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0"/>
  </p:notesMasterIdLst>
  <p:sldIdLst>
    <p:sldId id="256" r:id="rId2"/>
    <p:sldId id="260" r:id="rId3"/>
    <p:sldId id="261" r:id="rId4"/>
    <p:sldId id="268" r:id="rId5"/>
    <p:sldId id="269" r:id="rId6"/>
    <p:sldId id="270" r:id="rId7"/>
    <p:sldId id="274" r:id="rId8"/>
    <p:sldId id="273" r:id="rId9"/>
    <p:sldId id="275" r:id="rId10"/>
    <p:sldId id="282" r:id="rId11"/>
    <p:sldId id="279" r:id="rId12"/>
    <p:sldId id="263" r:id="rId13"/>
    <p:sldId id="264" r:id="rId14"/>
    <p:sldId id="266" r:id="rId15"/>
    <p:sldId id="267" r:id="rId16"/>
    <p:sldId id="280" r:id="rId17"/>
    <p:sldId id="281" r:id="rId18"/>
    <p:sldId id="257" r:id="rId19"/>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990033"/>
    <a:srgbClr val="9900FF"/>
    <a:srgbClr val="9900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2236" autoAdjust="0"/>
  </p:normalViewPr>
  <p:slideViewPr>
    <p:cSldViewPr snapToGrid="0">
      <p:cViewPr varScale="1">
        <p:scale>
          <a:sx n="60" d="100"/>
          <a:sy n="60" d="100"/>
        </p:scale>
        <p:origin x="1450" y="4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C9EE59B-152E-413B-BB6B-DE2F7440E1CF}" type="datetimeFigureOut">
              <a:rPr lang="fr-FR" smtClean="0"/>
              <a:t>29/09/2020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43E07A5-C63B-4DEE-B906-3B106A1BD3A9}" type="slidenum">
              <a:rPr lang="fr-FR" smtClean="0"/>
              <a:t>‹N°›</a:t>
            </a:fld>
            <a:endParaRPr lang="fr-FR"/>
          </a:p>
        </p:txBody>
      </p:sp>
    </p:spTree>
    <p:extLst>
      <p:ext uri="{BB962C8B-B14F-4D97-AF65-F5344CB8AC3E}">
        <p14:creationId xmlns:p14="http://schemas.microsoft.com/office/powerpoint/2010/main" val="198691561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Résumé</a:t>
            </a:r>
          </a:p>
          <a:p>
            <a:r>
              <a:rPr lang="fr-FR" sz="1200" kern="1200" dirty="0" smtClean="0">
                <a:solidFill>
                  <a:schemeClr val="tx1"/>
                </a:solidFill>
                <a:effectLst/>
                <a:latin typeface="+mn-lt"/>
                <a:ea typeface="+mn-ea"/>
                <a:cs typeface="+mn-cs"/>
              </a:rPr>
              <a:t>Partant d’une enquête réalisée pendant le confinement par Marion Utéza dans le cadre de son Master, auprès de 250 enseignants répartis en 3 groupes (100 PE expérimentés et réunis en un réseau national pour la préparation au CAFIPEMF, 75 PLC d’un réseau national sur les TICE et 75 enseignants de lettre de l’académie de Besançon), nous avons cherché à savoir comment ces enseignants se</a:t>
            </a:r>
            <a:r>
              <a:rPr lang="fr-FR" sz="1200" kern="1200" baseline="0" dirty="0" smtClean="0">
                <a:solidFill>
                  <a:schemeClr val="tx1"/>
                </a:solidFill>
                <a:effectLst/>
                <a:latin typeface="+mn-lt"/>
                <a:ea typeface="+mn-ea"/>
                <a:cs typeface="+mn-cs"/>
              </a:rPr>
              <a:t> sont emparés des outils numériques pour assurer la continuité pédagogique et </a:t>
            </a:r>
            <a:r>
              <a:rPr lang="fr-FR" sz="1200" i="1" kern="1200" baseline="0" dirty="0" smtClean="0">
                <a:solidFill>
                  <a:schemeClr val="tx1"/>
                </a:solidFill>
                <a:effectLst/>
                <a:latin typeface="+mn-lt"/>
                <a:ea typeface="+mn-ea"/>
                <a:cs typeface="+mn-cs"/>
              </a:rPr>
              <a:t>in fine </a:t>
            </a:r>
            <a:r>
              <a:rPr lang="fr-FR" sz="1200" kern="1200" baseline="0" dirty="0" smtClean="0">
                <a:solidFill>
                  <a:schemeClr val="tx1"/>
                </a:solidFill>
                <a:effectLst/>
                <a:latin typeface="+mn-lt"/>
                <a:ea typeface="+mn-ea"/>
                <a:cs typeface="+mn-cs"/>
              </a:rPr>
              <a:t>s’ils ont découvert des outils ou de nouvelles potentialités qu’ils envisagent de réutiliser dans leur classe y compris en présentiel. Ces résultats sont mis en perspective des recommandations du Conseil Scientifique de l'Education Nationale et d’une autre étude réalisée au Québec. </a:t>
            </a:r>
            <a:endParaRPr lang="fr-FR" dirty="0"/>
          </a:p>
        </p:txBody>
      </p:sp>
      <p:sp>
        <p:nvSpPr>
          <p:cNvPr id="4" name="Espace réservé du numéro de diapositive 3"/>
          <p:cNvSpPr>
            <a:spLocks noGrp="1"/>
          </p:cNvSpPr>
          <p:nvPr>
            <p:ph type="sldNum" sz="quarter" idx="10"/>
          </p:nvPr>
        </p:nvSpPr>
        <p:spPr/>
        <p:txBody>
          <a:bodyPr/>
          <a:lstStyle/>
          <a:p>
            <a:fld id="{A43E07A5-C63B-4DEE-B906-3B106A1BD3A9}" type="slidenum">
              <a:rPr lang="fr-FR" smtClean="0"/>
              <a:t>1</a:t>
            </a:fld>
            <a:endParaRPr lang="fr-FR"/>
          </a:p>
        </p:txBody>
      </p:sp>
    </p:spTree>
    <p:extLst>
      <p:ext uri="{BB962C8B-B14F-4D97-AF65-F5344CB8AC3E}">
        <p14:creationId xmlns:p14="http://schemas.microsoft.com/office/powerpoint/2010/main" val="28298778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Sur cet</a:t>
            </a:r>
            <a:r>
              <a:rPr lang="fr-FR" baseline="0" dirty="0" smtClean="0"/>
              <a:t> histogramme, on peut comparer les 3 échantillons sur leur niveau </a:t>
            </a:r>
            <a:r>
              <a:rPr lang="fr-FR" dirty="0" smtClean="0"/>
              <a:t>d’usage du numérique pédagogique déclaré. </a:t>
            </a:r>
          </a:p>
          <a:p>
            <a:r>
              <a:rPr lang="fr-FR" dirty="0" smtClean="0"/>
              <a:t>Bien que les similitudes soient nombreuses, on</a:t>
            </a:r>
            <a:r>
              <a:rPr lang="fr-FR" baseline="0" dirty="0" smtClean="0"/>
              <a:t> peut voir :</a:t>
            </a:r>
            <a:endParaRPr lang="fr-FR" dirty="0" smtClean="0"/>
          </a:p>
          <a:p>
            <a:pPr marL="228600" indent="-228600">
              <a:buFont typeface="+mj-lt"/>
              <a:buAutoNum type="arabicPeriod"/>
            </a:pPr>
            <a:r>
              <a:rPr lang="fr-FR" baseline="0" dirty="0" smtClean="0"/>
              <a:t>Que les enseignants de lettres sont plus nombreux à déclarer un usage faible ou très faible</a:t>
            </a:r>
          </a:p>
          <a:p>
            <a:pPr marL="228600" indent="-228600">
              <a:buFont typeface="+mj-lt"/>
              <a:buAutoNum type="arabicPeriod"/>
            </a:pPr>
            <a:r>
              <a:rPr lang="fr-FR" baseline="0" dirty="0" smtClean="0"/>
              <a:t>Que 53% des PE expérimentés déclarent une utilisation importante et 28% une utilisation très importante </a:t>
            </a:r>
          </a:p>
          <a:p>
            <a:pPr marL="228600" indent="-228600">
              <a:buFont typeface="+mj-lt"/>
              <a:buAutoNum type="arabicPeriod"/>
            </a:pPr>
            <a:r>
              <a:rPr lang="fr-FR" baseline="0" dirty="0" smtClean="0"/>
              <a:t>Qu’une plus grande proportion d’enseignants du 2</a:t>
            </a:r>
            <a:r>
              <a:rPr lang="fr-FR" baseline="30000" dirty="0" smtClean="0"/>
              <a:t>nd</a:t>
            </a:r>
            <a:r>
              <a:rPr lang="fr-FR" baseline="0" dirty="0" smtClean="0"/>
              <a:t> degré expérimentés déclarent une utilisation très importante</a:t>
            </a:r>
          </a:p>
          <a:p>
            <a:pPr marL="0" indent="0">
              <a:buFont typeface="Arial" panose="020B0604020202020204" pitchFamily="34" charset="0"/>
              <a:buNone/>
            </a:pPr>
            <a:r>
              <a:rPr lang="fr-FR" baseline="0" dirty="0" smtClean="0"/>
              <a:t>Si les groupes ont été nommés selon leur appartenance, cette cartographie nous a permis de conforter leurs appellations</a:t>
            </a:r>
            <a:endParaRPr lang="fr-FR" dirty="0"/>
          </a:p>
        </p:txBody>
      </p:sp>
      <p:sp>
        <p:nvSpPr>
          <p:cNvPr id="4" name="Espace réservé du numéro de diapositive 3"/>
          <p:cNvSpPr>
            <a:spLocks noGrp="1"/>
          </p:cNvSpPr>
          <p:nvPr>
            <p:ph type="sldNum" sz="quarter" idx="10"/>
          </p:nvPr>
        </p:nvSpPr>
        <p:spPr/>
        <p:txBody>
          <a:bodyPr/>
          <a:lstStyle/>
          <a:p>
            <a:fld id="{A43E07A5-C63B-4DEE-B906-3B106A1BD3A9}" type="slidenum">
              <a:rPr lang="fr-FR" smtClean="0"/>
              <a:t>6</a:t>
            </a:fld>
            <a:endParaRPr lang="fr-FR"/>
          </a:p>
        </p:txBody>
      </p:sp>
    </p:spTree>
    <p:extLst>
      <p:ext uri="{BB962C8B-B14F-4D97-AF65-F5344CB8AC3E}">
        <p14:creationId xmlns:p14="http://schemas.microsoft.com/office/powerpoint/2010/main" val="7962122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Entre les enseignants de premier degré et second degré, expérimentés, </a:t>
            </a:r>
          </a:p>
          <a:p>
            <a:pPr marL="228600" indent="-228600">
              <a:buFont typeface="+mj-lt"/>
              <a:buAutoNum type="arabicPeriod"/>
            </a:pPr>
            <a:r>
              <a:rPr lang="fr-FR" sz="1200" b="0" i="0" u="none" strike="noStrike" kern="1200" baseline="0" dirty="0" smtClean="0">
                <a:solidFill>
                  <a:schemeClr val="tx1"/>
                </a:solidFill>
                <a:latin typeface="+mn-lt"/>
                <a:ea typeface="+mn-ea"/>
                <a:cs typeface="+mn-cs"/>
              </a:rPr>
              <a:t>la principale différence, de 38 %, concerne “le lien avec les parents”. Bien que majoritaire dans les 3 groupes, </a:t>
            </a:r>
            <a:br>
              <a:rPr lang="fr-FR" sz="1200" b="0" i="0" u="none" strike="noStrike" kern="1200" baseline="0" dirty="0" smtClean="0">
                <a:solidFill>
                  <a:schemeClr val="tx1"/>
                </a:solidFill>
                <a:latin typeface="+mn-lt"/>
                <a:ea typeface="+mn-ea"/>
                <a:cs typeface="+mn-cs"/>
              </a:rPr>
            </a:br>
            <a:r>
              <a:rPr lang="fr-FR" sz="1200" b="0" i="0" u="none" strike="noStrike" kern="1200" baseline="0" dirty="0" smtClean="0">
                <a:solidFill>
                  <a:schemeClr val="tx1"/>
                </a:solidFill>
                <a:latin typeface="+mn-lt"/>
                <a:ea typeface="+mn-ea"/>
                <a:cs typeface="+mn-cs"/>
              </a:rPr>
              <a:t>il est nettement plus présent dans le primaire où les parents constituent des partenaires essentiels.</a:t>
            </a:r>
          </a:p>
          <a:p>
            <a:pPr marL="228600" indent="-228600">
              <a:buFont typeface="+mj-lt"/>
              <a:buAutoNum type="arabicPeriod"/>
            </a:pPr>
            <a:r>
              <a:rPr lang="fr-FR" sz="1200" b="0" i="0" u="none" strike="noStrike" kern="1200" baseline="0" dirty="0" smtClean="0">
                <a:solidFill>
                  <a:schemeClr val="tx1"/>
                </a:solidFill>
                <a:latin typeface="+mn-lt"/>
                <a:ea typeface="+mn-ea"/>
                <a:cs typeface="+mn-cs"/>
              </a:rPr>
              <a:t>C’est aussi le cas pour “lien avec les autres enseignants” avec 18 % de plus, ce qui démontre une habitude de collaboration plus grande dans le premier degré. </a:t>
            </a:r>
          </a:p>
          <a:p>
            <a:pPr marL="228600" indent="-228600">
              <a:buFont typeface="+mj-lt"/>
              <a:buAutoNum type="arabicPeriod"/>
            </a:pPr>
            <a:r>
              <a:rPr lang="fr-FR" sz="1200" b="0" i="0" u="none" strike="noStrike" kern="1200" baseline="0" dirty="0" smtClean="0">
                <a:solidFill>
                  <a:schemeClr val="tx1"/>
                </a:solidFill>
                <a:latin typeface="+mn-lt"/>
                <a:ea typeface="+mn-ea"/>
                <a:cs typeface="+mn-cs"/>
              </a:rPr>
              <a:t>À l’inverse, les attentes liées aux résultats scolaires sont bien plus fortes dans le second degré.</a:t>
            </a:r>
            <a:endParaRPr lang="fr-FR" dirty="0"/>
          </a:p>
        </p:txBody>
      </p:sp>
      <p:sp>
        <p:nvSpPr>
          <p:cNvPr id="4" name="Espace réservé du numéro de diapositive 3"/>
          <p:cNvSpPr>
            <a:spLocks noGrp="1"/>
          </p:cNvSpPr>
          <p:nvPr>
            <p:ph type="sldNum" sz="quarter" idx="10"/>
          </p:nvPr>
        </p:nvSpPr>
        <p:spPr/>
        <p:txBody>
          <a:bodyPr/>
          <a:lstStyle/>
          <a:p>
            <a:fld id="{A43E07A5-C63B-4DEE-B906-3B106A1BD3A9}" type="slidenum">
              <a:rPr lang="fr-FR" smtClean="0"/>
              <a:t>8</a:t>
            </a:fld>
            <a:endParaRPr lang="fr-FR"/>
          </a:p>
        </p:txBody>
      </p:sp>
    </p:spTree>
    <p:extLst>
      <p:ext uri="{BB962C8B-B14F-4D97-AF65-F5344CB8AC3E}">
        <p14:creationId xmlns:p14="http://schemas.microsoft.com/office/powerpoint/2010/main" val="36203064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La majorité des enseignants évoque </a:t>
            </a:r>
            <a:r>
              <a:rPr lang="fr-FR" sz="1200" b="0" i="0" u="none" strike="noStrike" kern="1200" baseline="0" dirty="0" smtClean="0">
                <a:solidFill>
                  <a:schemeClr val="tx1"/>
                </a:solidFill>
                <a:latin typeface="+mn-lt"/>
                <a:ea typeface="+mn-ea"/>
                <a:cs typeface="+mn-cs"/>
              </a:rPr>
              <a:t>spontanément une </a:t>
            </a:r>
            <a:r>
              <a:rPr lang="fr-FR" sz="1200" b="0" i="0" u="none" strike="noStrike" kern="1200" baseline="0" dirty="0" smtClean="0">
                <a:solidFill>
                  <a:schemeClr val="tx1"/>
                </a:solidFill>
                <a:latin typeface="+mn-lt"/>
                <a:ea typeface="+mn-ea"/>
                <a:cs typeface="+mn-cs"/>
              </a:rPr>
              <a:t>faible présence des TIC dans l’organisation.</a:t>
            </a:r>
          </a:p>
          <a:p>
            <a:r>
              <a:rPr lang="fr-FR" sz="1200" b="0" i="0" u="none" strike="noStrike" kern="1200" baseline="0" dirty="0" smtClean="0">
                <a:solidFill>
                  <a:schemeClr val="tx1"/>
                </a:solidFill>
                <a:latin typeface="+mn-lt"/>
                <a:ea typeface="+mn-ea"/>
                <a:cs typeface="+mn-cs"/>
              </a:rPr>
              <a:t>Le groupe le plus nombreux avec 37 % sont les enseignants qui citent des outils qui ont des</a:t>
            </a:r>
          </a:p>
          <a:p>
            <a:r>
              <a:rPr lang="fr-FR" sz="1200" b="0" i="0" u="none" strike="noStrike" kern="1200" baseline="0" dirty="0" smtClean="0">
                <a:solidFill>
                  <a:schemeClr val="tx1"/>
                </a:solidFill>
                <a:latin typeface="+mn-lt"/>
                <a:ea typeface="+mn-ea"/>
                <a:cs typeface="+mn-cs"/>
              </a:rPr>
              <a:t>capacités limitées, en général la </a:t>
            </a:r>
            <a:r>
              <a:rPr lang="fr-FR" sz="1200" b="1" i="0" u="none" strike="noStrike" kern="1200" baseline="0" dirty="0" smtClean="0">
                <a:solidFill>
                  <a:schemeClr val="tx1"/>
                </a:solidFill>
                <a:latin typeface="+mn-lt"/>
                <a:ea typeface="+mn-ea"/>
                <a:cs typeface="+mn-cs"/>
              </a:rPr>
              <a:t>messagerie</a:t>
            </a:r>
            <a:r>
              <a:rPr lang="fr-FR" sz="1200" b="0" i="0" u="none" strike="noStrike" kern="1200" baseline="0" dirty="0" smtClean="0">
                <a:solidFill>
                  <a:schemeClr val="tx1"/>
                </a:solidFill>
                <a:latin typeface="+mn-lt"/>
                <a:ea typeface="+mn-ea"/>
                <a:cs typeface="+mn-cs"/>
              </a:rPr>
              <a:t>. Un quart des enseignants sondés ne cite aucun</a:t>
            </a:r>
          </a:p>
          <a:p>
            <a:r>
              <a:rPr lang="fr-FR" sz="1200" b="0" i="0" u="none" strike="noStrike" kern="1200" baseline="0" dirty="0" smtClean="0">
                <a:solidFill>
                  <a:schemeClr val="tx1"/>
                </a:solidFill>
                <a:latin typeface="+mn-lt"/>
                <a:ea typeface="+mn-ea"/>
                <a:cs typeface="+mn-cs"/>
              </a:rPr>
              <a:t>outil. Les </a:t>
            </a:r>
            <a:r>
              <a:rPr lang="fr-FR" sz="1200" b="1" i="0" u="none" strike="noStrike" kern="1200" baseline="0" dirty="0" smtClean="0">
                <a:solidFill>
                  <a:schemeClr val="tx1"/>
                </a:solidFill>
                <a:latin typeface="+mn-lt"/>
                <a:ea typeface="+mn-ea"/>
                <a:cs typeface="+mn-cs"/>
              </a:rPr>
              <a:t>24 %</a:t>
            </a:r>
            <a:r>
              <a:rPr lang="fr-FR" sz="1200" b="0" i="0" u="none" strike="noStrike" kern="1200" baseline="0" dirty="0" smtClean="0">
                <a:solidFill>
                  <a:schemeClr val="tx1"/>
                </a:solidFill>
                <a:latin typeface="+mn-lt"/>
                <a:ea typeface="+mn-ea"/>
                <a:cs typeface="+mn-cs"/>
              </a:rPr>
              <a:t> qui affirment utiliser un outil de création technologique évoquent en général</a:t>
            </a:r>
          </a:p>
          <a:p>
            <a:r>
              <a:rPr lang="fr-FR" sz="1200" b="0" i="0" u="none" strike="noStrike" kern="1200" baseline="0" dirty="0" smtClean="0">
                <a:solidFill>
                  <a:schemeClr val="tx1"/>
                </a:solidFill>
                <a:latin typeface="+mn-lt"/>
                <a:ea typeface="+mn-ea"/>
                <a:cs typeface="+mn-cs"/>
              </a:rPr>
              <a:t>de la </a:t>
            </a:r>
            <a:r>
              <a:rPr lang="fr-FR" sz="1200" b="1" i="0" u="none" strike="noStrike" kern="1200" baseline="0" dirty="0" smtClean="0">
                <a:solidFill>
                  <a:schemeClr val="tx1"/>
                </a:solidFill>
                <a:latin typeface="+mn-lt"/>
                <a:ea typeface="+mn-ea"/>
                <a:cs typeface="+mn-cs"/>
              </a:rPr>
              <a:t>vidéo</a:t>
            </a:r>
            <a:r>
              <a:rPr lang="fr-FR" sz="1200" b="0" i="0" u="none" strike="noStrike" kern="1200" baseline="0" dirty="0" smtClean="0">
                <a:solidFill>
                  <a:schemeClr val="tx1"/>
                </a:solidFill>
                <a:latin typeface="+mn-lt"/>
                <a:ea typeface="+mn-ea"/>
                <a:cs typeface="+mn-cs"/>
              </a:rPr>
              <a:t>. Les </a:t>
            </a:r>
            <a:r>
              <a:rPr lang="fr-FR" sz="1200" b="1" i="0" u="none" strike="noStrike" kern="1200" baseline="0" dirty="0" smtClean="0">
                <a:solidFill>
                  <a:schemeClr val="tx1"/>
                </a:solidFill>
                <a:latin typeface="+mn-lt"/>
                <a:ea typeface="+mn-ea"/>
                <a:cs typeface="+mn-cs"/>
              </a:rPr>
              <a:t>15 %</a:t>
            </a:r>
            <a:r>
              <a:rPr lang="fr-FR" sz="1200" b="0" i="0" u="none" strike="noStrike" kern="1200" baseline="0" dirty="0" smtClean="0">
                <a:solidFill>
                  <a:schemeClr val="tx1"/>
                </a:solidFill>
                <a:latin typeface="+mn-lt"/>
                <a:ea typeface="+mn-ea"/>
                <a:cs typeface="+mn-cs"/>
              </a:rPr>
              <a:t> qui citent un outil à potentiel interactif évoquent en grande majorité la</a:t>
            </a:r>
          </a:p>
          <a:p>
            <a:r>
              <a:rPr lang="fr-FR" sz="1200" b="1" i="0" u="none" strike="noStrike" kern="1200" baseline="0" dirty="0" smtClean="0">
                <a:solidFill>
                  <a:schemeClr val="tx1"/>
                </a:solidFill>
                <a:latin typeface="+mn-lt"/>
                <a:ea typeface="+mn-ea"/>
                <a:cs typeface="+mn-cs"/>
              </a:rPr>
              <a:t>classe virtuelle</a:t>
            </a:r>
            <a:r>
              <a:rPr lang="fr-FR" sz="1200" b="0" i="0" u="none" strike="noStrike" kern="1200" baseline="0" dirty="0" smtClean="0">
                <a:solidFill>
                  <a:schemeClr val="tx1"/>
                </a:solidFill>
                <a:latin typeface="+mn-lt"/>
                <a:ea typeface="+mn-ea"/>
                <a:cs typeface="+mn-cs"/>
              </a:rPr>
              <a:t>. </a:t>
            </a:r>
          </a:p>
          <a:p>
            <a:r>
              <a:rPr lang="fr-FR" sz="1200" b="1" i="0" u="none" strike="noStrike" kern="1200" baseline="0" dirty="0" smtClean="0">
                <a:solidFill>
                  <a:srgbClr val="FF0000"/>
                </a:solidFill>
                <a:latin typeface="+mn-lt"/>
                <a:ea typeface="+mn-ea"/>
                <a:cs typeface="+mn-cs"/>
              </a:rPr>
              <a:t>Clic -&gt;</a:t>
            </a:r>
            <a:r>
              <a:rPr lang="fr-FR" sz="1200" b="0" i="0" u="none" strike="noStrike" kern="1200" baseline="0" dirty="0" smtClean="0">
                <a:solidFill>
                  <a:schemeClr val="tx1"/>
                </a:solidFill>
                <a:latin typeface="+mn-lt"/>
                <a:ea typeface="+mn-ea"/>
                <a:cs typeface="+mn-cs"/>
              </a:rPr>
              <a:t> </a:t>
            </a:r>
            <a:r>
              <a:rPr lang="fr-FR" sz="1200" b="1" i="0" u="none" strike="noStrike" kern="1200" baseline="0" dirty="0" smtClean="0">
                <a:solidFill>
                  <a:schemeClr val="tx1"/>
                </a:solidFill>
                <a:latin typeface="+mn-lt"/>
                <a:ea typeface="+mn-ea"/>
                <a:cs typeface="+mn-cs"/>
              </a:rPr>
              <a:t>Moins de cinq enseignants sondés sur 250 parlent de la découverte d’un outil.</a:t>
            </a:r>
            <a:endParaRPr lang="fr-FR" b="1" dirty="0"/>
          </a:p>
        </p:txBody>
      </p:sp>
      <p:sp>
        <p:nvSpPr>
          <p:cNvPr id="4" name="Espace réservé du numéro de diapositive 3"/>
          <p:cNvSpPr>
            <a:spLocks noGrp="1"/>
          </p:cNvSpPr>
          <p:nvPr>
            <p:ph type="sldNum" sz="quarter" idx="10"/>
          </p:nvPr>
        </p:nvSpPr>
        <p:spPr/>
        <p:txBody>
          <a:bodyPr/>
          <a:lstStyle/>
          <a:p>
            <a:fld id="{A43E07A5-C63B-4DEE-B906-3B106A1BD3A9}" type="slidenum">
              <a:rPr lang="fr-FR" smtClean="0"/>
              <a:t>9</a:t>
            </a:fld>
            <a:endParaRPr lang="fr-FR"/>
          </a:p>
        </p:txBody>
      </p:sp>
    </p:spTree>
    <p:extLst>
      <p:ext uri="{BB962C8B-B14F-4D97-AF65-F5344CB8AC3E}">
        <p14:creationId xmlns:p14="http://schemas.microsoft.com/office/powerpoint/2010/main" val="1608240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sz="1200" b="0" i="0" u="none" strike="noStrike" kern="1200" baseline="0" dirty="0" smtClean="0">
                <a:solidFill>
                  <a:schemeClr val="tx1"/>
                </a:solidFill>
                <a:latin typeface="+mn-lt"/>
                <a:ea typeface="+mn-ea"/>
                <a:cs typeface="+mn-cs"/>
              </a:rPr>
              <a:t>La dernière question est ouverte et prospective. Parce qu’il est très difficile, à partir</a:t>
            </a:r>
          </a:p>
          <a:p>
            <a:r>
              <a:rPr lang="fr-FR" sz="1200" b="0" i="0" u="none" strike="noStrike" kern="1200" baseline="0" dirty="0" smtClean="0">
                <a:solidFill>
                  <a:schemeClr val="tx1"/>
                </a:solidFill>
                <a:latin typeface="+mn-lt"/>
                <a:ea typeface="+mn-ea"/>
                <a:cs typeface="+mn-cs"/>
              </a:rPr>
              <a:t>d’un questionnaire, de saisir véritablement les processus qui émergent, cette ouverture doit</a:t>
            </a:r>
          </a:p>
          <a:p>
            <a:r>
              <a:rPr lang="fr-FR" sz="1200" b="0" i="0" u="none" strike="noStrike" kern="1200" baseline="0" dirty="0" smtClean="0">
                <a:solidFill>
                  <a:schemeClr val="tx1"/>
                </a:solidFill>
                <a:latin typeface="+mn-lt"/>
                <a:ea typeface="+mn-ea"/>
                <a:cs typeface="+mn-cs"/>
              </a:rPr>
              <a:t>permettre de demander aux enseignants s’ils perçoivent des changements possibles à plus</a:t>
            </a:r>
          </a:p>
          <a:p>
            <a:r>
              <a:rPr lang="fr-FR" sz="1200" b="0" i="0" u="none" strike="noStrike" kern="1200" baseline="0" dirty="0" smtClean="0">
                <a:solidFill>
                  <a:schemeClr val="tx1"/>
                </a:solidFill>
                <a:latin typeface="+mn-lt"/>
                <a:ea typeface="+mn-ea"/>
                <a:cs typeface="+mn-cs"/>
              </a:rPr>
              <a:t>long terme à partir de ce qu’ils ont pu tester et des usages nouveaux qu’ils ont perçus et s’ils</a:t>
            </a:r>
          </a:p>
          <a:p>
            <a:r>
              <a:rPr lang="fr-FR" sz="1200" b="0" i="0" u="none" strike="noStrike" kern="1200" baseline="0" dirty="0" smtClean="0">
                <a:solidFill>
                  <a:schemeClr val="tx1"/>
                </a:solidFill>
                <a:latin typeface="+mn-lt"/>
                <a:ea typeface="+mn-ea"/>
                <a:cs typeface="+mn-cs"/>
              </a:rPr>
              <a:t>se sentent capables de se les approprier.</a:t>
            </a:r>
          </a:p>
          <a:p>
            <a:r>
              <a:rPr lang="fr-FR" sz="1200" b="0" i="0" u="none" strike="noStrike" kern="1200" baseline="0" dirty="0" smtClean="0">
                <a:solidFill>
                  <a:schemeClr val="tx1"/>
                </a:solidFill>
                <a:latin typeface="+mn-lt"/>
                <a:ea typeface="+mn-ea"/>
                <a:cs typeface="+mn-cs"/>
              </a:rPr>
              <a:t>Méthode : A partir des propositions libres, on a répertoriés ceux qui parlent :</a:t>
            </a:r>
          </a:p>
          <a:p>
            <a:pPr marL="171450" indent="-171450">
              <a:buFont typeface="Arial" panose="020B0604020202020204" pitchFamily="34" charset="0"/>
              <a:buChar char="•"/>
            </a:pPr>
            <a:r>
              <a:rPr lang="fr-FR" sz="1200" b="0" i="0" u="none" strike="noStrike" kern="1200" baseline="0" dirty="0" smtClean="0">
                <a:solidFill>
                  <a:schemeClr val="tx1"/>
                </a:solidFill>
                <a:latin typeface="+mn-lt"/>
                <a:ea typeface="+mn-ea"/>
                <a:cs typeface="+mn-cs"/>
              </a:rPr>
              <a:t>d’affordances pédagogiques et technologique : les outils (21) la vidéo (9) les ressources (7), le numérique (5) et les méthodes (4). </a:t>
            </a:r>
          </a:p>
          <a:p>
            <a:pPr marL="171450" indent="-171450">
              <a:buFont typeface="Arial" panose="020B0604020202020204" pitchFamily="34" charset="0"/>
              <a:buChar char="•"/>
            </a:pPr>
            <a:r>
              <a:rPr lang="fr-FR" sz="1200" b="0" i="0" u="none" strike="noStrike" kern="1200" baseline="0" dirty="0" smtClean="0">
                <a:solidFill>
                  <a:schemeClr val="tx1"/>
                </a:solidFill>
                <a:latin typeface="+mn-lt"/>
                <a:ea typeface="+mn-ea"/>
                <a:cs typeface="+mn-cs"/>
              </a:rPr>
              <a:t>Pour les affordances pédagogiques seules : explicitation (5), consignes (5), autonomie (5) et différenciation (4). </a:t>
            </a:r>
          </a:p>
          <a:p>
            <a:pPr marL="171450" indent="-171450">
              <a:buFont typeface="Arial" panose="020B0604020202020204" pitchFamily="34" charset="0"/>
              <a:buChar char="•"/>
            </a:pPr>
            <a:r>
              <a:rPr lang="fr-FR" sz="1200" b="0" i="0" u="none" strike="noStrike" kern="1200" baseline="0" dirty="0" smtClean="0">
                <a:solidFill>
                  <a:schemeClr val="tx1"/>
                </a:solidFill>
                <a:latin typeface="+mn-lt"/>
                <a:ea typeface="+mn-ea"/>
                <a:cs typeface="+mn-cs"/>
              </a:rPr>
              <a:t>Pour les affordances pédagogiques et sociales : parents (8), explicitation (4), inégalités (4). </a:t>
            </a:r>
          </a:p>
          <a:p>
            <a:pPr marL="171450" indent="-171450">
              <a:buFont typeface="Arial" panose="020B0604020202020204" pitchFamily="34" charset="0"/>
              <a:buChar char="•"/>
            </a:pPr>
            <a:r>
              <a:rPr lang="fr-FR" sz="1200" b="0" i="0" u="none" strike="noStrike" kern="1200" baseline="0" dirty="0" smtClean="0">
                <a:solidFill>
                  <a:schemeClr val="tx1"/>
                </a:solidFill>
                <a:latin typeface="+mn-lt"/>
                <a:ea typeface="+mn-ea"/>
                <a:cs typeface="+mn-cs"/>
              </a:rPr>
              <a:t>Pour les affordances sociales seules et pour celles sociales et technologiques combinées, les parents (7). </a:t>
            </a:r>
          </a:p>
          <a:p>
            <a:pPr marL="171450" indent="-171450">
              <a:buFont typeface="Arial" panose="020B0604020202020204" pitchFamily="34" charset="0"/>
              <a:buChar char="•"/>
            </a:pPr>
            <a:r>
              <a:rPr lang="fr-FR" sz="1200" b="0" i="0" u="none" strike="noStrike" kern="1200" baseline="0" dirty="0" smtClean="0">
                <a:solidFill>
                  <a:schemeClr val="tx1"/>
                </a:solidFill>
                <a:latin typeface="+mn-lt"/>
                <a:ea typeface="+mn-ea"/>
                <a:cs typeface="+mn-cs"/>
              </a:rPr>
              <a:t>Enfin, pour la combinaison des trois, les outils (5).</a:t>
            </a:r>
          </a:p>
          <a:p>
            <a:pPr marL="171450" indent="-171450">
              <a:buFont typeface="Arial" panose="020B0604020202020204" pitchFamily="34" charset="0"/>
              <a:buChar char="•"/>
            </a:pPr>
            <a:r>
              <a:rPr lang="fr-FR" sz="1200" b="0" i="0" u="none" strike="noStrike" kern="1200" baseline="0" dirty="0" smtClean="0">
                <a:solidFill>
                  <a:schemeClr val="tx1"/>
                </a:solidFill>
                <a:latin typeface="+mn-lt"/>
                <a:ea typeface="+mn-ea"/>
                <a:cs typeface="+mn-cs"/>
              </a:rPr>
              <a:t>5 enseignants sur 100 n’ont rien répondu, et</a:t>
            </a:r>
          </a:p>
          <a:p>
            <a:pPr marL="171450" indent="-171450">
              <a:buFont typeface="Arial" panose="020B0604020202020204" pitchFamily="34" charset="0"/>
              <a:buChar char="•"/>
            </a:pPr>
            <a:r>
              <a:rPr lang="fr-FR" sz="1200" b="0" i="0" u="none" strike="noStrike" kern="1200" baseline="0" dirty="0" smtClean="0">
                <a:solidFill>
                  <a:schemeClr val="tx1"/>
                </a:solidFill>
                <a:latin typeface="+mn-lt"/>
                <a:ea typeface="+mn-ea"/>
                <a:cs typeface="+mn-cs"/>
              </a:rPr>
              <a:t>3 enseignants sur 100 ont répondu sans montrer aucune affordances d’aucun type.</a:t>
            </a:r>
          </a:p>
          <a:p>
            <a:endParaRPr lang="fr-FR" dirty="0"/>
          </a:p>
        </p:txBody>
      </p:sp>
      <p:sp>
        <p:nvSpPr>
          <p:cNvPr id="4" name="Espace réservé du numéro de diapositive 3"/>
          <p:cNvSpPr>
            <a:spLocks noGrp="1"/>
          </p:cNvSpPr>
          <p:nvPr>
            <p:ph type="sldNum" sz="quarter" idx="10"/>
          </p:nvPr>
        </p:nvSpPr>
        <p:spPr/>
        <p:txBody>
          <a:bodyPr/>
          <a:lstStyle/>
          <a:p>
            <a:fld id="{A43E07A5-C63B-4DEE-B906-3B106A1BD3A9}" type="slidenum">
              <a:rPr lang="fr-FR" smtClean="0"/>
              <a:t>10</a:t>
            </a:fld>
            <a:endParaRPr lang="fr-FR"/>
          </a:p>
        </p:txBody>
      </p:sp>
    </p:spTree>
    <p:extLst>
      <p:ext uri="{BB962C8B-B14F-4D97-AF65-F5344CB8AC3E}">
        <p14:creationId xmlns:p14="http://schemas.microsoft.com/office/powerpoint/2010/main" val="387725000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Rappeler les conditions et les limites :</a:t>
            </a:r>
          </a:p>
          <a:p>
            <a:r>
              <a:rPr lang="fr-FR" dirty="0" smtClean="0"/>
              <a:t>Echantillons : expérimentés</a:t>
            </a:r>
          </a:p>
          <a:p>
            <a:r>
              <a:rPr lang="fr-FR" dirty="0" smtClean="0"/>
              <a:t>Au bout de 3 semaines de confinement (seulement)</a:t>
            </a:r>
            <a:endParaRPr lang="fr-FR" dirty="0"/>
          </a:p>
        </p:txBody>
      </p:sp>
      <p:sp>
        <p:nvSpPr>
          <p:cNvPr id="4" name="Espace réservé du numéro de diapositive 3"/>
          <p:cNvSpPr>
            <a:spLocks noGrp="1"/>
          </p:cNvSpPr>
          <p:nvPr>
            <p:ph type="sldNum" sz="quarter" idx="10"/>
          </p:nvPr>
        </p:nvSpPr>
        <p:spPr/>
        <p:txBody>
          <a:bodyPr/>
          <a:lstStyle/>
          <a:p>
            <a:fld id="{A43E07A5-C63B-4DEE-B906-3B106A1BD3A9}" type="slidenum">
              <a:rPr lang="fr-FR" smtClean="0"/>
              <a:t>11</a:t>
            </a:fld>
            <a:endParaRPr lang="fr-FR"/>
          </a:p>
        </p:txBody>
      </p:sp>
    </p:spTree>
    <p:extLst>
      <p:ext uri="{BB962C8B-B14F-4D97-AF65-F5344CB8AC3E}">
        <p14:creationId xmlns:p14="http://schemas.microsoft.com/office/powerpoint/2010/main" val="192084010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dirty="0" smtClean="0"/>
              <a:t>2 disent qu’elles comptent réutiliser les programmes Google</a:t>
            </a:r>
          </a:p>
          <a:p>
            <a:r>
              <a:rPr lang="fr-FR" dirty="0" smtClean="0"/>
              <a:t>2 annoncent vouloir maintenir l’usage de sites de lecture en ligne</a:t>
            </a:r>
          </a:p>
          <a:p>
            <a:r>
              <a:rPr lang="fr-FR" dirty="0" smtClean="0"/>
              <a:t>1 parle de sites web pour appuyer les concepts</a:t>
            </a:r>
          </a:p>
          <a:p>
            <a:endParaRPr lang="fr-FR" dirty="0"/>
          </a:p>
        </p:txBody>
      </p:sp>
      <p:sp>
        <p:nvSpPr>
          <p:cNvPr id="4" name="Espace réservé du numéro de diapositive 3"/>
          <p:cNvSpPr>
            <a:spLocks noGrp="1"/>
          </p:cNvSpPr>
          <p:nvPr>
            <p:ph type="sldNum" sz="quarter" idx="10"/>
          </p:nvPr>
        </p:nvSpPr>
        <p:spPr/>
        <p:txBody>
          <a:bodyPr/>
          <a:lstStyle/>
          <a:p>
            <a:fld id="{A43E07A5-C63B-4DEE-B906-3B106A1BD3A9}" type="slidenum">
              <a:rPr lang="fr-FR" smtClean="0"/>
              <a:t>14</a:t>
            </a:fld>
            <a:endParaRPr lang="fr-FR"/>
          </a:p>
        </p:txBody>
      </p:sp>
    </p:spTree>
    <p:extLst>
      <p:ext uri="{BB962C8B-B14F-4D97-AF65-F5344CB8AC3E}">
        <p14:creationId xmlns:p14="http://schemas.microsoft.com/office/powerpoint/2010/main" val="20144308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Modifier le style des sous-titres du masque</a:t>
            </a:r>
            <a:endParaRPr lang="fr-FR"/>
          </a:p>
        </p:txBody>
      </p:sp>
      <p:sp>
        <p:nvSpPr>
          <p:cNvPr id="4" name="Espace réservé de la date 3"/>
          <p:cNvSpPr>
            <a:spLocks noGrp="1"/>
          </p:cNvSpPr>
          <p:nvPr>
            <p:ph type="dt" sz="half" idx="10"/>
          </p:nvPr>
        </p:nvSpPr>
        <p:spPr/>
        <p:txBody>
          <a:bodyPr/>
          <a:lstStyle/>
          <a:p>
            <a:r>
              <a:rPr lang="fr-FR" smtClean="0"/>
              <a:t>30/09/2020</a:t>
            </a:r>
            <a:endParaRPr lang="fr-FR"/>
          </a:p>
        </p:txBody>
      </p:sp>
      <p:sp>
        <p:nvSpPr>
          <p:cNvPr id="5" name="Espace réservé du pied de page 4"/>
          <p:cNvSpPr>
            <a:spLocks noGrp="1"/>
          </p:cNvSpPr>
          <p:nvPr>
            <p:ph type="ftr" sz="quarter" idx="11"/>
          </p:nvPr>
        </p:nvSpPr>
        <p:spPr>
          <a:xfrm>
            <a:off x="3831771" y="6356350"/>
            <a:ext cx="4467498" cy="365125"/>
          </a:xfrm>
        </p:spPr>
        <p:txBody>
          <a:bodyPr/>
          <a:lstStyle/>
          <a:p>
            <a:r>
              <a:rPr lang="fr-FR" dirty="0" smtClean="0"/>
              <a:t>États Généraux du Numérique dans les Territoires, Lons-le-Saunier</a:t>
            </a:r>
            <a:endParaRPr lang="fr-FR" dirty="0"/>
          </a:p>
        </p:txBody>
      </p:sp>
      <p:sp>
        <p:nvSpPr>
          <p:cNvPr id="6" name="Espace réservé du numéro de diapositive 5"/>
          <p:cNvSpPr>
            <a:spLocks noGrp="1"/>
          </p:cNvSpPr>
          <p:nvPr>
            <p:ph type="sldNum" sz="quarter" idx="12"/>
          </p:nvPr>
        </p:nvSpPr>
        <p:spPr/>
        <p:txBody>
          <a:bodyPr/>
          <a:lstStyle/>
          <a:p>
            <a:fld id="{D87BF41D-076D-4666-AD7D-EBBAF2F192BD}" type="slidenum">
              <a:rPr lang="fr-FR" smtClean="0"/>
              <a:t>‹N°›</a:t>
            </a:fld>
            <a:endParaRPr lang="fr-FR"/>
          </a:p>
        </p:txBody>
      </p:sp>
    </p:spTree>
    <p:extLst>
      <p:ext uri="{BB962C8B-B14F-4D97-AF65-F5344CB8AC3E}">
        <p14:creationId xmlns:p14="http://schemas.microsoft.com/office/powerpoint/2010/main" val="34715879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30/09/2020</a:t>
            </a:r>
            <a:endParaRPr lang="fr-FR"/>
          </a:p>
        </p:txBody>
      </p:sp>
      <p:sp>
        <p:nvSpPr>
          <p:cNvPr id="5" name="Espace réservé du pied de page 4"/>
          <p:cNvSpPr>
            <a:spLocks noGrp="1"/>
          </p:cNvSpPr>
          <p:nvPr>
            <p:ph type="ftr" sz="quarter" idx="11"/>
          </p:nvPr>
        </p:nvSpPr>
        <p:spPr/>
        <p:txBody>
          <a:bodyPr/>
          <a:lstStyle/>
          <a:p>
            <a:r>
              <a:rPr lang="fr-FR" smtClean="0"/>
              <a:t>États Généraux du Numérique dans les Territoires, Lons-le-Saunier</a:t>
            </a:r>
            <a:endParaRPr lang="fr-FR"/>
          </a:p>
        </p:txBody>
      </p:sp>
      <p:sp>
        <p:nvSpPr>
          <p:cNvPr id="6" name="Espace réservé du numéro de diapositive 5"/>
          <p:cNvSpPr>
            <a:spLocks noGrp="1"/>
          </p:cNvSpPr>
          <p:nvPr>
            <p:ph type="sldNum" sz="quarter" idx="12"/>
          </p:nvPr>
        </p:nvSpPr>
        <p:spPr/>
        <p:txBody>
          <a:bodyPr/>
          <a:lstStyle/>
          <a:p>
            <a:fld id="{D87BF41D-076D-4666-AD7D-EBBAF2F192BD}" type="slidenum">
              <a:rPr lang="fr-FR" smtClean="0"/>
              <a:t>‹N°›</a:t>
            </a:fld>
            <a:endParaRPr lang="fr-FR"/>
          </a:p>
        </p:txBody>
      </p:sp>
    </p:spTree>
    <p:extLst>
      <p:ext uri="{BB962C8B-B14F-4D97-AF65-F5344CB8AC3E}">
        <p14:creationId xmlns:p14="http://schemas.microsoft.com/office/powerpoint/2010/main" val="250016013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30/09/2020</a:t>
            </a:r>
            <a:endParaRPr lang="fr-FR"/>
          </a:p>
        </p:txBody>
      </p:sp>
      <p:sp>
        <p:nvSpPr>
          <p:cNvPr id="5" name="Espace réservé du pied de page 4"/>
          <p:cNvSpPr>
            <a:spLocks noGrp="1"/>
          </p:cNvSpPr>
          <p:nvPr>
            <p:ph type="ftr" sz="quarter" idx="11"/>
          </p:nvPr>
        </p:nvSpPr>
        <p:spPr/>
        <p:txBody>
          <a:bodyPr/>
          <a:lstStyle/>
          <a:p>
            <a:r>
              <a:rPr lang="fr-FR" smtClean="0"/>
              <a:t>États Généraux du Numérique dans les Territoires, Lons-le-Saunier</a:t>
            </a:r>
            <a:endParaRPr lang="fr-FR"/>
          </a:p>
        </p:txBody>
      </p:sp>
      <p:sp>
        <p:nvSpPr>
          <p:cNvPr id="6" name="Espace réservé du numéro de diapositive 5"/>
          <p:cNvSpPr>
            <a:spLocks noGrp="1"/>
          </p:cNvSpPr>
          <p:nvPr>
            <p:ph type="sldNum" sz="quarter" idx="12"/>
          </p:nvPr>
        </p:nvSpPr>
        <p:spPr/>
        <p:txBody>
          <a:bodyPr/>
          <a:lstStyle/>
          <a:p>
            <a:fld id="{D87BF41D-076D-4666-AD7D-EBBAF2F192BD}" type="slidenum">
              <a:rPr lang="fr-FR" smtClean="0"/>
              <a:t>‹N°›</a:t>
            </a:fld>
            <a:endParaRPr lang="fr-FR"/>
          </a:p>
        </p:txBody>
      </p:sp>
    </p:spTree>
    <p:extLst>
      <p:ext uri="{BB962C8B-B14F-4D97-AF65-F5344CB8AC3E}">
        <p14:creationId xmlns:p14="http://schemas.microsoft.com/office/powerpoint/2010/main" val="29798242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r>
              <a:rPr lang="fr-FR" smtClean="0"/>
              <a:t>30/09/2020</a:t>
            </a:r>
            <a:endParaRPr lang="fr-FR"/>
          </a:p>
        </p:txBody>
      </p:sp>
      <p:sp>
        <p:nvSpPr>
          <p:cNvPr id="5" name="Espace réservé du pied de page 4"/>
          <p:cNvSpPr>
            <a:spLocks noGrp="1"/>
          </p:cNvSpPr>
          <p:nvPr>
            <p:ph type="ftr" sz="quarter" idx="11"/>
          </p:nvPr>
        </p:nvSpPr>
        <p:spPr/>
        <p:txBody>
          <a:bodyPr/>
          <a:lstStyle/>
          <a:p>
            <a:r>
              <a:rPr lang="fr-FR" smtClean="0"/>
              <a:t>États Généraux du Numérique dans les Territoires, Lons-le-Saunier</a:t>
            </a:r>
            <a:endParaRPr lang="fr-FR"/>
          </a:p>
        </p:txBody>
      </p:sp>
      <p:sp>
        <p:nvSpPr>
          <p:cNvPr id="6" name="Espace réservé du numéro de diapositive 5"/>
          <p:cNvSpPr>
            <a:spLocks noGrp="1"/>
          </p:cNvSpPr>
          <p:nvPr>
            <p:ph type="sldNum" sz="quarter" idx="12"/>
          </p:nvPr>
        </p:nvSpPr>
        <p:spPr/>
        <p:txBody>
          <a:bodyPr/>
          <a:lstStyle/>
          <a:p>
            <a:fld id="{D87BF41D-076D-4666-AD7D-EBBAF2F192BD}" type="slidenum">
              <a:rPr lang="fr-FR" smtClean="0"/>
              <a:t>‹N°›</a:t>
            </a:fld>
            <a:endParaRPr lang="fr-FR"/>
          </a:p>
        </p:txBody>
      </p:sp>
    </p:spTree>
    <p:extLst>
      <p:ext uri="{BB962C8B-B14F-4D97-AF65-F5344CB8AC3E}">
        <p14:creationId xmlns:p14="http://schemas.microsoft.com/office/powerpoint/2010/main" val="400658254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Modifier les styles du texte du masque</a:t>
            </a:r>
          </a:p>
        </p:txBody>
      </p:sp>
      <p:sp>
        <p:nvSpPr>
          <p:cNvPr id="4" name="Espace réservé de la date 3"/>
          <p:cNvSpPr>
            <a:spLocks noGrp="1"/>
          </p:cNvSpPr>
          <p:nvPr>
            <p:ph type="dt" sz="half" idx="10"/>
          </p:nvPr>
        </p:nvSpPr>
        <p:spPr/>
        <p:txBody>
          <a:bodyPr/>
          <a:lstStyle/>
          <a:p>
            <a:r>
              <a:rPr lang="fr-FR" smtClean="0"/>
              <a:t>30/09/2020</a:t>
            </a:r>
            <a:endParaRPr lang="fr-FR"/>
          </a:p>
        </p:txBody>
      </p:sp>
      <p:sp>
        <p:nvSpPr>
          <p:cNvPr id="5" name="Espace réservé du pied de page 4"/>
          <p:cNvSpPr>
            <a:spLocks noGrp="1"/>
          </p:cNvSpPr>
          <p:nvPr>
            <p:ph type="ftr" sz="quarter" idx="11"/>
          </p:nvPr>
        </p:nvSpPr>
        <p:spPr/>
        <p:txBody>
          <a:bodyPr/>
          <a:lstStyle/>
          <a:p>
            <a:r>
              <a:rPr lang="fr-FR" smtClean="0"/>
              <a:t>États Généraux du Numérique dans les Territoires, Lons-le-Saunier</a:t>
            </a:r>
            <a:endParaRPr lang="fr-FR"/>
          </a:p>
        </p:txBody>
      </p:sp>
      <p:sp>
        <p:nvSpPr>
          <p:cNvPr id="6" name="Espace réservé du numéro de diapositive 5"/>
          <p:cNvSpPr>
            <a:spLocks noGrp="1"/>
          </p:cNvSpPr>
          <p:nvPr>
            <p:ph type="sldNum" sz="quarter" idx="12"/>
          </p:nvPr>
        </p:nvSpPr>
        <p:spPr/>
        <p:txBody>
          <a:bodyPr/>
          <a:lstStyle/>
          <a:p>
            <a:fld id="{D87BF41D-076D-4666-AD7D-EBBAF2F192BD}" type="slidenum">
              <a:rPr lang="fr-FR" smtClean="0"/>
              <a:t>‹N°›</a:t>
            </a:fld>
            <a:endParaRPr lang="fr-FR"/>
          </a:p>
        </p:txBody>
      </p:sp>
    </p:spTree>
    <p:extLst>
      <p:ext uri="{BB962C8B-B14F-4D97-AF65-F5344CB8AC3E}">
        <p14:creationId xmlns:p14="http://schemas.microsoft.com/office/powerpoint/2010/main" val="4537243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r>
              <a:rPr lang="fr-FR" smtClean="0"/>
              <a:t>30/09/2020</a:t>
            </a:r>
            <a:endParaRPr lang="fr-FR"/>
          </a:p>
        </p:txBody>
      </p:sp>
      <p:sp>
        <p:nvSpPr>
          <p:cNvPr id="6" name="Espace réservé du pied de page 5"/>
          <p:cNvSpPr>
            <a:spLocks noGrp="1"/>
          </p:cNvSpPr>
          <p:nvPr>
            <p:ph type="ftr" sz="quarter" idx="11"/>
          </p:nvPr>
        </p:nvSpPr>
        <p:spPr/>
        <p:txBody>
          <a:bodyPr/>
          <a:lstStyle/>
          <a:p>
            <a:r>
              <a:rPr lang="fr-FR" smtClean="0"/>
              <a:t>États Généraux du Numérique dans les Territoires, Lons-le-Saunier</a:t>
            </a:r>
            <a:endParaRPr lang="fr-FR"/>
          </a:p>
        </p:txBody>
      </p:sp>
      <p:sp>
        <p:nvSpPr>
          <p:cNvPr id="7" name="Espace réservé du numéro de diapositive 6"/>
          <p:cNvSpPr>
            <a:spLocks noGrp="1"/>
          </p:cNvSpPr>
          <p:nvPr>
            <p:ph type="sldNum" sz="quarter" idx="12"/>
          </p:nvPr>
        </p:nvSpPr>
        <p:spPr/>
        <p:txBody>
          <a:bodyPr/>
          <a:lstStyle/>
          <a:p>
            <a:fld id="{D87BF41D-076D-4666-AD7D-EBBAF2F192BD}" type="slidenum">
              <a:rPr lang="fr-FR" smtClean="0"/>
              <a:t>‹N°›</a:t>
            </a:fld>
            <a:endParaRPr lang="fr-FR"/>
          </a:p>
        </p:txBody>
      </p:sp>
    </p:spTree>
    <p:extLst>
      <p:ext uri="{BB962C8B-B14F-4D97-AF65-F5344CB8AC3E}">
        <p14:creationId xmlns:p14="http://schemas.microsoft.com/office/powerpoint/2010/main" val="410612531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Modifier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r>
              <a:rPr lang="fr-FR" smtClean="0"/>
              <a:t>30/09/2020</a:t>
            </a:r>
            <a:endParaRPr lang="fr-FR"/>
          </a:p>
        </p:txBody>
      </p:sp>
      <p:sp>
        <p:nvSpPr>
          <p:cNvPr id="8" name="Espace réservé du pied de page 7"/>
          <p:cNvSpPr>
            <a:spLocks noGrp="1"/>
          </p:cNvSpPr>
          <p:nvPr>
            <p:ph type="ftr" sz="quarter" idx="11"/>
          </p:nvPr>
        </p:nvSpPr>
        <p:spPr/>
        <p:txBody>
          <a:bodyPr/>
          <a:lstStyle/>
          <a:p>
            <a:r>
              <a:rPr lang="fr-FR" smtClean="0"/>
              <a:t>États Généraux du Numérique dans les Territoires, Lons-le-Saunier</a:t>
            </a:r>
            <a:endParaRPr lang="fr-FR"/>
          </a:p>
        </p:txBody>
      </p:sp>
      <p:sp>
        <p:nvSpPr>
          <p:cNvPr id="9" name="Espace réservé du numéro de diapositive 8"/>
          <p:cNvSpPr>
            <a:spLocks noGrp="1"/>
          </p:cNvSpPr>
          <p:nvPr>
            <p:ph type="sldNum" sz="quarter" idx="12"/>
          </p:nvPr>
        </p:nvSpPr>
        <p:spPr/>
        <p:txBody>
          <a:bodyPr/>
          <a:lstStyle/>
          <a:p>
            <a:fld id="{D87BF41D-076D-4666-AD7D-EBBAF2F192BD}" type="slidenum">
              <a:rPr lang="fr-FR" smtClean="0"/>
              <a:t>‹N°›</a:t>
            </a:fld>
            <a:endParaRPr lang="fr-FR"/>
          </a:p>
        </p:txBody>
      </p:sp>
    </p:spTree>
    <p:extLst>
      <p:ext uri="{BB962C8B-B14F-4D97-AF65-F5344CB8AC3E}">
        <p14:creationId xmlns:p14="http://schemas.microsoft.com/office/powerpoint/2010/main" val="33684743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r>
              <a:rPr lang="fr-FR" smtClean="0"/>
              <a:t>30/09/2020</a:t>
            </a:r>
            <a:endParaRPr lang="fr-FR"/>
          </a:p>
        </p:txBody>
      </p:sp>
      <p:sp>
        <p:nvSpPr>
          <p:cNvPr id="4" name="Espace réservé du pied de page 3"/>
          <p:cNvSpPr>
            <a:spLocks noGrp="1"/>
          </p:cNvSpPr>
          <p:nvPr>
            <p:ph type="ftr" sz="quarter" idx="11"/>
          </p:nvPr>
        </p:nvSpPr>
        <p:spPr/>
        <p:txBody>
          <a:bodyPr/>
          <a:lstStyle/>
          <a:p>
            <a:r>
              <a:rPr lang="fr-FR" smtClean="0"/>
              <a:t>États Généraux du Numérique dans les Territoires, Lons-le-Saunier</a:t>
            </a:r>
            <a:endParaRPr lang="fr-FR"/>
          </a:p>
        </p:txBody>
      </p:sp>
      <p:sp>
        <p:nvSpPr>
          <p:cNvPr id="5" name="Espace réservé du numéro de diapositive 4"/>
          <p:cNvSpPr>
            <a:spLocks noGrp="1"/>
          </p:cNvSpPr>
          <p:nvPr>
            <p:ph type="sldNum" sz="quarter" idx="12"/>
          </p:nvPr>
        </p:nvSpPr>
        <p:spPr/>
        <p:txBody>
          <a:bodyPr/>
          <a:lstStyle/>
          <a:p>
            <a:fld id="{D87BF41D-076D-4666-AD7D-EBBAF2F192BD}" type="slidenum">
              <a:rPr lang="fr-FR" smtClean="0"/>
              <a:t>‹N°›</a:t>
            </a:fld>
            <a:endParaRPr lang="fr-FR"/>
          </a:p>
        </p:txBody>
      </p:sp>
    </p:spTree>
    <p:extLst>
      <p:ext uri="{BB962C8B-B14F-4D97-AF65-F5344CB8AC3E}">
        <p14:creationId xmlns:p14="http://schemas.microsoft.com/office/powerpoint/2010/main" val="2812986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30/09/2020</a:t>
            </a:r>
            <a:endParaRPr lang="fr-FR"/>
          </a:p>
        </p:txBody>
      </p:sp>
      <p:sp>
        <p:nvSpPr>
          <p:cNvPr id="3" name="Espace réservé du pied de page 2"/>
          <p:cNvSpPr>
            <a:spLocks noGrp="1"/>
          </p:cNvSpPr>
          <p:nvPr>
            <p:ph type="ftr" sz="quarter" idx="11"/>
          </p:nvPr>
        </p:nvSpPr>
        <p:spPr/>
        <p:txBody>
          <a:bodyPr/>
          <a:lstStyle/>
          <a:p>
            <a:r>
              <a:rPr lang="fr-FR" smtClean="0"/>
              <a:t>États Généraux du Numérique dans les Territoires, Lons-le-Saunier</a:t>
            </a:r>
            <a:endParaRPr lang="fr-FR"/>
          </a:p>
        </p:txBody>
      </p:sp>
      <p:sp>
        <p:nvSpPr>
          <p:cNvPr id="4" name="Espace réservé du numéro de diapositive 3"/>
          <p:cNvSpPr>
            <a:spLocks noGrp="1"/>
          </p:cNvSpPr>
          <p:nvPr>
            <p:ph type="sldNum" sz="quarter" idx="12"/>
          </p:nvPr>
        </p:nvSpPr>
        <p:spPr/>
        <p:txBody>
          <a:bodyPr/>
          <a:lstStyle/>
          <a:p>
            <a:fld id="{D87BF41D-076D-4666-AD7D-EBBAF2F192BD}" type="slidenum">
              <a:rPr lang="fr-FR" smtClean="0"/>
              <a:t>‹N°›</a:t>
            </a:fld>
            <a:endParaRPr lang="fr-FR"/>
          </a:p>
        </p:txBody>
      </p:sp>
    </p:spTree>
    <p:extLst>
      <p:ext uri="{BB962C8B-B14F-4D97-AF65-F5344CB8AC3E}">
        <p14:creationId xmlns:p14="http://schemas.microsoft.com/office/powerpoint/2010/main" val="28803304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r>
              <a:rPr lang="fr-FR" smtClean="0"/>
              <a:t>30/09/2020</a:t>
            </a:r>
            <a:endParaRPr lang="fr-FR"/>
          </a:p>
        </p:txBody>
      </p:sp>
      <p:sp>
        <p:nvSpPr>
          <p:cNvPr id="6" name="Espace réservé du pied de page 5"/>
          <p:cNvSpPr>
            <a:spLocks noGrp="1"/>
          </p:cNvSpPr>
          <p:nvPr>
            <p:ph type="ftr" sz="quarter" idx="11"/>
          </p:nvPr>
        </p:nvSpPr>
        <p:spPr/>
        <p:txBody>
          <a:bodyPr/>
          <a:lstStyle/>
          <a:p>
            <a:r>
              <a:rPr lang="fr-FR" smtClean="0"/>
              <a:t>États Généraux du Numérique dans les Territoires, Lons-le-Saunier</a:t>
            </a:r>
            <a:endParaRPr lang="fr-FR"/>
          </a:p>
        </p:txBody>
      </p:sp>
      <p:sp>
        <p:nvSpPr>
          <p:cNvPr id="7" name="Espace réservé du numéro de diapositive 6"/>
          <p:cNvSpPr>
            <a:spLocks noGrp="1"/>
          </p:cNvSpPr>
          <p:nvPr>
            <p:ph type="sldNum" sz="quarter" idx="12"/>
          </p:nvPr>
        </p:nvSpPr>
        <p:spPr/>
        <p:txBody>
          <a:bodyPr/>
          <a:lstStyle/>
          <a:p>
            <a:fld id="{D87BF41D-076D-4666-AD7D-EBBAF2F192BD}" type="slidenum">
              <a:rPr lang="fr-FR" smtClean="0"/>
              <a:t>‹N°›</a:t>
            </a:fld>
            <a:endParaRPr lang="fr-FR"/>
          </a:p>
        </p:txBody>
      </p:sp>
    </p:spTree>
    <p:extLst>
      <p:ext uri="{BB962C8B-B14F-4D97-AF65-F5344CB8AC3E}">
        <p14:creationId xmlns:p14="http://schemas.microsoft.com/office/powerpoint/2010/main" val="252806818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Modifier les styles du texte du masque</a:t>
            </a:r>
          </a:p>
        </p:txBody>
      </p:sp>
      <p:sp>
        <p:nvSpPr>
          <p:cNvPr id="5" name="Espace réservé de la date 4"/>
          <p:cNvSpPr>
            <a:spLocks noGrp="1"/>
          </p:cNvSpPr>
          <p:nvPr>
            <p:ph type="dt" sz="half" idx="10"/>
          </p:nvPr>
        </p:nvSpPr>
        <p:spPr/>
        <p:txBody>
          <a:bodyPr/>
          <a:lstStyle/>
          <a:p>
            <a:r>
              <a:rPr lang="fr-FR" smtClean="0"/>
              <a:t>30/09/2020</a:t>
            </a:r>
            <a:endParaRPr lang="fr-FR"/>
          </a:p>
        </p:txBody>
      </p:sp>
      <p:sp>
        <p:nvSpPr>
          <p:cNvPr id="6" name="Espace réservé du pied de page 5"/>
          <p:cNvSpPr>
            <a:spLocks noGrp="1"/>
          </p:cNvSpPr>
          <p:nvPr>
            <p:ph type="ftr" sz="quarter" idx="11"/>
          </p:nvPr>
        </p:nvSpPr>
        <p:spPr/>
        <p:txBody>
          <a:bodyPr/>
          <a:lstStyle/>
          <a:p>
            <a:r>
              <a:rPr lang="fr-FR" smtClean="0"/>
              <a:t>États Généraux du Numérique dans les Territoires, Lons-le-Saunier</a:t>
            </a:r>
            <a:endParaRPr lang="fr-FR"/>
          </a:p>
        </p:txBody>
      </p:sp>
      <p:sp>
        <p:nvSpPr>
          <p:cNvPr id="7" name="Espace réservé du numéro de diapositive 6"/>
          <p:cNvSpPr>
            <a:spLocks noGrp="1"/>
          </p:cNvSpPr>
          <p:nvPr>
            <p:ph type="sldNum" sz="quarter" idx="12"/>
          </p:nvPr>
        </p:nvSpPr>
        <p:spPr/>
        <p:txBody>
          <a:bodyPr/>
          <a:lstStyle/>
          <a:p>
            <a:fld id="{D87BF41D-076D-4666-AD7D-EBBAF2F192BD}" type="slidenum">
              <a:rPr lang="fr-FR" smtClean="0"/>
              <a:t>‹N°›</a:t>
            </a:fld>
            <a:endParaRPr lang="fr-FR"/>
          </a:p>
        </p:txBody>
      </p:sp>
    </p:spTree>
    <p:extLst>
      <p:ext uri="{BB962C8B-B14F-4D97-AF65-F5344CB8AC3E}">
        <p14:creationId xmlns:p14="http://schemas.microsoft.com/office/powerpoint/2010/main" val="32561246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dirty="0" smtClean="0"/>
              <a:t>Modifiez le style du titre</a:t>
            </a:r>
            <a:endParaRPr lang="fr-FR" dirty="0"/>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Modifier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F002C16-BE4D-4A36-B5E8-9F0B851CCE6D}" type="datetime1">
              <a:rPr lang="fr-FR" smtClean="0"/>
              <a:pPr/>
              <a:t>29/09/2020</a:t>
            </a:fld>
            <a:endParaRPr lang="fr-FR" dirty="0"/>
          </a:p>
        </p:txBody>
      </p:sp>
      <p:sp>
        <p:nvSpPr>
          <p:cNvPr id="5" name="Espace réservé du pied de page 4"/>
          <p:cNvSpPr>
            <a:spLocks noGrp="1"/>
          </p:cNvSpPr>
          <p:nvPr>
            <p:ph type="ftr" sz="quarter" idx="3"/>
          </p:nvPr>
        </p:nvSpPr>
        <p:spPr>
          <a:xfrm>
            <a:off x="3805645" y="6356350"/>
            <a:ext cx="4528457"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fr-FR" dirty="0" smtClean="0"/>
              <a:t>États Généraux du Numérique dans les Territoires</a:t>
            </a: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87BF41D-076D-4666-AD7D-EBBAF2F192BD}" type="slidenum">
              <a:rPr lang="fr-FR" smtClean="0"/>
              <a:t>‹N°›</a:t>
            </a:fld>
            <a:endParaRPr lang="fr-FR"/>
          </a:p>
        </p:txBody>
      </p:sp>
    </p:spTree>
    <p:extLst>
      <p:ext uri="{BB962C8B-B14F-4D97-AF65-F5344CB8AC3E}">
        <p14:creationId xmlns:p14="http://schemas.microsoft.com/office/powerpoint/2010/main" val="355671439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4.png"/><Relationship Id="rId5" Type="http://schemas.openxmlformats.org/officeDocument/2006/relationships/image" Target="../media/image3.png"/><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hyperlink" Target="https://theconversation.com/covid-19-ce-que-la-continuite-pedagogique-nous-apprend-de-lecole-138340" TargetMode="External"/><Relationship Id="rId2" Type="http://schemas.openxmlformats.org/officeDocument/2006/relationships/hyperlink" Target="https://www.education.gouv.fr/csen-recommandations-pedagogiques-COVID19" TargetMode="External"/><Relationship Id="rId1" Type="http://schemas.openxmlformats.org/officeDocument/2006/relationships/slideLayout" Target="../slideLayouts/slideLayout2.xml"/><Relationship Id="rId4" Type="http://schemas.openxmlformats.org/officeDocument/2006/relationships/hyperlink" Target="http://theconversation.com/penser-lapres-pour-une-ecole-de-lessentiel-137005" TargetMode="External"/></Relationships>
</file>

<file path=ppt/slides/_rels/slide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579563"/>
            <a:ext cx="9144000" cy="2387600"/>
          </a:xfrm>
        </p:spPr>
        <p:txBody>
          <a:bodyPr>
            <a:normAutofit fontScale="90000"/>
          </a:bodyPr>
          <a:lstStyle/>
          <a:p>
            <a:r>
              <a:rPr lang="fr-FR" dirty="0" smtClean="0"/>
              <a:t>Les enseignants ressortent-ils plus riches du confinement ?</a:t>
            </a:r>
            <a:endParaRPr lang="fr-FR" dirty="0"/>
          </a:p>
        </p:txBody>
      </p:sp>
      <p:sp>
        <p:nvSpPr>
          <p:cNvPr id="3" name="Sous-titre 2"/>
          <p:cNvSpPr>
            <a:spLocks noGrp="1"/>
          </p:cNvSpPr>
          <p:nvPr>
            <p:ph type="subTitle" idx="1"/>
          </p:nvPr>
        </p:nvSpPr>
        <p:spPr>
          <a:xfrm>
            <a:off x="1524000" y="4059238"/>
            <a:ext cx="9144000" cy="1655762"/>
          </a:xfrm>
        </p:spPr>
        <p:txBody>
          <a:bodyPr/>
          <a:lstStyle/>
          <a:p>
            <a:r>
              <a:rPr lang="fr-FR" dirty="0" smtClean="0"/>
              <a:t>Christophe </a:t>
            </a:r>
            <a:r>
              <a:rPr lang="fr-FR" dirty="0" err="1" smtClean="0"/>
              <a:t>Reffay</a:t>
            </a:r>
            <a:endParaRPr lang="fr-FR" dirty="0" smtClean="0"/>
          </a:p>
          <a:p>
            <a:r>
              <a:rPr lang="fr-FR" dirty="0" smtClean="0"/>
              <a:t>Maître de Conférences en Informatique</a:t>
            </a:r>
            <a:br>
              <a:rPr lang="fr-FR" dirty="0" smtClean="0"/>
            </a:br>
            <a:r>
              <a:rPr lang="fr-FR" dirty="0" smtClean="0"/>
              <a:t>Chercheur au Laboratoire ELLIADD, Programme SEISM, FR-EDUC</a:t>
            </a:r>
            <a:br>
              <a:rPr lang="fr-FR" dirty="0" smtClean="0"/>
            </a:br>
            <a:r>
              <a:rPr lang="fr-FR" dirty="0" smtClean="0"/>
              <a:t>Enseignant « Numérique » à l’INSPE, Université de Franche-Comté</a:t>
            </a:r>
            <a:endParaRPr lang="fr-FR" dirty="0"/>
          </a:p>
        </p:txBody>
      </p:sp>
      <p:sp>
        <p:nvSpPr>
          <p:cNvPr id="4" name="Espace réservé du pied de page 3"/>
          <p:cNvSpPr>
            <a:spLocks noGrp="1"/>
          </p:cNvSpPr>
          <p:nvPr>
            <p:ph type="ftr" sz="quarter" idx="11"/>
          </p:nvPr>
        </p:nvSpPr>
        <p:spPr/>
        <p:txBody>
          <a:bodyPr/>
          <a:lstStyle/>
          <a:p>
            <a:r>
              <a:rPr lang="fr-FR" smtClean="0"/>
              <a:t>États Généraux du Numérique dans les Territoires, Lons-le-Saunier</a:t>
            </a:r>
            <a:endParaRPr lang="fr-FR" dirty="0"/>
          </a:p>
        </p:txBody>
      </p:sp>
      <p:sp>
        <p:nvSpPr>
          <p:cNvPr id="5" name="Espace réservé de la date 4"/>
          <p:cNvSpPr>
            <a:spLocks noGrp="1"/>
          </p:cNvSpPr>
          <p:nvPr>
            <p:ph type="dt" sz="half" idx="10"/>
          </p:nvPr>
        </p:nvSpPr>
        <p:spPr/>
        <p:txBody>
          <a:bodyPr/>
          <a:lstStyle/>
          <a:p>
            <a:r>
              <a:rPr lang="fr-FR" smtClean="0"/>
              <a:t>30/09/2020</a:t>
            </a:r>
            <a:endParaRPr lang="fr-FR"/>
          </a:p>
        </p:txBody>
      </p:sp>
      <p:sp>
        <p:nvSpPr>
          <p:cNvPr id="6" name="Espace réservé du numéro de diapositive 5"/>
          <p:cNvSpPr>
            <a:spLocks noGrp="1"/>
          </p:cNvSpPr>
          <p:nvPr>
            <p:ph type="sldNum" sz="quarter" idx="12"/>
          </p:nvPr>
        </p:nvSpPr>
        <p:spPr/>
        <p:txBody>
          <a:bodyPr/>
          <a:lstStyle/>
          <a:p>
            <a:fld id="{D87BF41D-076D-4666-AD7D-EBBAF2F192BD}" type="slidenum">
              <a:rPr lang="fr-FR" smtClean="0"/>
              <a:t>1</a:t>
            </a:fld>
            <a:endParaRPr lang="fr-FR"/>
          </a:p>
        </p:txBody>
      </p:sp>
      <p:pic>
        <p:nvPicPr>
          <p:cNvPr id="7" name="Image 6"/>
          <p:cNvPicPr>
            <a:picLocks noChangeAspect="1"/>
          </p:cNvPicPr>
          <p:nvPr/>
        </p:nvPicPr>
        <p:blipFill>
          <a:blip r:embed="rId3"/>
          <a:stretch>
            <a:fillRect/>
          </a:stretch>
        </p:blipFill>
        <p:spPr>
          <a:xfrm>
            <a:off x="7620000" y="438460"/>
            <a:ext cx="4572000" cy="1058550"/>
          </a:xfrm>
          <a:prstGeom prst="rect">
            <a:avLst/>
          </a:prstGeom>
        </p:spPr>
      </p:pic>
      <p:pic>
        <p:nvPicPr>
          <p:cNvPr id="8" name="Image 7"/>
          <p:cNvPicPr>
            <a:picLocks noChangeAspect="1"/>
          </p:cNvPicPr>
          <p:nvPr/>
        </p:nvPicPr>
        <p:blipFill>
          <a:blip r:embed="rId4"/>
          <a:stretch>
            <a:fillRect/>
          </a:stretch>
        </p:blipFill>
        <p:spPr>
          <a:xfrm>
            <a:off x="5663207" y="175996"/>
            <a:ext cx="1743918" cy="1583479"/>
          </a:xfrm>
          <a:prstGeom prst="rect">
            <a:avLst/>
          </a:prstGeom>
        </p:spPr>
      </p:pic>
      <p:pic>
        <p:nvPicPr>
          <p:cNvPr id="1026" name="Picture 2" descr="http://espe.univ-fcomte.fr/download/espe/image/fr-educ/freduc-logo.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055249" y="121491"/>
            <a:ext cx="2395083" cy="1692488"/>
          </a:xfrm>
          <a:prstGeom prst="rect">
            <a:avLst/>
          </a:prstGeom>
          <a:noFill/>
          <a:extLst>
            <a:ext uri="{909E8E84-426E-40DD-AFC4-6F175D3DCCD1}">
              <a14:hiddenFill xmlns:a14="http://schemas.microsoft.com/office/drawing/2010/main">
                <a:solidFill>
                  <a:srgbClr val="FFFFFF"/>
                </a:solidFill>
              </a14:hiddenFill>
            </a:ext>
          </a:extLst>
        </p:spPr>
      </p:pic>
      <p:grpSp>
        <p:nvGrpSpPr>
          <p:cNvPr id="14" name="Groupe 13"/>
          <p:cNvGrpSpPr/>
          <p:nvPr/>
        </p:nvGrpSpPr>
        <p:grpSpPr>
          <a:xfrm>
            <a:off x="350162" y="0"/>
            <a:ext cx="2347675" cy="1935471"/>
            <a:chOff x="350162" y="0"/>
            <a:chExt cx="2347675" cy="1935471"/>
          </a:xfrm>
        </p:grpSpPr>
        <p:pic>
          <p:nvPicPr>
            <p:cNvPr id="10" name="Image 9"/>
            <p:cNvPicPr>
              <a:picLocks noChangeAspect="1"/>
            </p:cNvPicPr>
            <p:nvPr/>
          </p:nvPicPr>
          <p:blipFill>
            <a:blip r:embed="rId6"/>
            <a:stretch>
              <a:fillRect/>
            </a:stretch>
          </p:blipFill>
          <p:spPr>
            <a:xfrm>
              <a:off x="350162" y="1256952"/>
              <a:ext cx="2347675" cy="678519"/>
            </a:xfrm>
            <a:prstGeom prst="rect">
              <a:avLst/>
            </a:prstGeom>
          </p:spPr>
        </p:pic>
        <p:pic>
          <p:nvPicPr>
            <p:cNvPr id="13" name="Image 12"/>
            <p:cNvPicPr>
              <a:picLocks noChangeAspect="1"/>
            </p:cNvPicPr>
            <p:nvPr/>
          </p:nvPicPr>
          <p:blipFill>
            <a:blip r:embed="rId7"/>
            <a:stretch>
              <a:fillRect/>
            </a:stretch>
          </p:blipFill>
          <p:spPr>
            <a:xfrm>
              <a:off x="350162" y="0"/>
              <a:ext cx="2347675" cy="1220791"/>
            </a:xfrm>
            <a:prstGeom prst="rect">
              <a:avLst/>
            </a:prstGeom>
          </p:spPr>
        </p:pic>
      </p:grpSp>
    </p:spTree>
    <p:extLst>
      <p:ext uri="{BB962C8B-B14F-4D97-AF65-F5344CB8AC3E}">
        <p14:creationId xmlns:p14="http://schemas.microsoft.com/office/powerpoint/2010/main" val="354905469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Espace réservé de la date 2"/>
          <p:cNvSpPr>
            <a:spLocks noGrp="1"/>
          </p:cNvSpPr>
          <p:nvPr>
            <p:ph type="dt" sz="half" idx="10"/>
          </p:nvPr>
        </p:nvSpPr>
        <p:spPr/>
        <p:txBody>
          <a:bodyPr/>
          <a:lstStyle/>
          <a:p>
            <a:r>
              <a:rPr lang="fr-FR" smtClean="0"/>
              <a:t>30/09/2020</a:t>
            </a:r>
            <a:endParaRPr lang="fr-FR"/>
          </a:p>
        </p:txBody>
      </p:sp>
      <p:sp>
        <p:nvSpPr>
          <p:cNvPr id="4" name="Espace réservé du pied de page 3"/>
          <p:cNvSpPr>
            <a:spLocks noGrp="1"/>
          </p:cNvSpPr>
          <p:nvPr>
            <p:ph type="ftr" sz="quarter" idx="11"/>
          </p:nvPr>
        </p:nvSpPr>
        <p:spPr/>
        <p:txBody>
          <a:bodyPr/>
          <a:lstStyle/>
          <a:p>
            <a:r>
              <a:rPr lang="fr-FR" smtClean="0"/>
              <a:t>États Généraux du Numérique dans les Territoires, Lons-le-Saunier</a:t>
            </a:r>
            <a:endParaRPr lang="fr-FR"/>
          </a:p>
        </p:txBody>
      </p:sp>
      <p:sp>
        <p:nvSpPr>
          <p:cNvPr id="5" name="Espace réservé du numéro de diapositive 4"/>
          <p:cNvSpPr>
            <a:spLocks noGrp="1"/>
          </p:cNvSpPr>
          <p:nvPr>
            <p:ph type="sldNum" sz="quarter" idx="12"/>
          </p:nvPr>
        </p:nvSpPr>
        <p:spPr/>
        <p:txBody>
          <a:bodyPr/>
          <a:lstStyle/>
          <a:p>
            <a:fld id="{D87BF41D-076D-4666-AD7D-EBBAF2F192BD}" type="slidenum">
              <a:rPr lang="fr-FR" smtClean="0"/>
              <a:t>10</a:t>
            </a:fld>
            <a:endParaRPr lang="fr-FR"/>
          </a:p>
        </p:txBody>
      </p:sp>
      <p:pic>
        <p:nvPicPr>
          <p:cNvPr id="8" name="Image 7"/>
          <p:cNvPicPr>
            <a:picLocks noChangeAspect="1"/>
          </p:cNvPicPr>
          <p:nvPr/>
        </p:nvPicPr>
        <p:blipFill>
          <a:blip r:embed="rId3"/>
          <a:stretch>
            <a:fillRect/>
          </a:stretch>
        </p:blipFill>
        <p:spPr>
          <a:xfrm>
            <a:off x="2339428" y="0"/>
            <a:ext cx="7460889" cy="6634124"/>
          </a:xfrm>
          <a:prstGeom prst="rect">
            <a:avLst/>
          </a:prstGeom>
        </p:spPr>
      </p:pic>
    </p:spTree>
    <p:extLst>
      <p:ext uri="{BB962C8B-B14F-4D97-AF65-F5344CB8AC3E}">
        <p14:creationId xmlns:p14="http://schemas.microsoft.com/office/powerpoint/2010/main" val="307542063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Synthèse de l’étude</a:t>
            </a:r>
            <a:endParaRPr lang="fr-FR" dirty="0"/>
          </a:p>
        </p:txBody>
      </p:sp>
      <p:sp>
        <p:nvSpPr>
          <p:cNvPr id="6" name="Espace réservé du contenu 5"/>
          <p:cNvSpPr>
            <a:spLocks noGrp="1"/>
          </p:cNvSpPr>
          <p:nvPr>
            <p:ph idx="1"/>
          </p:nvPr>
        </p:nvSpPr>
        <p:spPr>
          <a:xfrm>
            <a:off x="838200" y="1447800"/>
            <a:ext cx="10515600" cy="4729163"/>
          </a:xfrm>
        </p:spPr>
        <p:txBody>
          <a:bodyPr>
            <a:normAutofit/>
          </a:bodyPr>
          <a:lstStyle/>
          <a:p>
            <a:r>
              <a:rPr lang="fr-FR" dirty="0"/>
              <a:t>L’engagement contraint des TICE au sein de </a:t>
            </a:r>
            <a:r>
              <a:rPr lang="fr-FR" dirty="0" smtClean="0"/>
              <a:t>l’EAD lors </a:t>
            </a:r>
            <a:r>
              <a:rPr lang="fr-FR" dirty="0"/>
              <a:t>du confinement ne semble </a:t>
            </a:r>
            <a:r>
              <a:rPr lang="fr-FR" dirty="0" smtClean="0"/>
              <a:t>que rarement </a:t>
            </a:r>
            <a:r>
              <a:rPr lang="fr-FR" dirty="0"/>
              <a:t>avoir amené </a:t>
            </a:r>
            <a:r>
              <a:rPr lang="fr-FR" dirty="0" smtClean="0"/>
              <a:t>la perception </a:t>
            </a:r>
            <a:r>
              <a:rPr lang="fr-FR" dirty="0"/>
              <a:t>de nouvelles potentialités </a:t>
            </a:r>
            <a:r>
              <a:rPr lang="fr-FR" dirty="0" smtClean="0"/>
              <a:t>d’action pédagogique</a:t>
            </a:r>
            <a:r>
              <a:rPr lang="fr-FR" dirty="0"/>
              <a:t>.</a:t>
            </a:r>
          </a:p>
          <a:p>
            <a:r>
              <a:rPr lang="fr-FR" dirty="0" smtClean="0"/>
              <a:t>Expérimenté (numérique) =&gt; perçoit mieux les </a:t>
            </a:r>
            <a:r>
              <a:rPr lang="fr-FR" dirty="0"/>
              <a:t>affordances.</a:t>
            </a:r>
          </a:p>
          <a:p>
            <a:r>
              <a:rPr lang="fr-FR" dirty="0"/>
              <a:t>La conception </a:t>
            </a:r>
            <a:r>
              <a:rPr lang="fr-FR" dirty="0" smtClean="0"/>
              <a:t>d’activités impliquant des </a:t>
            </a:r>
            <a:r>
              <a:rPr lang="fr-FR" b="1" dirty="0" smtClean="0"/>
              <a:t>interactions </a:t>
            </a:r>
            <a:r>
              <a:rPr lang="fr-FR" dirty="0" smtClean="0"/>
              <a:t>entre élèves, </a:t>
            </a:r>
            <a:r>
              <a:rPr lang="fr-FR" dirty="0"/>
              <a:t>centrales dans l’EAD</a:t>
            </a:r>
            <a:r>
              <a:rPr lang="fr-FR" dirty="0" smtClean="0"/>
              <a:t>, reste </a:t>
            </a:r>
            <a:r>
              <a:rPr lang="fr-FR" dirty="0"/>
              <a:t>majoritairement ignorée</a:t>
            </a:r>
            <a:r>
              <a:rPr lang="fr-FR" dirty="0" smtClean="0"/>
              <a:t>.</a:t>
            </a:r>
          </a:p>
          <a:p>
            <a:pPr>
              <a:buFont typeface="Symbol" panose="05050102010706020507" pitchFamily="18" charset="2"/>
              <a:buChar char="Þ"/>
            </a:pPr>
            <a:r>
              <a:rPr lang="fr-FR" dirty="0" smtClean="0"/>
              <a:t> 2 domaines à investir pour mieux se préparer</a:t>
            </a:r>
          </a:p>
          <a:p>
            <a:pPr lvl="1"/>
            <a:r>
              <a:rPr lang="fr-FR" dirty="0" smtClean="0"/>
              <a:t>L’enseignement à distance et ses exigences (planification, communication, interactions, mise en activité) ; </a:t>
            </a:r>
          </a:p>
          <a:p>
            <a:pPr lvl="1"/>
            <a:r>
              <a:rPr lang="fr-FR" dirty="0" smtClean="0"/>
              <a:t>Les outils numériques accessibles et adaptés.</a:t>
            </a:r>
          </a:p>
        </p:txBody>
      </p:sp>
      <p:sp>
        <p:nvSpPr>
          <p:cNvPr id="3" name="Espace réservé de la date 2"/>
          <p:cNvSpPr>
            <a:spLocks noGrp="1"/>
          </p:cNvSpPr>
          <p:nvPr>
            <p:ph type="dt" sz="half" idx="10"/>
          </p:nvPr>
        </p:nvSpPr>
        <p:spPr/>
        <p:txBody>
          <a:bodyPr/>
          <a:lstStyle/>
          <a:p>
            <a:r>
              <a:rPr lang="fr-FR" smtClean="0"/>
              <a:t>30/09/2020</a:t>
            </a:r>
            <a:endParaRPr lang="fr-FR"/>
          </a:p>
        </p:txBody>
      </p:sp>
      <p:sp>
        <p:nvSpPr>
          <p:cNvPr id="4" name="Espace réservé du pied de page 3"/>
          <p:cNvSpPr>
            <a:spLocks noGrp="1"/>
          </p:cNvSpPr>
          <p:nvPr>
            <p:ph type="ftr" sz="quarter" idx="11"/>
          </p:nvPr>
        </p:nvSpPr>
        <p:spPr/>
        <p:txBody>
          <a:bodyPr/>
          <a:lstStyle/>
          <a:p>
            <a:r>
              <a:rPr lang="fr-FR" smtClean="0"/>
              <a:t>États Généraux du Numérique dans les Territoires, Lons-le-Saunier</a:t>
            </a:r>
            <a:endParaRPr lang="fr-FR"/>
          </a:p>
        </p:txBody>
      </p:sp>
      <p:sp>
        <p:nvSpPr>
          <p:cNvPr id="5" name="Espace réservé du numéro de diapositive 4"/>
          <p:cNvSpPr>
            <a:spLocks noGrp="1"/>
          </p:cNvSpPr>
          <p:nvPr>
            <p:ph type="sldNum" sz="quarter" idx="12"/>
          </p:nvPr>
        </p:nvSpPr>
        <p:spPr/>
        <p:txBody>
          <a:bodyPr/>
          <a:lstStyle/>
          <a:p>
            <a:fld id="{D87BF41D-076D-4666-AD7D-EBBAF2F192BD}" type="slidenum">
              <a:rPr lang="fr-FR" smtClean="0"/>
              <a:t>11</a:t>
            </a:fld>
            <a:endParaRPr lang="fr-FR"/>
          </a:p>
        </p:txBody>
      </p:sp>
    </p:spTree>
    <p:extLst>
      <p:ext uri="{BB962C8B-B14F-4D97-AF65-F5344CB8AC3E}">
        <p14:creationId xmlns:p14="http://schemas.microsoft.com/office/powerpoint/2010/main" val="244609042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831850" y="745958"/>
            <a:ext cx="10515600" cy="3056021"/>
          </a:xfrm>
        </p:spPr>
        <p:txBody>
          <a:bodyPr>
            <a:normAutofit/>
          </a:bodyPr>
          <a:lstStyle/>
          <a:p>
            <a:r>
              <a:rPr lang="fr-FR" sz="4800" dirty="0"/>
              <a:t>« L’impact des changements de pratiques pédagogiques chez les enseignants sur le développement des stratégies de lecture des élèves », </a:t>
            </a:r>
          </a:p>
        </p:txBody>
      </p:sp>
      <p:sp>
        <p:nvSpPr>
          <p:cNvPr id="8" name="Espace réservé du texte 7"/>
          <p:cNvSpPr>
            <a:spLocks noGrp="1"/>
          </p:cNvSpPr>
          <p:nvPr>
            <p:ph type="body" idx="1"/>
          </p:nvPr>
        </p:nvSpPr>
        <p:spPr/>
        <p:txBody>
          <a:bodyPr/>
          <a:lstStyle/>
          <a:p>
            <a:r>
              <a:rPr lang="fr-FR" dirty="0"/>
              <a:t>Maitrise Sciences de l’Education, Faculté Saint-Jean, Université de l'Alberta (Canada) : </a:t>
            </a:r>
            <a:r>
              <a:rPr lang="fr-FR" dirty="0">
                <a:solidFill>
                  <a:srgbClr val="FF0000"/>
                </a:solidFill>
              </a:rPr>
              <a:t>Danielle Bissonnette </a:t>
            </a:r>
            <a:r>
              <a:rPr lang="fr-FR" dirty="0"/>
              <a:t>(</a:t>
            </a:r>
            <a:r>
              <a:rPr lang="fr-FR" dirty="0">
                <a:solidFill>
                  <a:schemeClr val="accent6"/>
                </a:solidFill>
              </a:rPr>
              <a:t>juillet 2020</a:t>
            </a:r>
            <a:r>
              <a:rPr lang="fr-FR" dirty="0"/>
              <a:t>)</a:t>
            </a:r>
          </a:p>
        </p:txBody>
      </p:sp>
      <p:sp>
        <p:nvSpPr>
          <p:cNvPr id="4" name="Espace réservé de la date 3"/>
          <p:cNvSpPr>
            <a:spLocks noGrp="1"/>
          </p:cNvSpPr>
          <p:nvPr>
            <p:ph type="dt" sz="half" idx="10"/>
          </p:nvPr>
        </p:nvSpPr>
        <p:spPr/>
        <p:txBody>
          <a:bodyPr/>
          <a:lstStyle/>
          <a:p>
            <a:r>
              <a:rPr lang="fr-FR" smtClean="0"/>
              <a:t>30/09/2020</a:t>
            </a:r>
            <a:endParaRPr lang="fr-FR"/>
          </a:p>
        </p:txBody>
      </p:sp>
      <p:sp>
        <p:nvSpPr>
          <p:cNvPr id="5" name="Espace réservé du pied de page 4"/>
          <p:cNvSpPr>
            <a:spLocks noGrp="1"/>
          </p:cNvSpPr>
          <p:nvPr>
            <p:ph type="ftr" sz="quarter" idx="11"/>
          </p:nvPr>
        </p:nvSpPr>
        <p:spPr/>
        <p:txBody>
          <a:bodyPr/>
          <a:lstStyle/>
          <a:p>
            <a:r>
              <a:rPr lang="fr-FR" smtClean="0"/>
              <a:t>États Généraux du Numérique dans les Territoires, Lons-le-Saunier</a:t>
            </a:r>
            <a:endParaRPr lang="fr-FR"/>
          </a:p>
        </p:txBody>
      </p:sp>
      <p:sp>
        <p:nvSpPr>
          <p:cNvPr id="6" name="Espace réservé du numéro de diapositive 5"/>
          <p:cNvSpPr>
            <a:spLocks noGrp="1"/>
          </p:cNvSpPr>
          <p:nvPr>
            <p:ph type="sldNum" sz="quarter" idx="12"/>
          </p:nvPr>
        </p:nvSpPr>
        <p:spPr/>
        <p:txBody>
          <a:bodyPr/>
          <a:lstStyle/>
          <a:p>
            <a:fld id="{D87BF41D-076D-4666-AD7D-EBBAF2F192BD}" type="slidenum">
              <a:rPr lang="fr-FR" smtClean="0"/>
              <a:t>12</a:t>
            </a:fld>
            <a:endParaRPr lang="fr-FR"/>
          </a:p>
        </p:txBody>
      </p:sp>
    </p:spTree>
    <p:extLst>
      <p:ext uri="{BB962C8B-B14F-4D97-AF65-F5344CB8AC3E}">
        <p14:creationId xmlns:p14="http://schemas.microsoft.com/office/powerpoint/2010/main" val="427187021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Contexte de l’étude</a:t>
            </a:r>
            <a:endParaRPr lang="fr-FR" dirty="0"/>
          </a:p>
        </p:txBody>
      </p:sp>
      <p:sp>
        <p:nvSpPr>
          <p:cNvPr id="8" name="Espace réservé du contenu 7"/>
          <p:cNvSpPr>
            <a:spLocks noGrp="1"/>
          </p:cNvSpPr>
          <p:nvPr>
            <p:ph idx="1"/>
          </p:nvPr>
        </p:nvSpPr>
        <p:spPr/>
        <p:txBody>
          <a:bodyPr/>
          <a:lstStyle/>
          <a:p>
            <a:r>
              <a:rPr lang="fr-FR" dirty="0" smtClean="0"/>
              <a:t>Pour améliorer les capacités d’apprentissage (en général) ;</a:t>
            </a:r>
          </a:p>
          <a:p>
            <a:r>
              <a:rPr lang="fr-FR" dirty="0" smtClean="0"/>
              <a:t>Mise en place d’une collaboration des 5 enseignantes de l’école ;</a:t>
            </a:r>
          </a:p>
          <a:p>
            <a:r>
              <a:rPr lang="fr-FR" dirty="0" smtClean="0"/>
              <a:t>Suivie par un étudiant de « Maîtrise » en Sciences de l’Education ;</a:t>
            </a:r>
          </a:p>
          <a:p>
            <a:r>
              <a:rPr lang="fr-FR" dirty="0" smtClean="0"/>
              <a:t>Province d’Alberta au Canada.</a:t>
            </a:r>
          </a:p>
          <a:p>
            <a:endParaRPr lang="fr-FR" dirty="0"/>
          </a:p>
          <a:p>
            <a:r>
              <a:rPr lang="fr-FR" dirty="0" smtClean="0"/>
              <a:t>La collaboration porte ses fruits… </a:t>
            </a:r>
          </a:p>
          <a:p>
            <a:r>
              <a:rPr lang="fr-FR" dirty="0" smtClean="0"/>
              <a:t>Arrive alors le confinement</a:t>
            </a:r>
            <a:endParaRPr lang="fr-FR" dirty="0"/>
          </a:p>
        </p:txBody>
      </p:sp>
      <p:sp>
        <p:nvSpPr>
          <p:cNvPr id="4" name="Espace réservé de la date 3"/>
          <p:cNvSpPr>
            <a:spLocks noGrp="1"/>
          </p:cNvSpPr>
          <p:nvPr>
            <p:ph type="dt" sz="half" idx="10"/>
          </p:nvPr>
        </p:nvSpPr>
        <p:spPr/>
        <p:txBody>
          <a:bodyPr/>
          <a:lstStyle/>
          <a:p>
            <a:r>
              <a:rPr lang="fr-FR" smtClean="0"/>
              <a:t>30/09/2020</a:t>
            </a:r>
            <a:endParaRPr lang="fr-FR"/>
          </a:p>
        </p:txBody>
      </p:sp>
      <p:sp>
        <p:nvSpPr>
          <p:cNvPr id="5" name="Espace réservé du pied de page 4"/>
          <p:cNvSpPr>
            <a:spLocks noGrp="1"/>
          </p:cNvSpPr>
          <p:nvPr>
            <p:ph type="ftr" sz="quarter" idx="11"/>
          </p:nvPr>
        </p:nvSpPr>
        <p:spPr/>
        <p:txBody>
          <a:bodyPr/>
          <a:lstStyle/>
          <a:p>
            <a:r>
              <a:rPr lang="fr-FR" smtClean="0"/>
              <a:t>États Généraux du Numérique dans les Territoires, Lons-le-Saunier</a:t>
            </a:r>
            <a:endParaRPr lang="fr-FR"/>
          </a:p>
        </p:txBody>
      </p:sp>
      <p:sp>
        <p:nvSpPr>
          <p:cNvPr id="6" name="Espace réservé du numéro de diapositive 5"/>
          <p:cNvSpPr>
            <a:spLocks noGrp="1"/>
          </p:cNvSpPr>
          <p:nvPr>
            <p:ph type="sldNum" sz="quarter" idx="12"/>
          </p:nvPr>
        </p:nvSpPr>
        <p:spPr/>
        <p:txBody>
          <a:bodyPr/>
          <a:lstStyle/>
          <a:p>
            <a:fld id="{D87BF41D-076D-4666-AD7D-EBBAF2F192BD}" type="slidenum">
              <a:rPr lang="fr-FR" smtClean="0"/>
              <a:t>13</a:t>
            </a:fld>
            <a:endParaRPr lang="fr-FR"/>
          </a:p>
        </p:txBody>
      </p:sp>
    </p:spTree>
    <p:extLst>
      <p:ext uri="{BB962C8B-B14F-4D97-AF65-F5344CB8AC3E}">
        <p14:creationId xmlns:p14="http://schemas.microsoft.com/office/powerpoint/2010/main" val="1492501708"/>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30/09/2020</a:t>
            </a:r>
            <a:endParaRPr lang="fr-FR"/>
          </a:p>
        </p:txBody>
      </p:sp>
      <p:sp>
        <p:nvSpPr>
          <p:cNvPr id="5" name="Espace réservé du pied de page 4"/>
          <p:cNvSpPr>
            <a:spLocks noGrp="1"/>
          </p:cNvSpPr>
          <p:nvPr>
            <p:ph type="ftr" sz="quarter" idx="11"/>
          </p:nvPr>
        </p:nvSpPr>
        <p:spPr/>
        <p:txBody>
          <a:bodyPr/>
          <a:lstStyle/>
          <a:p>
            <a:r>
              <a:rPr lang="fr-FR" smtClean="0"/>
              <a:t>États Généraux du Numérique dans les Territoires, Lons-le-Saunier</a:t>
            </a:r>
            <a:endParaRPr lang="fr-FR"/>
          </a:p>
        </p:txBody>
      </p:sp>
      <p:sp>
        <p:nvSpPr>
          <p:cNvPr id="6" name="Espace réservé du numéro de diapositive 5"/>
          <p:cNvSpPr>
            <a:spLocks noGrp="1"/>
          </p:cNvSpPr>
          <p:nvPr>
            <p:ph type="sldNum" sz="quarter" idx="12"/>
          </p:nvPr>
        </p:nvSpPr>
        <p:spPr/>
        <p:txBody>
          <a:bodyPr/>
          <a:lstStyle/>
          <a:p>
            <a:fld id="{D87BF41D-076D-4666-AD7D-EBBAF2F192BD}" type="slidenum">
              <a:rPr lang="fr-FR" smtClean="0"/>
              <a:t>14</a:t>
            </a:fld>
            <a:endParaRPr lang="fr-FR"/>
          </a:p>
        </p:txBody>
      </p:sp>
      <p:pic>
        <p:nvPicPr>
          <p:cNvPr id="7" name="Image 6"/>
          <p:cNvPicPr>
            <a:picLocks noChangeAspect="1"/>
          </p:cNvPicPr>
          <p:nvPr/>
        </p:nvPicPr>
        <p:blipFill>
          <a:blip r:embed="rId3"/>
          <a:stretch>
            <a:fillRect/>
          </a:stretch>
        </p:blipFill>
        <p:spPr>
          <a:xfrm>
            <a:off x="1052030" y="173059"/>
            <a:ext cx="9704202" cy="6018431"/>
          </a:xfrm>
          <a:prstGeom prst="rect">
            <a:avLst/>
          </a:prstGeom>
        </p:spPr>
      </p:pic>
    </p:spTree>
    <p:extLst>
      <p:ext uri="{BB962C8B-B14F-4D97-AF65-F5344CB8AC3E}">
        <p14:creationId xmlns:p14="http://schemas.microsoft.com/office/powerpoint/2010/main" val="380475743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30/09/2020</a:t>
            </a:r>
            <a:endParaRPr lang="fr-FR"/>
          </a:p>
        </p:txBody>
      </p:sp>
      <p:sp>
        <p:nvSpPr>
          <p:cNvPr id="3" name="Espace réservé du pied de page 2"/>
          <p:cNvSpPr>
            <a:spLocks noGrp="1"/>
          </p:cNvSpPr>
          <p:nvPr>
            <p:ph type="ftr" sz="quarter" idx="11"/>
          </p:nvPr>
        </p:nvSpPr>
        <p:spPr/>
        <p:txBody>
          <a:bodyPr/>
          <a:lstStyle/>
          <a:p>
            <a:r>
              <a:rPr lang="fr-FR" smtClean="0"/>
              <a:t>États Généraux du Numérique dans les Territoires, Lons-le-Saunier</a:t>
            </a:r>
            <a:endParaRPr lang="fr-FR"/>
          </a:p>
        </p:txBody>
      </p:sp>
      <p:sp>
        <p:nvSpPr>
          <p:cNvPr id="4" name="Espace réservé du numéro de diapositive 3"/>
          <p:cNvSpPr>
            <a:spLocks noGrp="1"/>
          </p:cNvSpPr>
          <p:nvPr>
            <p:ph type="sldNum" sz="quarter" idx="12"/>
          </p:nvPr>
        </p:nvSpPr>
        <p:spPr/>
        <p:txBody>
          <a:bodyPr/>
          <a:lstStyle/>
          <a:p>
            <a:fld id="{D87BF41D-076D-4666-AD7D-EBBAF2F192BD}" type="slidenum">
              <a:rPr lang="fr-FR" smtClean="0"/>
              <a:t>15</a:t>
            </a:fld>
            <a:endParaRPr lang="fr-FR"/>
          </a:p>
        </p:txBody>
      </p:sp>
      <p:pic>
        <p:nvPicPr>
          <p:cNvPr id="5" name="Image 4"/>
          <p:cNvPicPr>
            <a:picLocks noChangeAspect="1"/>
          </p:cNvPicPr>
          <p:nvPr/>
        </p:nvPicPr>
        <p:blipFill>
          <a:blip r:embed="rId2"/>
          <a:stretch>
            <a:fillRect/>
          </a:stretch>
        </p:blipFill>
        <p:spPr>
          <a:xfrm>
            <a:off x="1407695" y="145982"/>
            <a:ext cx="9871455" cy="6003594"/>
          </a:xfrm>
          <a:prstGeom prst="rect">
            <a:avLst/>
          </a:prstGeom>
        </p:spPr>
      </p:pic>
    </p:spTree>
    <p:extLst>
      <p:ext uri="{BB962C8B-B14F-4D97-AF65-F5344CB8AC3E}">
        <p14:creationId xmlns:p14="http://schemas.microsoft.com/office/powerpoint/2010/main" val="3464566779"/>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Ce que je retiens de cette étude</a:t>
            </a:r>
            <a:endParaRPr lang="fr-FR" dirty="0"/>
          </a:p>
        </p:txBody>
      </p:sp>
      <p:sp>
        <p:nvSpPr>
          <p:cNvPr id="6" name="Espace réservé du contenu 5"/>
          <p:cNvSpPr>
            <a:spLocks noGrp="1"/>
          </p:cNvSpPr>
          <p:nvPr>
            <p:ph idx="1"/>
          </p:nvPr>
        </p:nvSpPr>
        <p:spPr/>
        <p:txBody>
          <a:bodyPr/>
          <a:lstStyle/>
          <a:p>
            <a:pPr marL="0" indent="0">
              <a:buNone/>
            </a:pPr>
            <a:r>
              <a:rPr lang="fr-FR" b="1" dirty="0" smtClean="0"/>
              <a:t>Quand il y a collaboration </a:t>
            </a:r>
            <a:r>
              <a:rPr lang="fr-FR" dirty="0" smtClean="0"/>
              <a:t>(confiance, entraide, partage des valeurs), </a:t>
            </a:r>
            <a:r>
              <a:rPr lang="fr-FR" b="1" dirty="0" smtClean="0"/>
              <a:t>Alors c’est plus facile :</a:t>
            </a:r>
          </a:p>
          <a:p>
            <a:r>
              <a:rPr lang="fr-FR" dirty="0" smtClean="0"/>
              <a:t>de faire face aux difficultés, à l’imprévu ;</a:t>
            </a:r>
          </a:p>
          <a:p>
            <a:r>
              <a:rPr lang="fr-FR" dirty="0" smtClean="0"/>
              <a:t>et plus rapide de découvrir de nouvelles ressources ;</a:t>
            </a:r>
          </a:p>
          <a:p>
            <a:r>
              <a:rPr lang="fr-FR" dirty="0" smtClean="0"/>
              <a:t>de percevoir les affordances des nouvelles ressources.</a:t>
            </a:r>
          </a:p>
          <a:p>
            <a:endParaRPr lang="fr-FR" dirty="0"/>
          </a:p>
          <a:p>
            <a:pPr marL="0" indent="0">
              <a:buNone/>
            </a:pPr>
            <a:r>
              <a:rPr lang="fr-FR" dirty="0" smtClean="0"/>
              <a:t>=&gt; On est plus capable de les réinvestir y compris en présentiel</a:t>
            </a:r>
          </a:p>
          <a:p>
            <a:endParaRPr lang="fr-FR" dirty="0"/>
          </a:p>
        </p:txBody>
      </p:sp>
      <p:sp>
        <p:nvSpPr>
          <p:cNvPr id="2" name="Espace réservé de la date 1"/>
          <p:cNvSpPr>
            <a:spLocks noGrp="1"/>
          </p:cNvSpPr>
          <p:nvPr>
            <p:ph type="dt" sz="half" idx="10"/>
          </p:nvPr>
        </p:nvSpPr>
        <p:spPr/>
        <p:txBody>
          <a:bodyPr/>
          <a:lstStyle/>
          <a:p>
            <a:r>
              <a:rPr lang="fr-FR" smtClean="0"/>
              <a:t>30/09/2020</a:t>
            </a:r>
            <a:endParaRPr lang="fr-FR"/>
          </a:p>
        </p:txBody>
      </p:sp>
      <p:sp>
        <p:nvSpPr>
          <p:cNvPr id="3" name="Espace réservé du pied de page 2"/>
          <p:cNvSpPr>
            <a:spLocks noGrp="1"/>
          </p:cNvSpPr>
          <p:nvPr>
            <p:ph type="ftr" sz="quarter" idx="11"/>
          </p:nvPr>
        </p:nvSpPr>
        <p:spPr/>
        <p:txBody>
          <a:bodyPr/>
          <a:lstStyle/>
          <a:p>
            <a:r>
              <a:rPr lang="fr-FR" smtClean="0"/>
              <a:t>États Généraux du Numérique dans les Territoires, Lons-le-Saunier</a:t>
            </a:r>
            <a:endParaRPr lang="fr-FR"/>
          </a:p>
        </p:txBody>
      </p:sp>
      <p:sp>
        <p:nvSpPr>
          <p:cNvPr id="4" name="Espace réservé du numéro de diapositive 3"/>
          <p:cNvSpPr>
            <a:spLocks noGrp="1"/>
          </p:cNvSpPr>
          <p:nvPr>
            <p:ph type="sldNum" sz="quarter" idx="12"/>
          </p:nvPr>
        </p:nvSpPr>
        <p:spPr/>
        <p:txBody>
          <a:bodyPr/>
          <a:lstStyle/>
          <a:p>
            <a:fld id="{D87BF41D-076D-4666-AD7D-EBBAF2F192BD}" type="slidenum">
              <a:rPr lang="fr-FR" smtClean="0"/>
              <a:t>16</a:t>
            </a:fld>
            <a:endParaRPr lang="fr-FR"/>
          </a:p>
        </p:txBody>
      </p:sp>
    </p:spTree>
    <p:extLst>
      <p:ext uri="{BB962C8B-B14F-4D97-AF65-F5344CB8AC3E}">
        <p14:creationId xmlns:p14="http://schemas.microsoft.com/office/powerpoint/2010/main" val="41801102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p:txBody>
          <a:bodyPr/>
          <a:lstStyle/>
          <a:p>
            <a:r>
              <a:rPr lang="fr-FR" dirty="0" smtClean="0"/>
              <a:t>Conclusion et perspective</a:t>
            </a:r>
            <a:endParaRPr lang="fr-FR" dirty="0"/>
          </a:p>
        </p:txBody>
      </p:sp>
      <p:sp>
        <p:nvSpPr>
          <p:cNvPr id="8" name="Espace réservé du contenu 7"/>
          <p:cNvSpPr>
            <a:spLocks noGrp="1"/>
          </p:cNvSpPr>
          <p:nvPr>
            <p:ph idx="1"/>
          </p:nvPr>
        </p:nvSpPr>
        <p:spPr>
          <a:xfrm>
            <a:off x="3805644" y="1825625"/>
            <a:ext cx="8157756" cy="4351338"/>
          </a:xfrm>
        </p:spPr>
        <p:txBody>
          <a:bodyPr/>
          <a:lstStyle/>
          <a:p>
            <a:r>
              <a:rPr lang="fr-FR" dirty="0" smtClean="0"/>
              <a:t>Favoriser l’autonomie des élèves dans l’apprentissage</a:t>
            </a:r>
          </a:p>
          <a:p>
            <a:r>
              <a:rPr lang="fr-FR" dirty="0"/>
              <a:t>Rechercher l’appui des ressources numériques </a:t>
            </a:r>
            <a:endParaRPr lang="fr-FR" dirty="0" smtClean="0"/>
          </a:p>
          <a:p>
            <a:r>
              <a:rPr lang="fr-FR" dirty="0" smtClean="0"/>
              <a:t>Réorganiser le numérique pédagogique</a:t>
            </a:r>
          </a:p>
          <a:p>
            <a:r>
              <a:rPr lang="fr-FR" dirty="0" smtClean="0"/>
              <a:t>Expérimenté </a:t>
            </a:r>
            <a:r>
              <a:rPr lang="fr-FR" dirty="0"/>
              <a:t>=&gt; perçoit mieux les </a:t>
            </a:r>
            <a:r>
              <a:rPr lang="fr-FR" dirty="0" smtClean="0"/>
              <a:t>affordances</a:t>
            </a:r>
          </a:p>
          <a:p>
            <a:r>
              <a:rPr lang="fr-FR" dirty="0" smtClean="0"/>
              <a:t>Favoriser les interactions (élèves) pour </a:t>
            </a:r>
            <a:r>
              <a:rPr lang="fr-FR" dirty="0" smtClean="0"/>
              <a:t>apprendre</a:t>
            </a:r>
          </a:p>
          <a:p>
            <a:r>
              <a:rPr lang="fr-FR" dirty="0" smtClean="0"/>
              <a:t>Savoir </a:t>
            </a:r>
            <a:r>
              <a:rPr lang="fr-FR" dirty="0" smtClean="0"/>
              <a:t>rechercher les outils </a:t>
            </a:r>
            <a:r>
              <a:rPr lang="fr-FR" dirty="0" smtClean="0"/>
              <a:t>adaptés</a:t>
            </a:r>
            <a:br>
              <a:rPr lang="fr-FR" dirty="0" smtClean="0"/>
            </a:br>
            <a:endParaRPr lang="fr-FR" dirty="0" smtClean="0"/>
          </a:p>
          <a:p>
            <a:r>
              <a:rPr lang="fr-FR" dirty="0" smtClean="0"/>
              <a:t>La collaboration accélère l’appropriation et permet de mieux réinvestir les pratiques en présentiel</a:t>
            </a:r>
            <a:endParaRPr lang="fr-FR" dirty="0" smtClean="0"/>
          </a:p>
          <a:p>
            <a:endParaRPr lang="fr-FR" dirty="0" smtClean="0"/>
          </a:p>
          <a:p>
            <a:endParaRPr lang="fr-FR" dirty="0" smtClean="0"/>
          </a:p>
          <a:p>
            <a:endParaRPr lang="fr-FR" dirty="0"/>
          </a:p>
        </p:txBody>
      </p:sp>
      <p:sp>
        <p:nvSpPr>
          <p:cNvPr id="4" name="Espace réservé de la date 3"/>
          <p:cNvSpPr>
            <a:spLocks noGrp="1"/>
          </p:cNvSpPr>
          <p:nvPr>
            <p:ph type="dt" sz="half" idx="10"/>
          </p:nvPr>
        </p:nvSpPr>
        <p:spPr/>
        <p:txBody>
          <a:bodyPr/>
          <a:lstStyle/>
          <a:p>
            <a:r>
              <a:rPr lang="fr-FR" smtClean="0"/>
              <a:t>30/09/2020</a:t>
            </a:r>
            <a:endParaRPr lang="fr-FR"/>
          </a:p>
        </p:txBody>
      </p:sp>
      <p:sp>
        <p:nvSpPr>
          <p:cNvPr id="5" name="Espace réservé du pied de page 4"/>
          <p:cNvSpPr>
            <a:spLocks noGrp="1"/>
          </p:cNvSpPr>
          <p:nvPr>
            <p:ph type="ftr" sz="quarter" idx="11"/>
          </p:nvPr>
        </p:nvSpPr>
        <p:spPr/>
        <p:txBody>
          <a:bodyPr/>
          <a:lstStyle/>
          <a:p>
            <a:r>
              <a:rPr lang="fr-FR" smtClean="0"/>
              <a:t>États Généraux du Numérique dans les Territoires, Lons-le-Saunier</a:t>
            </a:r>
            <a:endParaRPr lang="fr-FR"/>
          </a:p>
        </p:txBody>
      </p:sp>
      <p:sp>
        <p:nvSpPr>
          <p:cNvPr id="6" name="Espace réservé du numéro de diapositive 5"/>
          <p:cNvSpPr>
            <a:spLocks noGrp="1"/>
          </p:cNvSpPr>
          <p:nvPr>
            <p:ph type="sldNum" sz="quarter" idx="12"/>
          </p:nvPr>
        </p:nvSpPr>
        <p:spPr/>
        <p:txBody>
          <a:bodyPr/>
          <a:lstStyle/>
          <a:p>
            <a:fld id="{D87BF41D-076D-4666-AD7D-EBBAF2F192BD}" type="slidenum">
              <a:rPr lang="fr-FR" smtClean="0"/>
              <a:t>17</a:t>
            </a:fld>
            <a:endParaRPr lang="fr-FR"/>
          </a:p>
        </p:txBody>
      </p:sp>
      <p:sp>
        <p:nvSpPr>
          <p:cNvPr id="10" name="Rectangle 9"/>
          <p:cNvSpPr/>
          <p:nvPr/>
        </p:nvSpPr>
        <p:spPr>
          <a:xfrm>
            <a:off x="838200" y="2037695"/>
            <a:ext cx="1673856" cy="923330"/>
          </a:xfrm>
          <a:prstGeom prst="rect">
            <a:avLst/>
          </a:prstGeom>
          <a:noFill/>
        </p:spPr>
        <p:txBody>
          <a:bodyPr wrap="none" lIns="91440" tIns="45720" rIns="91440" bIns="45720">
            <a:spAutoFit/>
          </a:bodyPr>
          <a:lstStyle/>
          <a:p>
            <a:pPr algn="ctr"/>
            <a:r>
              <a:rPr lang="fr-FR" sz="5400" b="1" cap="none" spc="0" dirty="0" smtClean="0">
                <a:ln w="22225">
                  <a:solidFill>
                    <a:schemeClr val="accent2"/>
                  </a:solidFill>
                  <a:prstDash val="solid"/>
                </a:ln>
                <a:solidFill>
                  <a:schemeClr val="accent2">
                    <a:lumMod val="40000"/>
                    <a:lumOff val="60000"/>
                  </a:schemeClr>
                </a:solidFill>
                <a:effectLst/>
              </a:rPr>
              <a:t>CSEN</a:t>
            </a:r>
            <a:endParaRPr lang="fr-FR" sz="5400" b="1" cap="none" spc="0" dirty="0">
              <a:ln w="22225">
                <a:solidFill>
                  <a:schemeClr val="accent2"/>
                </a:solidFill>
                <a:prstDash val="solid"/>
              </a:ln>
              <a:solidFill>
                <a:schemeClr val="accent2">
                  <a:lumMod val="40000"/>
                  <a:lumOff val="60000"/>
                </a:schemeClr>
              </a:solidFill>
              <a:effectLst/>
            </a:endParaRPr>
          </a:p>
        </p:txBody>
      </p:sp>
      <p:sp>
        <p:nvSpPr>
          <p:cNvPr id="12" name="Rectangle 11"/>
          <p:cNvSpPr/>
          <p:nvPr/>
        </p:nvSpPr>
        <p:spPr>
          <a:xfrm>
            <a:off x="502525" y="3561854"/>
            <a:ext cx="2765565"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fr-FR" sz="5400" b="1" cap="none" spc="0" dirty="0" smtClean="0">
                <a:ln/>
                <a:solidFill>
                  <a:schemeClr val="accent4"/>
                </a:solidFill>
                <a:effectLst/>
              </a:rPr>
              <a:t>M. Utéza</a:t>
            </a:r>
            <a:endParaRPr lang="fr-FR" sz="5400" b="1" cap="none" spc="0" dirty="0">
              <a:ln/>
              <a:solidFill>
                <a:schemeClr val="accent4"/>
              </a:solidFill>
              <a:effectLst/>
            </a:endParaRPr>
          </a:p>
        </p:txBody>
      </p:sp>
      <p:sp>
        <p:nvSpPr>
          <p:cNvPr id="13" name="Rectangle 12"/>
          <p:cNvSpPr/>
          <p:nvPr/>
        </p:nvSpPr>
        <p:spPr>
          <a:xfrm>
            <a:off x="38878" y="4959102"/>
            <a:ext cx="3564887" cy="923330"/>
          </a:xfrm>
          <a:prstGeom prst="rect">
            <a:avLst/>
          </a:prstGeom>
          <a:noFill/>
        </p:spPr>
        <p:txBody>
          <a:bodyPr wrap="none" lIns="91440" tIns="45720" rIns="91440" bIns="45720">
            <a:spAutoFit/>
            <a:scene3d>
              <a:camera prst="orthographicFront"/>
              <a:lightRig rig="soft" dir="t">
                <a:rot lat="0" lon="0" rev="15600000"/>
              </a:lightRig>
            </a:scene3d>
            <a:sp3d extrusionH="57150" prstMaterial="softEdge">
              <a:bevelT w="25400" h="38100"/>
            </a:sp3d>
          </a:bodyPr>
          <a:lstStyle/>
          <a:p>
            <a:pPr algn="ctr"/>
            <a:r>
              <a:rPr lang="fr-FR" sz="5400" b="1" dirty="0" smtClean="0">
                <a:ln/>
                <a:solidFill>
                  <a:schemeClr val="accent4"/>
                </a:solidFill>
              </a:rPr>
              <a:t>Bissonnette</a:t>
            </a:r>
            <a:endParaRPr lang="fr-FR" sz="5400" b="1" cap="none" spc="0" dirty="0">
              <a:ln/>
              <a:solidFill>
                <a:schemeClr val="accent4"/>
              </a:solidFill>
              <a:effectLst/>
            </a:endParaRPr>
          </a:p>
        </p:txBody>
      </p:sp>
      <p:sp>
        <p:nvSpPr>
          <p:cNvPr id="2" name="Accolade ouvrante 1"/>
          <p:cNvSpPr/>
          <p:nvPr/>
        </p:nvSpPr>
        <p:spPr>
          <a:xfrm>
            <a:off x="3472405" y="1944547"/>
            <a:ext cx="333240" cy="1203767"/>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1" name="Accolade ouvrante 10"/>
          <p:cNvSpPr/>
          <p:nvPr/>
        </p:nvSpPr>
        <p:spPr>
          <a:xfrm>
            <a:off x="3474330" y="3474336"/>
            <a:ext cx="333240" cy="1203767"/>
          </a:xfrm>
          <a:prstGeom prst="leftBrace">
            <a:avLst/>
          </a:prstGeom>
          <a:ln w="38100"/>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Tree>
    <p:extLst>
      <p:ext uri="{BB962C8B-B14F-4D97-AF65-F5344CB8AC3E}">
        <p14:creationId xmlns:p14="http://schemas.microsoft.com/office/powerpoint/2010/main" val="334452796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22226"/>
            <a:ext cx="10515600" cy="827088"/>
          </a:xfrm>
        </p:spPr>
        <p:txBody>
          <a:bodyPr/>
          <a:lstStyle/>
          <a:p>
            <a:r>
              <a:rPr lang="fr-FR" dirty="0" smtClean="0"/>
              <a:t>Bibliographie</a:t>
            </a:r>
            <a:endParaRPr lang="fr-FR" dirty="0"/>
          </a:p>
        </p:txBody>
      </p:sp>
      <p:sp>
        <p:nvSpPr>
          <p:cNvPr id="3" name="Espace réservé du contenu 2"/>
          <p:cNvSpPr>
            <a:spLocks noGrp="1"/>
          </p:cNvSpPr>
          <p:nvPr>
            <p:ph idx="1"/>
          </p:nvPr>
        </p:nvSpPr>
        <p:spPr>
          <a:xfrm>
            <a:off x="838200" y="849314"/>
            <a:ext cx="10515600" cy="5507036"/>
          </a:xfrm>
        </p:spPr>
        <p:txBody>
          <a:bodyPr>
            <a:normAutofit fontScale="77500" lnSpcReduction="20000"/>
          </a:bodyPr>
          <a:lstStyle/>
          <a:p>
            <a:r>
              <a:rPr lang="fr-FR" dirty="0">
                <a:solidFill>
                  <a:srgbClr val="FF0000"/>
                </a:solidFill>
              </a:rPr>
              <a:t>Conseil Scientifique de l’Éducation Nationale </a:t>
            </a:r>
            <a:r>
              <a:rPr lang="fr-FR" dirty="0"/>
              <a:t>(mai 2020</a:t>
            </a:r>
            <a:r>
              <a:rPr lang="fr-FR" dirty="0" smtClean="0"/>
              <a:t>). « Recommandations pédagogiques pour accompagner le confinement et sa sortie », </a:t>
            </a:r>
            <a:r>
              <a:rPr lang="fr-FR" dirty="0" smtClean="0">
                <a:hlinkClick r:id="rId2"/>
              </a:rPr>
              <a:t>https</a:t>
            </a:r>
            <a:r>
              <a:rPr lang="fr-FR" dirty="0">
                <a:hlinkClick r:id="rId2"/>
              </a:rPr>
              <a:t>://</a:t>
            </a:r>
            <a:r>
              <a:rPr lang="fr-FR" dirty="0" smtClean="0">
                <a:hlinkClick r:id="rId2"/>
              </a:rPr>
              <a:t>www.education.gouv.fr/csen-recommandations-pedagogiques-COVID19</a:t>
            </a:r>
            <a:r>
              <a:rPr lang="fr-FR" dirty="0" smtClean="0"/>
              <a:t> </a:t>
            </a:r>
          </a:p>
          <a:p>
            <a:r>
              <a:rPr lang="fr-FR" dirty="0">
                <a:solidFill>
                  <a:srgbClr val="FF0000"/>
                </a:solidFill>
              </a:rPr>
              <a:t>Danielle Bissonnette </a:t>
            </a:r>
            <a:r>
              <a:rPr lang="fr-FR" dirty="0"/>
              <a:t>(juillet 2020</a:t>
            </a:r>
            <a:r>
              <a:rPr lang="fr-FR" dirty="0" smtClean="0"/>
              <a:t>). « L’impact des changements de pratiques pédagogiques chez les enseignants sur le développement des stratégies de lecture des élèves », Maitrise Sciences de l’Education, Faculté Saint-Jean, Université de l'Alberta (Ca). </a:t>
            </a:r>
          </a:p>
          <a:p>
            <a:r>
              <a:rPr lang="fr-FR" dirty="0">
                <a:solidFill>
                  <a:srgbClr val="FF0000"/>
                </a:solidFill>
              </a:rPr>
              <a:t>Marion Utéza </a:t>
            </a:r>
            <a:r>
              <a:rPr lang="fr-FR" dirty="0"/>
              <a:t>(août 2020</a:t>
            </a:r>
            <a:r>
              <a:rPr lang="fr-FR" dirty="0" smtClean="0"/>
              <a:t>). « </a:t>
            </a:r>
            <a:r>
              <a:rPr lang="fr-FR" dirty="0"/>
              <a:t>Enseigner à distance à l’heure </a:t>
            </a:r>
            <a:r>
              <a:rPr lang="fr-FR" dirty="0" smtClean="0"/>
              <a:t>du confinement : Vers la perception de nouvelles potentialités d’actions avec les (TICE) ?», Master Ingénierie et Recherche en Education, INSPE Besançon, Université de Franche-Comté. </a:t>
            </a:r>
          </a:p>
          <a:p>
            <a:r>
              <a:rPr lang="fr-FR" dirty="0" smtClean="0">
                <a:solidFill>
                  <a:srgbClr val="FF0000"/>
                </a:solidFill>
                <a:effectLst/>
              </a:rPr>
              <a:t>Cerisier, J.-F. </a:t>
            </a:r>
            <a:r>
              <a:rPr lang="fr-FR" dirty="0" smtClean="0">
                <a:effectLst/>
              </a:rPr>
              <a:t>(2020, mai 19). Covid-19, ce que la continuité pédagogique nous apprend de l’école. </a:t>
            </a:r>
            <a:r>
              <a:rPr lang="fr-FR" i="1" dirty="0" smtClean="0">
                <a:effectLst/>
              </a:rPr>
              <a:t>The Conversation</a:t>
            </a:r>
            <a:r>
              <a:rPr lang="fr-FR" dirty="0" smtClean="0">
                <a:effectLst/>
              </a:rPr>
              <a:t>. </a:t>
            </a:r>
            <a:r>
              <a:rPr lang="fr-FR" dirty="0" smtClean="0">
                <a:effectLst/>
                <a:hlinkClick r:id="rId3"/>
              </a:rPr>
              <a:t>https://theconversation.com/covid-19-ce-que-la-continuite-pedagogique-nous-apprend-de-lecole-138340</a:t>
            </a:r>
            <a:endParaRPr lang="fr-FR" dirty="0" smtClean="0">
              <a:effectLst/>
            </a:endParaRPr>
          </a:p>
          <a:p>
            <a:r>
              <a:rPr lang="fr-FR" dirty="0" smtClean="0">
                <a:solidFill>
                  <a:srgbClr val="FF0000"/>
                </a:solidFill>
                <a:effectLst/>
              </a:rPr>
              <a:t>Hadji, C. </a:t>
            </a:r>
            <a:r>
              <a:rPr lang="fr-FR" dirty="0" smtClean="0">
                <a:effectLst/>
              </a:rPr>
              <a:t>(2020, mai 1ier). </a:t>
            </a:r>
            <a:r>
              <a:rPr lang="fr-FR" i="1" dirty="0" smtClean="0">
                <a:effectLst/>
              </a:rPr>
              <a:t>Penser l’après : Pour une école de l’essentiel</a:t>
            </a:r>
            <a:r>
              <a:rPr lang="fr-FR" dirty="0" smtClean="0">
                <a:effectLst/>
              </a:rPr>
              <a:t>. The Conversation. Consulté 8 septembre 2020, à l’adresse </a:t>
            </a:r>
            <a:r>
              <a:rPr lang="fr-FR" dirty="0" smtClean="0">
                <a:effectLst/>
                <a:hlinkClick r:id="rId4"/>
              </a:rPr>
              <a:t>http://theconversation.com/penser-lapres-pour-une-ecole-de-lessentiel-137005</a:t>
            </a:r>
            <a:endParaRPr lang="fr-FR" dirty="0" smtClean="0">
              <a:effectLst/>
            </a:endParaRPr>
          </a:p>
          <a:p>
            <a:r>
              <a:rPr lang="fr-FR" dirty="0">
                <a:solidFill>
                  <a:srgbClr val="FF0000"/>
                </a:solidFill>
              </a:rPr>
              <a:t>Équipe du </a:t>
            </a:r>
            <a:r>
              <a:rPr lang="fr-FR" dirty="0" smtClean="0">
                <a:solidFill>
                  <a:srgbClr val="FF0000"/>
                </a:solidFill>
              </a:rPr>
              <a:t>RÉCIT </a:t>
            </a:r>
            <a:r>
              <a:rPr lang="fr-FR" dirty="0" smtClean="0"/>
              <a:t>(2020, Sept. 2020). L’après COVID… Redémarrer ou Réinventer ? L’école branchée : Le magazine de l’enseignement à l’ère du numérique, Vol. 23, n°1, Sept. 2020.</a:t>
            </a:r>
          </a:p>
        </p:txBody>
      </p:sp>
      <p:sp>
        <p:nvSpPr>
          <p:cNvPr id="4" name="Espace réservé de la date 3"/>
          <p:cNvSpPr>
            <a:spLocks noGrp="1"/>
          </p:cNvSpPr>
          <p:nvPr>
            <p:ph type="dt" sz="half" idx="10"/>
          </p:nvPr>
        </p:nvSpPr>
        <p:spPr/>
        <p:txBody>
          <a:bodyPr/>
          <a:lstStyle/>
          <a:p>
            <a:r>
              <a:rPr lang="fr-FR" smtClean="0"/>
              <a:t>30/09/2020</a:t>
            </a:r>
            <a:endParaRPr lang="fr-FR"/>
          </a:p>
        </p:txBody>
      </p:sp>
      <p:sp>
        <p:nvSpPr>
          <p:cNvPr id="5" name="Espace réservé du pied de page 4"/>
          <p:cNvSpPr>
            <a:spLocks noGrp="1"/>
          </p:cNvSpPr>
          <p:nvPr>
            <p:ph type="ftr" sz="quarter" idx="11"/>
          </p:nvPr>
        </p:nvSpPr>
        <p:spPr/>
        <p:txBody>
          <a:bodyPr/>
          <a:lstStyle/>
          <a:p>
            <a:r>
              <a:rPr lang="fr-FR" smtClean="0"/>
              <a:t>États Généraux du Numérique dans les Territoires, Lons-le-Saunier</a:t>
            </a:r>
            <a:endParaRPr lang="fr-FR"/>
          </a:p>
        </p:txBody>
      </p:sp>
      <p:sp>
        <p:nvSpPr>
          <p:cNvPr id="6" name="Espace réservé du numéro de diapositive 5"/>
          <p:cNvSpPr>
            <a:spLocks noGrp="1"/>
          </p:cNvSpPr>
          <p:nvPr>
            <p:ph type="sldNum" sz="quarter" idx="12"/>
          </p:nvPr>
        </p:nvSpPr>
        <p:spPr/>
        <p:txBody>
          <a:bodyPr/>
          <a:lstStyle/>
          <a:p>
            <a:fld id="{D87BF41D-076D-4666-AD7D-EBBAF2F192BD}" type="slidenum">
              <a:rPr lang="fr-FR" smtClean="0"/>
              <a:t>18</a:t>
            </a:fld>
            <a:endParaRPr lang="fr-FR"/>
          </a:p>
        </p:txBody>
      </p:sp>
    </p:spTree>
    <p:extLst>
      <p:ext uri="{BB962C8B-B14F-4D97-AF65-F5344CB8AC3E}">
        <p14:creationId xmlns:p14="http://schemas.microsoft.com/office/powerpoint/2010/main" val="8642010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La recherche </a:t>
            </a:r>
            <a:r>
              <a:rPr lang="fr-FR" dirty="0" smtClean="0"/>
              <a:t>est en cours…</a:t>
            </a:r>
            <a:endParaRPr lang="fr-FR" dirty="0"/>
          </a:p>
        </p:txBody>
      </p:sp>
      <p:sp>
        <p:nvSpPr>
          <p:cNvPr id="3" name="Espace réservé du contenu 2"/>
          <p:cNvSpPr>
            <a:spLocks noGrp="1"/>
          </p:cNvSpPr>
          <p:nvPr>
            <p:ph idx="1"/>
          </p:nvPr>
        </p:nvSpPr>
        <p:spPr/>
        <p:txBody>
          <a:bodyPr>
            <a:normAutofit/>
          </a:bodyPr>
          <a:lstStyle/>
          <a:p>
            <a:pPr lvl="1"/>
            <a:r>
              <a:rPr lang="fr-FR" sz="2800" dirty="0" smtClean="0"/>
              <a:t>Des analyses en cours : ex: Enquête </a:t>
            </a:r>
            <a:r>
              <a:rPr lang="fr-FR" sz="2800" dirty="0" smtClean="0"/>
              <a:t>IFE</a:t>
            </a:r>
            <a:endParaRPr lang="fr-FR" sz="2800" dirty="0" smtClean="0"/>
          </a:p>
          <a:p>
            <a:pPr lvl="1"/>
            <a:r>
              <a:rPr lang="fr-FR" sz="2800" dirty="0" smtClean="0"/>
              <a:t>Des hypothèses plus que des résultats,</a:t>
            </a:r>
          </a:p>
          <a:p>
            <a:pPr marL="0" indent="0">
              <a:buNone/>
            </a:pPr>
            <a:r>
              <a:rPr lang="fr-FR" sz="3200" dirty="0" smtClean="0"/>
              <a:t>=&gt; </a:t>
            </a:r>
            <a:r>
              <a:rPr lang="fr-FR" sz="3200" dirty="0" smtClean="0"/>
              <a:t>On trouve pour l’instant :</a:t>
            </a:r>
          </a:p>
          <a:p>
            <a:pPr lvl="1"/>
            <a:r>
              <a:rPr lang="fr-FR" sz="2800" dirty="0" smtClean="0"/>
              <a:t>Des </a:t>
            </a:r>
            <a:r>
              <a:rPr lang="fr-FR" sz="2800" dirty="0" smtClean="0"/>
              <a:t>rapports officiels proposant des recommandations (CSEN, Fr)</a:t>
            </a:r>
          </a:p>
          <a:p>
            <a:pPr lvl="1"/>
            <a:r>
              <a:rPr lang="fr-FR" sz="2800" dirty="0" smtClean="0"/>
              <a:t>Des </a:t>
            </a:r>
            <a:r>
              <a:rPr lang="fr-FR" sz="2800" dirty="0" smtClean="0"/>
              <a:t>rapports de recherche d’étudiants de Master </a:t>
            </a:r>
            <a:r>
              <a:rPr lang="fr-FR" sz="2800" dirty="0" smtClean="0"/>
              <a:t>:</a:t>
            </a:r>
          </a:p>
          <a:p>
            <a:pPr lvl="2"/>
            <a:r>
              <a:rPr lang="fr-FR" sz="2400" dirty="0" smtClean="0"/>
              <a:t>Marion </a:t>
            </a:r>
            <a:r>
              <a:rPr lang="fr-FR" sz="2400" dirty="0" err="1"/>
              <a:t>Utéza</a:t>
            </a:r>
            <a:r>
              <a:rPr lang="fr-FR" sz="2400" dirty="0"/>
              <a:t> </a:t>
            </a:r>
            <a:endParaRPr lang="fr-FR" sz="2400" dirty="0" smtClean="0"/>
          </a:p>
          <a:p>
            <a:pPr lvl="2"/>
            <a:r>
              <a:rPr lang="fr-FR" sz="2400" dirty="0" smtClean="0"/>
              <a:t>Danielle </a:t>
            </a:r>
            <a:r>
              <a:rPr lang="fr-FR" sz="2400" dirty="0" err="1"/>
              <a:t>Buissonnette</a:t>
            </a:r>
            <a:r>
              <a:rPr lang="fr-FR" sz="2400" dirty="0" smtClean="0"/>
              <a:t>,</a:t>
            </a:r>
            <a:endParaRPr lang="fr-FR" sz="2400" dirty="0"/>
          </a:p>
        </p:txBody>
      </p:sp>
      <p:sp>
        <p:nvSpPr>
          <p:cNvPr id="4" name="Espace réservé de la date 3"/>
          <p:cNvSpPr>
            <a:spLocks noGrp="1"/>
          </p:cNvSpPr>
          <p:nvPr>
            <p:ph type="dt" sz="half" idx="10"/>
          </p:nvPr>
        </p:nvSpPr>
        <p:spPr/>
        <p:txBody>
          <a:bodyPr/>
          <a:lstStyle/>
          <a:p>
            <a:r>
              <a:rPr lang="fr-FR" smtClean="0"/>
              <a:t>30/09/2020</a:t>
            </a:r>
            <a:endParaRPr lang="fr-FR"/>
          </a:p>
        </p:txBody>
      </p:sp>
      <p:sp>
        <p:nvSpPr>
          <p:cNvPr id="5" name="Espace réservé du pied de page 4"/>
          <p:cNvSpPr>
            <a:spLocks noGrp="1"/>
          </p:cNvSpPr>
          <p:nvPr>
            <p:ph type="ftr" sz="quarter" idx="11"/>
          </p:nvPr>
        </p:nvSpPr>
        <p:spPr/>
        <p:txBody>
          <a:bodyPr/>
          <a:lstStyle/>
          <a:p>
            <a:r>
              <a:rPr lang="fr-FR" smtClean="0"/>
              <a:t>États Généraux du Numérique dans les Territoires, Lons-le-Saunier</a:t>
            </a:r>
            <a:endParaRPr lang="fr-FR"/>
          </a:p>
        </p:txBody>
      </p:sp>
      <p:sp>
        <p:nvSpPr>
          <p:cNvPr id="6" name="Espace réservé du numéro de diapositive 5"/>
          <p:cNvSpPr>
            <a:spLocks noGrp="1"/>
          </p:cNvSpPr>
          <p:nvPr>
            <p:ph type="sldNum" sz="quarter" idx="12"/>
          </p:nvPr>
        </p:nvSpPr>
        <p:spPr/>
        <p:txBody>
          <a:bodyPr/>
          <a:lstStyle/>
          <a:p>
            <a:fld id="{D87BF41D-076D-4666-AD7D-EBBAF2F192BD}" type="slidenum">
              <a:rPr lang="fr-FR" smtClean="0"/>
              <a:t>2</a:t>
            </a:fld>
            <a:endParaRPr lang="fr-FR"/>
          </a:p>
        </p:txBody>
      </p:sp>
      <p:pic>
        <p:nvPicPr>
          <p:cNvPr id="7" name="Image 6"/>
          <p:cNvPicPr>
            <a:picLocks noChangeAspect="1"/>
          </p:cNvPicPr>
          <p:nvPr/>
        </p:nvPicPr>
        <p:blipFill>
          <a:blip r:embed="rId2"/>
          <a:stretch>
            <a:fillRect/>
          </a:stretch>
        </p:blipFill>
        <p:spPr>
          <a:xfrm>
            <a:off x="7696200" y="1646238"/>
            <a:ext cx="3657600" cy="1247775"/>
          </a:xfrm>
          <a:prstGeom prst="rect">
            <a:avLst/>
          </a:prstGeom>
        </p:spPr>
      </p:pic>
    </p:spTree>
    <p:extLst>
      <p:ext uri="{BB962C8B-B14F-4D97-AF65-F5344CB8AC3E}">
        <p14:creationId xmlns:p14="http://schemas.microsoft.com/office/powerpoint/2010/main" val="31509986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Les recommandations du CSEN (mai, 2020)</a:t>
            </a:r>
            <a:endParaRPr lang="fr-FR" dirty="0"/>
          </a:p>
        </p:txBody>
      </p:sp>
      <p:sp>
        <p:nvSpPr>
          <p:cNvPr id="3" name="Espace réservé du contenu 2"/>
          <p:cNvSpPr>
            <a:spLocks noGrp="1"/>
          </p:cNvSpPr>
          <p:nvPr>
            <p:ph idx="1"/>
          </p:nvPr>
        </p:nvSpPr>
        <p:spPr>
          <a:xfrm>
            <a:off x="372979" y="1690688"/>
            <a:ext cx="11454063" cy="4486275"/>
          </a:xfrm>
        </p:spPr>
        <p:txBody>
          <a:bodyPr>
            <a:normAutofit/>
          </a:bodyPr>
          <a:lstStyle/>
          <a:p>
            <a:r>
              <a:rPr lang="fr-FR" dirty="0" smtClean="0">
                <a:solidFill>
                  <a:srgbClr val="FF0000"/>
                </a:solidFill>
              </a:rPr>
              <a:t>Privilégier </a:t>
            </a:r>
            <a:r>
              <a:rPr lang="fr-FR" dirty="0">
                <a:solidFill>
                  <a:srgbClr val="FF0000"/>
                </a:solidFill>
              </a:rPr>
              <a:t>les pratiques pédagogiques qui favorisent l’apprentissage en </a:t>
            </a:r>
            <a:r>
              <a:rPr lang="fr-FR" dirty="0" smtClean="0">
                <a:solidFill>
                  <a:srgbClr val="FF0000"/>
                </a:solidFill>
              </a:rPr>
              <a:t>autonomie</a:t>
            </a:r>
            <a:endParaRPr lang="fr-FR" dirty="0">
              <a:solidFill>
                <a:srgbClr val="FF0000"/>
              </a:solidFill>
            </a:endParaRPr>
          </a:p>
          <a:p>
            <a:pPr lvl="1"/>
            <a:r>
              <a:rPr lang="fr-FR" dirty="0"/>
              <a:t>Aider l’élève à </a:t>
            </a:r>
            <a:r>
              <a:rPr lang="fr-FR" b="1" dirty="0"/>
              <a:t>s’engager dans </a:t>
            </a:r>
            <a:r>
              <a:rPr lang="fr-FR" b="1" dirty="0" smtClean="0"/>
              <a:t>l’apprentissage</a:t>
            </a:r>
            <a:endParaRPr lang="fr-FR" b="1" dirty="0"/>
          </a:p>
          <a:p>
            <a:pPr lvl="1"/>
            <a:r>
              <a:rPr lang="fr-FR" dirty="0"/>
              <a:t>Aider l’élève à </a:t>
            </a:r>
            <a:r>
              <a:rPr lang="fr-FR" b="1" dirty="0"/>
              <a:t>rester engagé </a:t>
            </a:r>
            <a:r>
              <a:rPr lang="fr-FR" dirty="0"/>
              <a:t>dans son </a:t>
            </a:r>
            <a:r>
              <a:rPr lang="fr-FR" dirty="0" smtClean="0"/>
              <a:t>apprentissage</a:t>
            </a:r>
            <a:endParaRPr lang="fr-FR" dirty="0"/>
          </a:p>
          <a:p>
            <a:pPr lvl="1"/>
            <a:r>
              <a:rPr lang="fr-FR" dirty="0"/>
              <a:t>Aider l’élève à </a:t>
            </a:r>
            <a:r>
              <a:rPr lang="fr-FR" b="1" dirty="0"/>
              <a:t>structurer ses connaissances</a:t>
            </a:r>
            <a:r>
              <a:rPr lang="fr-FR" dirty="0"/>
              <a:t> et à </a:t>
            </a:r>
            <a:r>
              <a:rPr lang="fr-FR" b="1" dirty="0"/>
              <a:t>les </a:t>
            </a:r>
            <a:r>
              <a:rPr lang="fr-FR" b="1" dirty="0" smtClean="0"/>
              <a:t>consolider</a:t>
            </a:r>
            <a:endParaRPr lang="fr-FR" b="1" dirty="0"/>
          </a:p>
          <a:p>
            <a:pPr lvl="1"/>
            <a:r>
              <a:rPr lang="fr-FR" dirty="0"/>
              <a:t>Fournir </a:t>
            </a:r>
            <a:r>
              <a:rPr lang="fr-FR" b="1" dirty="0"/>
              <a:t>des outils qui favorisent </a:t>
            </a:r>
            <a:r>
              <a:rPr lang="fr-FR" b="1" dirty="0" smtClean="0"/>
              <a:t>l’autonomie</a:t>
            </a:r>
            <a:endParaRPr lang="fr-FR" b="1" dirty="0"/>
          </a:p>
          <a:p>
            <a:r>
              <a:rPr lang="fr-FR" dirty="0" smtClean="0">
                <a:solidFill>
                  <a:srgbClr val="FF0000"/>
                </a:solidFill>
              </a:rPr>
              <a:t>Rechercher </a:t>
            </a:r>
            <a:r>
              <a:rPr lang="fr-FR" dirty="0">
                <a:solidFill>
                  <a:srgbClr val="FF0000"/>
                </a:solidFill>
              </a:rPr>
              <a:t>l’appui des ressources numériques</a:t>
            </a:r>
            <a:r>
              <a:rPr lang="fr-FR" dirty="0"/>
              <a:t> </a:t>
            </a:r>
            <a:endParaRPr lang="fr-FR" dirty="0" smtClean="0"/>
          </a:p>
          <a:p>
            <a:r>
              <a:rPr lang="fr-FR" dirty="0" smtClean="0"/>
              <a:t>Mesurer </a:t>
            </a:r>
            <a:r>
              <a:rPr lang="fr-FR" dirty="0"/>
              <a:t>les conséquences scolaires du </a:t>
            </a:r>
            <a:r>
              <a:rPr lang="fr-FR" dirty="0" smtClean="0"/>
              <a:t>confinement</a:t>
            </a:r>
            <a:endParaRPr lang="fr-FR" dirty="0"/>
          </a:p>
          <a:p>
            <a:r>
              <a:rPr lang="fr-FR" dirty="0">
                <a:solidFill>
                  <a:srgbClr val="FF0000"/>
                </a:solidFill>
              </a:rPr>
              <a:t>Réorganiser le numérique </a:t>
            </a:r>
            <a:r>
              <a:rPr lang="fr-FR" dirty="0" smtClean="0">
                <a:solidFill>
                  <a:srgbClr val="FF0000"/>
                </a:solidFill>
              </a:rPr>
              <a:t>pédagogique</a:t>
            </a:r>
            <a:endParaRPr lang="fr-FR" dirty="0">
              <a:solidFill>
                <a:srgbClr val="FF0000"/>
              </a:solidFill>
            </a:endParaRPr>
          </a:p>
        </p:txBody>
      </p:sp>
      <p:sp>
        <p:nvSpPr>
          <p:cNvPr id="4" name="Espace réservé de la date 3"/>
          <p:cNvSpPr>
            <a:spLocks noGrp="1"/>
          </p:cNvSpPr>
          <p:nvPr>
            <p:ph type="dt" sz="half" idx="10"/>
          </p:nvPr>
        </p:nvSpPr>
        <p:spPr/>
        <p:txBody>
          <a:bodyPr/>
          <a:lstStyle/>
          <a:p>
            <a:r>
              <a:rPr lang="fr-FR" smtClean="0"/>
              <a:t>30/09/2020</a:t>
            </a:r>
            <a:endParaRPr lang="fr-FR"/>
          </a:p>
        </p:txBody>
      </p:sp>
      <p:sp>
        <p:nvSpPr>
          <p:cNvPr id="5" name="Espace réservé du pied de page 4"/>
          <p:cNvSpPr>
            <a:spLocks noGrp="1"/>
          </p:cNvSpPr>
          <p:nvPr>
            <p:ph type="ftr" sz="quarter" idx="11"/>
          </p:nvPr>
        </p:nvSpPr>
        <p:spPr/>
        <p:txBody>
          <a:bodyPr/>
          <a:lstStyle/>
          <a:p>
            <a:r>
              <a:rPr lang="fr-FR" smtClean="0"/>
              <a:t>États Généraux du Numérique dans les Territoires, Lons-le-Saunier</a:t>
            </a:r>
            <a:endParaRPr lang="fr-FR"/>
          </a:p>
        </p:txBody>
      </p:sp>
      <p:sp>
        <p:nvSpPr>
          <p:cNvPr id="6" name="Espace réservé du numéro de diapositive 5"/>
          <p:cNvSpPr>
            <a:spLocks noGrp="1"/>
          </p:cNvSpPr>
          <p:nvPr>
            <p:ph type="sldNum" sz="quarter" idx="12"/>
          </p:nvPr>
        </p:nvSpPr>
        <p:spPr/>
        <p:txBody>
          <a:bodyPr/>
          <a:lstStyle/>
          <a:p>
            <a:fld id="{D87BF41D-076D-4666-AD7D-EBBAF2F192BD}" type="slidenum">
              <a:rPr lang="fr-FR" smtClean="0"/>
              <a:t>3</a:t>
            </a:fld>
            <a:endParaRPr lang="fr-FR"/>
          </a:p>
        </p:txBody>
      </p:sp>
      <p:pic>
        <p:nvPicPr>
          <p:cNvPr id="7" name="Image 6"/>
          <p:cNvPicPr>
            <a:picLocks noChangeAspect="1"/>
          </p:cNvPicPr>
          <p:nvPr/>
        </p:nvPicPr>
        <p:blipFill>
          <a:blip r:embed="rId2"/>
          <a:stretch>
            <a:fillRect/>
          </a:stretch>
        </p:blipFill>
        <p:spPr>
          <a:xfrm>
            <a:off x="8889357" y="2208474"/>
            <a:ext cx="2775639" cy="1845800"/>
          </a:xfrm>
          <a:prstGeom prst="rect">
            <a:avLst/>
          </a:prstGeom>
        </p:spPr>
      </p:pic>
    </p:spTree>
    <p:extLst>
      <p:ext uri="{BB962C8B-B14F-4D97-AF65-F5344CB8AC3E}">
        <p14:creationId xmlns:p14="http://schemas.microsoft.com/office/powerpoint/2010/main" val="12838606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831850" y="1962510"/>
            <a:ext cx="10515600" cy="1983957"/>
          </a:xfrm>
        </p:spPr>
        <p:txBody>
          <a:bodyPr>
            <a:normAutofit/>
          </a:bodyPr>
          <a:lstStyle/>
          <a:p>
            <a:r>
              <a:rPr lang="fr-FR" sz="4400" dirty="0"/>
              <a:t>« Enseigner à distance à l’heure du confinement : Vers la perception de nouvelles potentialités d’actions avec les (TICE) ?»</a:t>
            </a:r>
          </a:p>
        </p:txBody>
      </p:sp>
      <p:sp>
        <p:nvSpPr>
          <p:cNvPr id="8" name="Espace réservé du texte 7"/>
          <p:cNvSpPr>
            <a:spLocks noGrp="1"/>
          </p:cNvSpPr>
          <p:nvPr>
            <p:ph type="body" idx="1"/>
          </p:nvPr>
        </p:nvSpPr>
        <p:spPr>
          <a:xfrm>
            <a:off x="831850" y="4627549"/>
            <a:ext cx="8022783" cy="850638"/>
          </a:xfrm>
        </p:spPr>
        <p:txBody>
          <a:bodyPr/>
          <a:lstStyle/>
          <a:p>
            <a:r>
              <a:rPr lang="fr-FR" dirty="0" smtClean="0"/>
              <a:t>Master </a:t>
            </a:r>
            <a:r>
              <a:rPr lang="fr-FR" dirty="0"/>
              <a:t>Ingénierie et Recherche en Education, </a:t>
            </a:r>
            <a:r>
              <a:rPr lang="fr-FR" dirty="0" smtClean="0"/>
              <a:t>INSPE </a:t>
            </a:r>
            <a:r>
              <a:rPr lang="fr-FR" dirty="0"/>
              <a:t>Besançon, </a:t>
            </a:r>
            <a:r>
              <a:rPr lang="fr-FR" dirty="0" smtClean="0"/>
              <a:t/>
            </a:r>
            <a:br>
              <a:rPr lang="fr-FR" dirty="0" smtClean="0"/>
            </a:br>
            <a:r>
              <a:rPr lang="fr-FR" dirty="0" smtClean="0"/>
              <a:t>Université </a:t>
            </a:r>
            <a:r>
              <a:rPr lang="fr-FR" dirty="0"/>
              <a:t>de Franche-Comté : </a:t>
            </a:r>
            <a:r>
              <a:rPr lang="fr-FR" dirty="0">
                <a:solidFill>
                  <a:srgbClr val="FF0000"/>
                </a:solidFill>
              </a:rPr>
              <a:t>Marion Utéza </a:t>
            </a:r>
            <a:r>
              <a:rPr lang="fr-FR" dirty="0" smtClean="0"/>
              <a:t>(</a:t>
            </a:r>
            <a:r>
              <a:rPr lang="fr-FR" dirty="0" smtClean="0">
                <a:solidFill>
                  <a:schemeClr val="accent6"/>
                </a:solidFill>
              </a:rPr>
              <a:t>Août </a:t>
            </a:r>
            <a:r>
              <a:rPr lang="fr-FR" dirty="0">
                <a:solidFill>
                  <a:schemeClr val="accent6"/>
                </a:solidFill>
              </a:rPr>
              <a:t>2020</a:t>
            </a:r>
            <a:r>
              <a:rPr lang="fr-FR" dirty="0" smtClean="0"/>
              <a:t>)</a:t>
            </a:r>
            <a:endParaRPr lang="fr-FR" dirty="0"/>
          </a:p>
        </p:txBody>
      </p:sp>
      <p:sp>
        <p:nvSpPr>
          <p:cNvPr id="4" name="Espace réservé de la date 3"/>
          <p:cNvSpPr>
            <a:spLocks noGrp="1"/>
          </p:cNvSpPr>
          <p:nvPr>
            <p:ph type="dt" sz="half" idx="10"/>
          </p:nvPr>
        </p:nvSpPr>
        <p:spPr/>
        <p:txBody>
          <a:bodyPr/>
          <a:lstStyle/>
          <a:p>
            <a:r>
              <a:rPr lang="fr-FR" smtClean="0"/>
              <a:t>30/09/2020</a:t>
            </a:r>
            <a:endParaRPr lang="fr-FR"/>
          </a:p>
        </p:txBody>
      </p:sp>
      <p:sp>
        <p:nvSpPr>
          <p:cNvPr id="5" name="Espace réservé du pied de page 4"/>
          <p:cNvSpPr>
            <a:spLocks noGrp="1"/>
          </p:cNvSpPr>
          <p:nvPr>
            <p:ph type="ftr" sz="quarter" idx="11"/>
          </p:nvPr>
        </p:nvSpPr>
        <p:spPr/>
        <p:txBody>
          <a:bodyPr/>
          <a:lstStyle/>
          <a:p>
            <a:r>
              <a:rPr lang="fr-FR" smtClean="0"/>
              <a:t>États Généraux du Numérique dans les Territoires, Lons-le-Saunier</a:t>
            </a:r>
            <a:endParaRPr lang="fr-FR"/>
          </a:p>
        </p:txBody>
      </p:sp>
      <p:sp>
        <p:nvSpPr>
          <p:cNvPr id="6" name="Espace réservé du numéro de diapositive 5"/>
          <p:cNvSpPr>
            <a:spLocks noGrp="1"/>
          </p:cNvSpPr>
          <p:nvPr>
            <p:ph type="sldNum" sz="quarter" idx="12"/>
          </p:nvPr>
        </p:nvSpPr>
        <p:spPr/>
        <p:txBody>
          <a:bodyPr/>
          <a:lstStyle/>
          <a:p>
            <a:fld id="{D87BF41D-076D-4666-AD7D-EBBAF2F192BD}" type="slidenum">
              <a:rPr lang="fr-FR" smtClean="0"/>
              <a:t>4</a:t>
            </a:fld>
            <a:endParaRPr lang="fr-FR"/>
          </a:p>
        </p:txBody>
      </p:sp>
      <p:pic>
        <p:nvPicPr>
          <p:cNvPr id="2" name="Image 1"/>
          <p:cNvPicPr>
            <a:picLocks noChangeAspect="1"/>
          </p:cNvPicPr>
          <p:nvPr/>
        </p:nvPicPr>
        <p:blipFill>
          <a:blip r:embed="rId2"/>
          <a:stretch>
            <a:fillRect/>
          </a:stretch>
        </p:blipFill>
        <p:spPr>
          <a:xfrm>
            <a:off x="9460619" y="4195618"/>
            <a:ext cx="1714500" cy="1714500"/>
          </a:xfrm>
          <a:prstGeom prst="rect">
            <a:avLst/>
          </a:prstGeom>
        </p:spPr>
      </p:pic>
      <p:sp>
        <p:nvSpPr>
          <p:cNvPr id="3" name="Rectangle 2"/>
          <p:cNvSpPr/>
          <p:nvPr/>
        </p:nvSpPr>
        <p:spPr>
          <a:xfrm>
            <a:off x="910314" y="-22294"/>
            <a:ext cx="3432350" cy="1754326"/>
          </a:xfrm>
          <a:prstGeom prst="rect">
            <a:avLst/>
          </a:prstGeom>
          <a:noFill/>
        </p:spPr>
        <p:txBody>
          <a:bodyPr wrap="none" lIns="91440" tIns="45720" rIns="91440" bIns="45720">
            <a:spAutoFit/>
          </a:bodyPr>
          <a:lstStyle/>
          <a:p>
            <a:pPr algn="ctr"/>
            <a:r>
              <a:rPr lang="fr-FR"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Numérique</a:t>
            </a:r>
            <a:br>
              <a:rPr lang="fr-FR"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br>
            <a:r>
              <a:rPr lang="fr-FR" sz="5400" b="1" cap="none" spc="0"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rPr>
              <a:t>contraint</a:t>
            </a:r>
            <a:endParaRPr lang="fr-FR" sz="5400" b="1" cap="none" spc="0"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endParaRPr>
          </a:p>
        </p:txBody>
      </p:sp>
      <p:sp>
        <p:nvSpPr>
          <p:cNvPr id="9" name="Rectangle 8"/>
          <p:cNvSpPr/>
          <p:nvPr/>
        </p:nvSpPr>
        <p:spPr>
          <a:xfrm>
            <a:off x="6628791" y="-22294"/>
            <a:ext cx="4655121" cy="1754326"/>
          </a:xfrm>
          <a:prstGeom prst="rect">
            <a:avLst/>
          </a:prstGeom>
          <a:noFill/>
        </p:spPr>
        <p:txBody>
          <a:bodyPr wrap="none" lIns="91440" tIns="45720" rIns="91440" bIns="45720">
            <a:spAutoFit/>
          </a:bodyPr>
          <a:lstStyle/>
          <a:p>
            <a:pPr algn="ctr"/>
            <a:r>
              <a:rPr lang="fr-FR" sz="5400" b="1" cap="none" spc="0" dirty="0" smtClean="0">
                <a:ln w="6600">
                  <a:solidFill>
                    <a:schemeClr val="accent2"/>
                  </a:solidFill>
                  <a:prstDash val="solid"/>
                </a:ln>
                <a:solidFill>
                  <a:srgbClr val="FFFFFF"/>
                </a:solidFill>
                <a:effectLst>
                  <a:outerShdw dist="38100" dir="2700000" algn="tl" rotWithShape="0">
                    <a:schemeClr val="accent2"/>
                  </a:outerShdw>
                </a:effectLst>
              </a:rPr>
              <a:t>Affordances </a:t>
            </a:r>
            <a:br>
              <a:rPr lang="fr-FR" sz="5400" b="1" cap="none" spc="0" dirty="0" smtClean="0">
                <a:ln w="6600">
                  <a:solidFill>
                    <a:schemeClr val="accent2"/>
                  </a:solidFill>
                  <a:prstDash val="solid"/>
                </a:ln>
                <a:solidFill>
                  <a:srgbClr val="FFFFFF"/>
                </a:solidFill>
                <a:effectLst>
                  <a:outerShdw dist="38100" dir="2700000" algn="tl" rotWithShape="0">
                    <a:schemeClr val="accent2"/>
                  </a:outerShdw>
                </a:effectLst>
              </a:rPr>
            </a:br>
            <a:r>
              <a:rPr lang="fr-FR" sz="5400" b="1" cap="none" spc="0" dirty="0" smtClean="0">
                <a:ln w="6600">
                  <a:solidFill>
                    <a:schemeClr val="accent2"/>
                  </a:solidFill>
                  <a:prstDash val="solid"/>
                </a:ln>
                <a:solidFill>
                  <a:srgbClr val="FFFFFF"/>
                </a:solidFill>
                <a:effectLst>
                  <a:outerShdw dist="38100" dir="2700000" algn="tl" rotWithShape="0">
                    <a:schemeClr val="accent2"/>
                  </a:outerShdw>
                </a:effectLst>
              </a:rPr>
              <a:t>pédagogiques ?</a:t>
            </a:r>
            <a:endParaRPr lang="fr-FR" sz="5400" b="1" cap="none" spc="0" dirty="0">
              <a:ln w="6600">
                <a:solidFill>
                  <a:schemeClr val="accent2"/>
                </a:solidFill>
                <a:prstDash val="solid"/>
              </a:ln>
              <a:solidFill>
                <a:srgbClr val="FFFFFF"/>
              </a:solidFill>
              <a:effectLst>
                <a:outerShdw dist="38100" dir="2700000" algn="tl" rotWithShape="0">
                  <a:schemeClr val="accent2"/>
                </a:outerShdw>
              </a:effectLst>
            </a:endParaRPr>
          </a:p>
        </p:txBody>
      </p:sp>
      <p:sp>
        <p:nvSpPr>
          <p:cNvPr id="10" name="Flèche droite 9"/>
          <p:cNvSpPr/>
          <p:nvPr/>
        </p:nvSpPr>
        <p:spPr>
          <a:xfrm>
            <a:off x="4976442" y="625033"/>
            <a:ext cx="1018572" cy="694481"/>
          </a:xfrm>
          <a:prstGeom prst="rightArrow">
            <a:avLst/>
          </a:prstGeom>
          <a:solidFill>
            <a:schemeClr val="accent6">
              <a:lumMod val="7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285865529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re 6"/>
          <p:cNvSpPr>
            <a:spLocks noGrp="1"/>
          </p:cNvSpPr>
          <p:nvPr>
            <p:ph type="title"/>
          </p:nvPr>
        </p:nvSpPr>
        <p:spPr>
          <a:xfrm>
            <a:off x="838200" y="365125"/>
            <a:ext cx="10515600" cy="959435"/>
          </a:xfrm>
        </p:spPr>
        <p:txBody>
          <a:bodyPr/>
          <a:lstStyle/>
          <a:p>
            <a:r>
              <a:rPr lang="fr-FR" dirty="0" smtClean="0"/>
              <a:t>Contexte de l’étude</a:t>
            </a:r>
            <a:endParaRPr lang="fr-FR" dirty="0"/>
          </a:p>
        </p:txBody>
      </p:sp>
      <p:sp>
        <p:nvSpPr>
          <p:cNvPr id="8" name="Espace réservé du contenu 7"/>
          <p:cNvSpPr>
            <a:spLocks noGrp="1"/>
          </p:cNvSpPr>
          <p:nvPr>
            <p:ph idx="1"/>
          </p:nvPr>
        </p:nvSpPr>
        <p:spPr>
          <a:xfrm>
            <a:off x="838200" y="1503947"/>
            <a:ext cx="10515600" cy="4673016"/>
          </a:xfrm>
        </p:spPr>
        <p:txBody>
          <a:bodyPr>
            <a:normAutofit/>
          </a:bodyPr>
          <a:lstStyle/>
          <a:p>
            <a:r>
              <a:rPr lang="fr-FR" dirty="0" smtClean="0"/>
              <a:t>Enquête en ligne : première quinzaine d’Avril 2020</a:t>
            </a:r>
          </a:p>
          <a:p>
            <a:r>
              <a:rPr lang="fr-FR" dirty="0" smtClean="0"/>
              <a:t>Répondants : </a:t>
            </a:r>
          </a:p>
          <a:p>
            <a:pPr lvl="1"/>
            <a:r>
              <a:rPr lang="fr-FR" dirty="0"/>
              <a:t>100 enseignants </a:t>
            </a:r>
            <a:r>
              <a:rPr lang="fr-FR" dirty="0" smtClean="0"/>
              <a:t>de </a:t>
            </a:r>
            <a:r>
              <a:rPr lang="fr-FR" dirty="0"/>
              <a:t>toute la France, </a:t>
            </a:r>
            <a:r>
              <a:rPr lang="fr-FR" dirty="0" smtClean="0"/>
              <a:t>en </a:t>
            </a:r>
            <a:r>
              <a:rPr lang="fr-FR" dirty="0"/>
              <a:t>démarche </a:t>
            </a:r>
            <a:r>
              <a:rPr lang="fr-FR" dirty="0" smtClean="0"/>
              <a:t>de validation </a:t>
            </a:r>
            <a:r>
              <a:rPr lang="fr-FR" dirty="0"/>
              <a:t>du </a:t>
            </a:r>
            <a:r>
              <a:rPr lang="fr-FR" dirty="0" smtClean="0"/>
              <a:t>CAFIPEMF</a:t>
            </a:r>
          </a:p>
          <a:p>
            <a:pPr lvl="1"/>
            <a:r>
              <a:rPr lang="fr-FR" dirty="0" smtClean="0"/>
              <a:t>75 </a:t>
            </a:r>
            <a:r>
              <a:rPr lang="fr-FR" dirty="0"/>
              <a:t>enseignants du second degré, de toute la France, actifs sur les réseaux sociaux </a:t>
            </a:r>
            <a:r>
              <a:rPr lang="fr-FR" dirty="0" smtClean="0"/>
              <a:t>et qui </a:t>
            </a:r>
            <a:r>
              <a:rPr lang="fr-FR" dirty="0"/>
              <a:t>semblent à l’aise avec les </a:t>
            </a:r>
            <a:r>
              <a:rPr lang="fr-FR" dirty="0" smtClean="0"/>
              <a:t>TICE, qui échangent leurs </a:t>
            </a:r>
            <a:r>
              <a:rPr lang="fr-FR" dirty="0"/>
              <a:t>pratiques.</a:t>
            </a:r>
          </a:p>
          <a:p>
            <a:pPr lvl="1"/>
            <a:r>
              <a:rPr lang="fr-FR" dirty="0" smtClean="0"/>
              <a:t>75 </a:t>
            </a:r>
            <a:r>
              <a:rPr lang="fr-FR" dirty="0"/>
              <a:t>enseignants de lettres, de l’Académie de Besançon, qui constituent un groupe </a:t>
            </a:r>
            <a:r>
              <a:rPr lang="fr-FR" dirty="0" smtClean="0"/>
              <a:t>qui se </a:t>
            </a:r>
            <a:r>
              <a:rPr lang="fr-FR" dirty="0"/>
              <a:t>déclare moins expérimenté</a:t>
            </a:r>
            <a:r>
              <a:rPr lang="fr-FR" dirty="0" smtClean="0"/>
              <a:t>.</a:t>
            </a:r>
          </a:p>
          <a:p>
            <a:r>
              <a:rPr lang="fr-FR" dirty="0" smtClean="0"/>
              <a:t>Question principale : </a:t>
            </a:r>
          </a:p>
          <a:p>
            <a:pPr marL="457200" lvl="1" indent="0">
              <a:buNone/>
            </a:pPr>
            <a:r>
              <a:rPr lang="fr-FR" dirty="0"/>
              <a:t>En quoi la situation du confinement sanitaire a-t-elle permis d’introduire de </a:t>
            </a:r>
            <a:r>
              <a:rPr lang="fr-FR" b="1" dirty="0"/>
              <a:t>nouvelles </a:t>
            </a:r>
            <a:r>
              <a:rPr lang="fr-FR" b="1" dirty="0" smtClean="0"/>
              <a:t>affordances </a:t>
            </a:r>
            <a:r>
              <a:rPr lang="fr-FR" dirty="0" smtClean="0"/>
              <a:t>dans </a:t>
            </a:r>
            <a:r>
              <a:rPr lang="fr-FR" dirty="0"/>
              <a:t>l’enseignement en engageant de manière contrainte l’utilisation des TICE ?</a:t>
            </a:r>
          </a:p>
        </p:txBody>
      </p:sp>
      <p:sp>
        <p:nvSpPr>
          <p:cNvPr id="4" name="Espace réservé de la date 3"/>
          <p:cNvSpPr>
            <a:spLocks noGrp="1"/>
          </p:cNvSpPr>
          <p:nvPr>
            <p:ph type="dt" sz="half" idx="10"/>
          </p:nvPr>
        </p:nvSpPr>
        <p:spPr/>
        <p:txBody>
          <a:bodyPr/>
          <a:lstStyle/>
          <a:p>
            <a:r>
              <a:rPr lang="fr-FR" smtClean="0"/>
              <a:t>30/09/2020</a:t>
            </a:r>
            <a:endParaRPr lang="fr-FR"/>
          </a:p>
        </p:txBody>
      </p:sp>
      <p:sp>
        <p:nvSpPr>
          <p:cNvPr id="5" name="Espace réservé du pied de page 4"/>
          <p:cNvSpPr>
            <a:spLocks noGrp="1"/>
          </p:cNvSpPr>
          <p:nvPr>
            <p:ph type="ftr" sz="quarter" idx="11"/>
          </p:nvPr>
        </p:nvSpPr>
        <p:spPr/>
        <p:txBody>
          <a:bodyPr/>
          <a:lstStyle/>
          <a:p>
            <a:r>
              <a:rPr lang="fr-FR" smtClean="0"/>
              <a:t>États Généraux du Numérique dans les Territoires, Lons-le-Saunier</a:t>
            </a:r>
            <a:endParaRPr lang="fr-FR"/>
          </a:p>
        </p:txBody>
      </p:sp>
      <p:sp>
        <p:nvSpPr>
          <p:cNvPr id="6" name="Espace réservé du numéro de diapositive 5"/>
          <p:cNvSpPr>
            <a:spLocks noGrp="1"/>
          </p:cNvSpPr>
          <p:nvPr>
            <p:ph type="sldNum" sz="quarter" idx="12"/>
          </p:nvPr>
        </p:nvSpPr>
        <p:spPr/>
        <p:txBody>
          <a:bodyPr/>
          <a:lstStyle/>
          <a:p>
            <a:fld id="{D87BF41D-076D-4666-AD7D-EBBAF2F192BD}" type="slidenum">
              <a:rPr lang="fr-FR" smtClean="0"/>
              <a:t>5</a:t>
            </a:fld>
            <a:endParaRPr lang="fr-FR"/>
          </a:p>
        </p:txBody>
      </p:sp>
    </p:spTree>
    <p:extLst>
      <p:ext uri="{BB962C8B-B14F-4D97-AF65-F5344CB8AC3E}">
        <p14:creationId xmlns:p14="http://schemas.microsoft.com/office/powerpoint/2010/main" val="87777012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e la date 3"/>
          <p:cNvSpPr>
            <a:spLocks noGrp="1"/>
          </p:cNvSpPr>
          <p:nvPr>
            <p:ph type="dt" sz="half" idx="10"/>
          </p:nvPr>
        </p:nvSpPr>
        <p:spPr/>
        <p:txBody>
          <a:bodyPr/>
          <a:lstStyle/>
          <a:p>
            <a:r>
              <a:rPr lang="fr-FR" smtClean="0"/>
              <a:t>30/09/2020</a:t>
            </a:r>
            <a:endParaRPr lang="fr-FR"/>
          </a:p>
        </p:txBody>
      </p:sp>
      <p:sp>
        <p:nvSpPr>
          <p:cNvPr id="5" name="Espace réservé du pied de page 4"/>
          <p:cNvSpPr>
            <a:spLocks noGrp="1"/>
          </p:cNvSpPr>
          <p:nvPr>
            <p:ph type="ftr" sz="quarter" idx="11"/>
          </p:nvPr>
        </p:nvSpPr>
        <p:spPr/>
        <p:txBody>
          <a:bodyPr/>
          <a:lstStyle/>
          <a:p>
            <a:r>
              <a:rPr lang="fr-FR" smtClean="0"/>
              <a:t>États Généraux du Numérique dans les Territoires, Lons-le-Saunier</a:t>
            </a:r>
            <a:endParaRPr lang="fr-FR"/>
          </a:p>
        </p:txBody>
      </p:sp>
      <p:sp>
        <p:nvSpPr>
          <p:cNvPr id="6" name="Espace réservé du numéro de diapositive 5"/>
          <p:cNvSpPr>
            <a:spLocks noGrp="1"/>
          </p:cNvSpPr>
          <p:nvPr>
            <p:ph type="sldNum" sz="quarter" idx="12"/>
          </p:nvPr>
        </p:nvSpPr>
        <p:spPr/>
        <p:txBody>
          <a:bodyPr/>
          <a:lstStyle/>
          <a:p>
            <a:fld id="{D87BF41D-076D-4666-AD7D-EBBAF2F192BD}" type="slidenum">
              <a:rPr lang="fr-FR" smtClean="0"/>
              <a:t>6</a:t>
            </a:fld>
            <a:endParaRPr lang="fr-FR"/>
          </a:p>
        </p:txBody>
      </p:sp>
      <p:pic>
        <p:nvPicPr>
          <p:cNvPr id="7" name="Image 6"/>
          <p:cNvPicPr>
            <a:picLocks noChangeAspect="1"/>
          </p:cNvPicPr>
          <p:nvPr/>
        </p:nvPicPr>
        <p:blipFill>
          <a:blip r:embed="rId3"/>
          <a:stretch>
            <a:fillRect/>
          </a:stretch>
        </p:blipFill>
        <p:spPr>
          <a:xfrm>
            <a:off x="898254" y="182618"/>
            <a:ext cx="10455546" cy="6035563"/>
          </a:xfrm>
          <a:prstGeom prst="rect">
            <a:avLst/>
          </a:prstGeom>
        </p:spPr>
      </p:pic>
      <p:sp>
        <p:nvSpPr>
          <p:cNvPr id="2" name="Flèche gauche 1"/>
          <p:cNvSpPr/>
          <p:nvPr/>
        </p:nvSpPr>
        <p:spPr>
          <a:xfrm rot="20121560">
            <a:off x="4130566" y="1513490"/>
            <a:ext cx="599089" cy="362607"/>
          </a:xfrm>
          <a:prstGeom prst="leftArrow">
            <a:avLst/>
          </a:prstGeom>
          <a:solidFill>
            <a:srgbClr val="99003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pSp>
        <p:nvGrpSpPr>
          <p:cNvPr id="14" name="Groupe 13"/>
          <p:cNvGrpSpPr/>
          <p:nvPr/>
        </p:nvGrpSpPr>
        <p:grpSpPr>
          <a:xfrm>
            <a:off x="7346732" y="3563008"/>
            <a:ext cx="4448503" cy="630620"/>
            <a:chOff x="7346732" y="3563008"/>
            <a:chExt cx="4448503" cy="630620"/>
          </a:xfrm>
        </p:grpSpPr>
        <p:sp>
          <p:nvSpPr>
            <p:cNvPr id="8" name="Flèche gauche 7"/>
            <p:cNvSpPr/>
            <p:nvPr/>
          </p:nvSpPr>
          <p:spPr>
            <a:xfrm>
              <a:off x="11196146" y="3683876"/>
              <a:ext cx="599089" cy="362607"/>
            </a:xfrm>
            <a:prstGeom prst="leftArrow">
              <a:avLst/>
            </a:prstGeom>
            <a:solidFill>
              <a:srgbClr val="9900FF"/>
            </a:solidFill>
            <a:ln>
              <a:solidFill>
                <a:srgbClr val="7030A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cxnSp>
          <p:nvCxnSpPr>
            <p:cNvPr id="9" name="Connecteur droit avec flèche 8"/>
            <p:cNvCxnSpPr/>
            <p:nvPr/>
          </p:nvCxnSpPr>
          <p:spPr>
            <a:xfrm flipH="1" flipV="1">
              <a:off x="10720552" y="3563008"/>
              <a:ext cx="467710" cy="333703"/>
            </a:xfrm>
            <a:prstGeom prst="straightConnector1">
              <a:avLst/>
            </a:prstGeom>
            <a:ln w="57150">
              <a:solidFill>
                <a:srgbClr val="9900FF"/>
              </a:solidFill>
              <a:tailEnd type="triangle"/>
            </a:ln>
          </p:spPr>
          <p:style>
            <a:lnRef idx="1">
              <a:schemeClr val="accent1"/>
            </a:lnRef>
            <a:fillRef idx="0">
              <a:schemeClr val="accent1"/>
            </a:fillRef>
            <a:effectRef idx="0">
              <a:schemeClr val="accent1"/>
            </a:effectRef>
            <a:fontRef idx="minor">
              <a:schemeClr val="tx1"/>
            </a:fontRef>
          </p:style>
        </p:cxnSp>
        <p:cxnSp>
          <p:nvCxnSpPr>
            <p:cNvPr id="10" name="Connecteur droit avec flèche 9"/>
            <p:cNvCxnSpPr/>
            <p:nvPr/>
          </p:nvCxnSpPr>
          <p:spPr>
            <a:xfrm flipH="1">
              <a:off x="7346732" y="3896711"/>
              <a:ext cx="3841530" cy="296917"/>
            </a:xfrm>
            <a:prstGeom prst="straightConnector1">
              <a:avLst/>
            </a:prstGeom>
            <a:ln w="57150">
              <a:solidFill>
                <a:srgbClr val="9900FF"/>
              </a:solidFill>
              <a:tailEnd type="triangle"/>
            </a:ln>
          </p:spPr>
          <p:style>
            <a:lnRef idx="1">
              <a:schemeClr val="accent1"/>
            </a:lnRef>
            <a:fillRef idx="0">
              <a:schemeClr val="accent1"/>
            </a:fillRef>
            <a:effectRef idx="0">
              <a:schemeClr val="accent1"/>
            </a:effectRef>
            <a:fontRef idx="minor">
              <a:schemeClr val="tx1"/>
            </a:fontRef>
          </p:style>
        </p:cxnSp>
      </p:grpSp>
      <p:sp>
        <p:nvSpPr>
          <p:cNvPr id="15" name="Flèche gauche 14"/>
          <p:cNvSpPr/>
          <p:nvPr/>
        </p:nvSpPr>
        <p:spPr>
          <a:xfrm rot="881002">
            <a:off x="8620094" y="4413704"/>
            <a:ext cx="599089" cy="362607"/>
          </a:xfrm>
          <a:prstGeom prst="leftArrow">
            <a:avLst/>
          </a:prstGeom>
          <a:solidFill>
            <a:schemeClr val="bg1">
              <a:lumMod val="75000"/>
            </a:schemeClr>
          </a:solidFill>
          <a:ln>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200850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14"/>
                                        </p:tgtEl>
                                        <p:attrNameLst>
                                          <p:attrName>style.visibility</p:attrName>
                                        </p:attrNameLst>
                                      </p:cBhvr>
                                      <p:to>
                                        <p:strVal val="visible"/>
                                      </p:to>
                                    </p:set>
                                    <p:animEffect transition="in" filter="wipe(right)">
                                      <p:cBhvr>
                                        <p:cTn id="12" dur="500"/>
                                        <p:tgtEl>
                                          <p:spTgt spid="14"/>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grpId="0"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wipe(right)">
                                      <p:cBhvr>
                                        <p:cTn id="17"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838200" y="365126"/>
            <a:ext cx="10515600" cy="833054"/>
          </a:xfrm>
        </p:spPr>
        <p:txBody>
          <a:bodyPr/>
          <a:lstStyle/>
          <a:p>
            <a:r>
              <a:rPr lang="fr-FR" dirty="0" smtClean="0"/>
              <a:t>Un exemple riche (PE en maternelle)</a:t>
            </a:r>
            <a:endParaRPr lang="fr-FR" dirty="0"/>
          </a:p>
        </p:txBody>
      </p:sp>
      <p:sp>
        <p:nvSpPr>
          <p:cNvPr id="3" name="Espace réservé du contenu 2"/>
          <p:cNvSpPr>
            <a:spLocks noGrp="1"/>
          </p:cNvSpPr>
          <p:nvPr>
            <p:ph idx="1"/>
          </p:nvPr>
        </p:nvSpPr>
        <p:spPr>
          <a:xfrm>
            <a:off x="614855" y="1387366"/>
            <a:ext cx="11067393" cy="4789597"/>
          </a:xfrm>
        </p:spPr>
        <p:txBody>
          <a:bodyPr>
            <a:normAutofit fontScale="85000" lnSpcReduction="20000"/>
          </a:bodyPr>
          <a:lstStyle/>
          <a:p>
            <a:pPr marL="514350" indent="-514350">
              <a:buFont typeface="+mj-lt"/>
              <a:buAutoNum type="arabicPeriod"/>
            </a:pPr>
            <a:r>
              <a:rPr lang="fr-FR" dirty="0"/>
              <a:t>j'ai </a:t>
            </a:r>
            <a:r>
              <a:rPr lang="fr-FR" b="1" dirty="0"/>
              <a:t>défini et posé un </a:t>
            </a:r>
            <a:r>
              <a:rPr lang="fr-FR" b="1" dirty="0" smtClean="0"/>
              <a:t>cadre</a:t>
            </a:r>
            <a:r>
              <a:rPr lang="fr-FR" dirty="0" smtClean="0"/>
              <a:t>, </a:t>
            </a:r>
            <a:r>
              <a:rPr lang="fr-FR" dirty="0"/>
              <a:t>qui pour moi est préalable à tout </a:t>
            </a:r>
            <a:r>
              <a:rPr lang="fr-FR" dirty="0" smtClean="0"/>
              <a:t>enseignement, </a:t>
            </a:r>
            <a:r>
              <a:rPr lang="fr-FR" dirty="0"/>
              <a:t>proposé aux parents dès les 1ers </a:t>
            </a:r>
            <a:r>
              <a:rPr lang="fr-FR" dirty="0" smtClean="0"/>
              <a:t>jours : se </a:t>
            </a:r>
            <a:r>
              <a:rPr lang="fr-FR" dirty="0"/>
              <a:t>lever à l'heure de l'école, s'habiller et organiser un espace de travail qui sera le même tous les jours, en dehors de la chambre ou du coin jeux (salon...) </a:t>
            </a:r>
          </a:p>
          <a:p>
            <a:pPr marL="514350" indent="-514350">
              <a:buFont typeface="+mj-lt"/>
              <a:buAutoNum type="arabicPeriod"/>
            </a:pPr>
            <a:r>
              <a:rPr lang="fr-FR" dirty="0"/>
              <a:t>seulement après, j'ai </a:t>
            </a:r>
            <a:r>
              <a:rPr lang="fr-FR" b="1" dirty="0"/>
              <a:t>proposé du contenu</a:t>
            </a:r>
            <a:r>
              <a:rPr lang="fr-FR" dirty="0"/>
              <a:t>: j'ai réfléchi à 1 activité essentielle par jour, que je voulais "entretenir" chez mes élèves</a:t>
            </a:r>
          </a:p>
          <a:p>
            <a:pPr marL="514350" indent="-514350">
              <a:buFont typeface="+mj-lt"/>
              <a:buAutoNum type="arabicPeriod"/>
            </a:pPr>
            <a:r>
              <a:rPr lang="fr-FR" dirty="0"/>
              <a:t>puis </a:t>
            </a:r>
            <a:r>
              <a:rPr lang="fr-FR" b="1" dirty="0"/>
              <a:t>1 défi à faire avec l'aide des parents </a:t>
            </a:r>
            <a:r>
              <a:rPr lang="fr-FR" dirty="0"/>
              <a:t>(tous les </a:t>
            </a:r>
            <a:r>
              <a:rPr lang="fr-FR" dirty="0" smtClean="0"/>
              <a:t>jours </a:t>
            </a:r>
            <a:r>
              <a:rPr lang="fr-FR" dirty="0"/>
              <a:t>ou en fil rouge sur la semaine), </a:t>
            </a:r>
            <a:r>
              <a:rPr lang="fr-FR" dirty="0" smtClean="0"/>
              <a:t>[...]</a:t>
            </a:r>
            <a:endParaRPr lang="fr-FR" dirty="0"/>
          </a:p>
          <a:p>
            <a:pPr marL="514350" indent="-514350">
              <a:buFont typeface="+mj-lt"/>
              <a:buAutoNum type="arabicPeriod"/>
            </a:pPr>
            <a:r>
              <a:rPr lang="fr-FR" dirty="0" err="1"/>
              <a:t>bcp</a:t>
            </a:r>
            <a:r>
              <a:rPr lang="fr-FR" dirty="0"/>
              <a:t> de </a:t>
            </a:r>
            <a:r>
              <a:rPr lang="fr-FR" b="1" dirty="0"/>
              <a:t>communication</a:t>
            </a:r>
            <a:r>
              <a:rPr lang="fr-FR" dirty="0"/>
              <a:t> par </a:t>
            </a:r>
            <a:r>
              <a:rPr lang="fr-FR" dirty="0">
                <a:solidFill>
                  <a:srgbClr val="FF0000"/>
                </a:solidFill>
              </a:rPr>
              <a:t>email</a:t>
            </a:r>
            <a:r>
              <a:rPr lang="fr-FR" dirty="0"/>
              <a:t> puis par </a:t>
            </a:r>
            <a:r>
              <a:rPr lang="fr-FR" dirty="0">
                <a:solidFill>
                  <a:srgbClr val="FF0000"/>
                </a:solidFill>
              </a:rPr>
              <a:t>téléphone</a:t>
            </a:r>
            <a:r>
              <a:rPr lang="fr-FR" dirty="0"/>
              <a:t> avec les </a:t>
            </a:r>
            <a:r>
              <a:rPr lang="fr-FR" b="1" dirty="0"/>
              <a:t>parents</a:t>
            </a:r>
            <a:r>
              <a:rPr lang="fr-FR" dirty="0"/>
              <a:t> et les </a:t>
            </a:r>
            <a:r>
              <a:rPr lang="fr-FR" b="1" dirty="0"/>
              <a:t>enfants</a:t>
            </a:r>
          </a:p>
          <a:p>
            <a:pPr marL="514350" indent="-514350">
              <a:buFont typeface="+mj-lt"/>
              <a:buAutoNum type="arabicPeriod"/>
            </a:pPr>
            <a:r>
              <a:rPr lang="fr-FR" dirty="0"/>
              <a:t>en 3e semaine: </a:t>
            </a:r>
            <a:r>
              <a:rPr lang="fr-FR" b="1" dirty="0"/>
              <a:t>organisation de </a:t>
            </a:r>
            <a:r>
              <a:rPr lang="fr-FR" b="1" dirty="0">
                <a:solidFill>
                  <a:srgbClr val="FF0000"/>
                </a:solidFill>
              </a:rPr>
              <a:t>classes virtuelles </a:t>
            </a:r>
            <a:r>
              <a:rPr lang="fr-FR" dirty="0"/>
              <a:t>par groupe (les </a:t>
            </a:r>
            <a:r>
              <a:rPr lang="fr-FR" dirty="0" err="1"/>
              <a:t>ps</a:t>
            </a:r>
            <a:r>
              <a:rPr lang="fr-FR" dirty="0"/>
              <a:t>, les ms, les </a:t>
            </a:r>
            <a:r>
              <a:rPr lang="fr-FR" dirty="0" err="1" smtClean="0"/>
              <a:t>gs</a:t>
            </a:r>
            <a:r>
              <a:rPr lang="fr-FR" dirty="0" smtClean="0"/>
              <a:t>), </a:t>
            </a:r>
            <a:r>
              <a:rPr lang="fr-FR" dirty="0"/>
              <a:t>chacun leur tour </a:t>
            </a:r>
            <a:r>
              <a:rPr lang="fr-FR" dirty="0" smtClean="0"/>
              <a:t>[…] </a:t>
            </a:r>
            <a:r>
              <a:rPr lang="fr-FR" b="1" dirty="0" smtClean="0"/>
              <a:t>pour </a:t>
            </a:r>
            <a:r>
              <a:rPr lang="fr-FR" b="1" dirty="0"/>
              <a:t>garder contact, échanger entre copains</a:t>
            </a:r>
            <a:r>
              <a:rPr lang="fr-FR" dirty="0"/>
              <a:t>...</a:t>
            </a:r>
          </a:p>
          <a:p>
            <a:pPr marL="514350" indent="-514350">
              <a:buFont typeface="+mj-lt"/>
              <a:buAutoNum type="arabicPeriod"/>
            </a:pPr>
            <a:r>
              <a:rPr lang="fr-FR" dirty="0"/>
              <a:t>le jour</a:t>
            </a:r>
            <a:r>
              <a:rPr lang="fr-FR" b="1" dirty="0"/>
              <a:t>: recherche et planification des activités </a:t>
            </a:r>
            <a:r>
              <a:rPr lang="fr-FR" dirty="0"/>
              <a:t>que les enfants vont pouvoir faire chez eux avec les moyens du bord, appels aux familles, </a:t>
            </a:r>
            <a:r>
              <a:rPr lang="fr-FR" b="1" dirty="0"/>
              <a:t>lien avec mes collègues et la hiérarchie</a:t>
            </a:r>
            <a:r>
              <a:rPr lang="fr-FR" dirty="0"/>
              <a:t>; le soir (la nuit parfois), </a:t>
            </a:r>
            <a:r>
              <a:rPr lang="fr-FR" b="1" dirty="0"/>
              <a:t>publication de tout cela </a:t>
            </a:r>
            <a:r>
              <a:rPr lang="fr-FR" dirty="0"/>
              <a:t>sur </a:t>
            </a:r>
            <a:r>
              <a:rPr lang="fr-FR" dirty="0">
                <a:solidFill>
                  <a:srgbClr val="FF0000"/>
                </a:solidFill>
              </a:rPr>
              <a:t>l'ENT</a:t>
            </a:r>
            <a:r>
              <a:rPr lang="fr-FR" dirty="0"/>
              <a:t>, par </a:t>
            </a:r>
            <a:r>
              <a:rPr lang="fr-FR" dirty="0">
                <a:solidFill>
                  <a:srgbClr val="FF0000"/>
                </a:solidFill>
              </a:rPr>
              <a:t>emails</a:t>
            </a:r>
            <a:r>
              <a:rPr lang="fr-FR" dirty="0"/>
              <a:t>...</a:t>
            </a:r>
          </a:p>
        </p:txBody>
      </p:sp>
      <p:sp>
        <p:nvSpPr>
          <p:cNvPr id="4" name="Espace réservé de la date 3"/>
          <p:cNvSpPr>
            <a:spLocks noGrp="1"/>
          </p:cNvSpPr>
          <p:nvPr>
            <p:ph type="dt" sz="half" idx="10"/>
          </p:nvPr>
        </p:nvSpPr>
        <p:spPr/>
        <p:txBody>
          <a:bodyPr/>
          <a:lstStyle/>
          <a:p>
            <a:r>
              <a:rPr lang="fr-FR" smtClean="0"/>
              <a:t>30/09/2020</a:t>
            </a:r>
            <a:endParaRPr lang="fr-FR"/>
          </a:p>
        </p:txBody>
      </p:sp>
      <p:sp>
        <p:nvSpPr>
          <p:cNvPr id="5" name="Espace réservé du pied de page 4"/>
          <p:cNvSpPr>
            <a:spLocks noGrp="1"/>
          </p:cNvSpPr>
          <p:nvPr>
            <p:ph type="ftr" sz="quarter" idx="11"/>
          </p:nvPr>
        </p:nvSpPr>
        <p:spPr/>
        <p:txBody>
          <a:bodyPr/>
          <a:lstStyle/>
          <a:p>
            <a:r>
              <a:rPr lang="fr-FR" smtClean="0"/>
              <a:t>États Généraux du Numérique dans les Territoires, Lons-le-Saunier</a:t>
            </a:r>
            <a:endParaRPr lang="fr-FR"/>
          </a:p>
        </p:txBody>
      </p:sp>
      <p:sp>
        <p:nvSpPr>
          <p:cNvPr id="6" name="Espace réservé du numéro de diapositive 5"/>
          <p:cNvSpPr>
            <a:spLocks noGrp="1"/>
          </p:cNvSpPr>
          <p:nvPr>
            <p:ph type="sldNum" sz="quarter" idx="12"/>
          </p:nvPr>
        </p:nvSpPr>
        <p:spPr/>
        <p:txBody>
          <a:bodyPr/>
          <a:lstStyle/>
          <a:p>
            <a:fld id="{D87BF41D-076D-4666-AD7D-EBBAF2F192BD}" type="slidenum">
              <a:rPr lang="fr-FR" smtClean="0"/>
              <a:t>7</a:t>
            </a:fld>
            <a:endParaRPr lang="fr-FR"/>
          </a:p>
        </p:txBody>
      </p:sp>
    </p:spTree>
    <p:extLst>
      <p:ext uri="{BB962C8B-B14F-4D97-AF65-F5344CB8AC3E}">
        <p14:creationId xmlns:p14="http://schemas.microsoft.com/office/powerpoint/2010/main" val="3896504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r>
              <a:rPr lang="fr-FR" smtClean="0"/>
              <a:t>30/09/2020</a:t>
            </a:r>
            <a:endParaRPr lang="fr-FR"/>
          </a:p>
        </p:txBody>
      </p:sp>
      <p:sp>
        <p:nvSpPr>
          <p:cNvPr id="3" name="Espace réservé du pied de page 2"/>
          <p:cNvSpPr>
            <a:spLocks noGrp="1"/>
          </p:cNvSpPr>
          <p:nvPr>
            <p:ph type="ftr" sz="quarter" idx="11"/>
          </p:nvPr>
        </p:nvSpPr>
        <p:spPr/>
        <p:txBody>
          <a:bodyPr/>
          <a:lstStyle/>
          <a:p>
            <a:r>
              <a:rPr lang="fr-FR" smtClean="0"/>
              <a:t>États Généraux du Numérique dans les Territoires, Lons-le-Saunier</a:t>
            </a:r>
            <a:endParaRPr lang="fr-FR"/>
          </a:p>
        </p:txBody>
      </p:sp>
      <p:sp>
        <p:nvSpPr>
          <p:cNvPr id="4" name="Espace réservé du numéro de diapositive 3"/>
          <p:cNvSpPr>
            <a:spLocks noGrp="1"/>
          </p:cNvSpPr>
          <p:nvPr>
            <p:ph type="sldNum" sz="quarter" idx="12"/>
          </p:nvPr>
        </p:nvSpPr>
        <p:spPr/>
        <p:txBody>
          <a:bodyPr/>
          <a:lstStyle/>
          <a:p>
            <a:fld id="{D87BF41D-076D-4666-AD7D-EBBAF2F192BD}" type="slidenum">
              <a:rPr lang="fr-FR" smtClean="0"/>
              <a:t>8</a:t>
            </a:fld>
            <a:endParaRPr lang="fr-FR"/>
          </a:p>
        </p:txBody>
      </p:sp>
      <p:pic>
        <p:nvPicPr>
          <p:cNvPr id="6" name="Image 5"/>
          <p:cNvPicPr>
            <a:picLocks noChangeAspect="1"/>
          </p:cNvPicPr>
          <p:nvPr/>
        </p:nvPicPr>
        <p:blipFill>
          <a:blip r:embed="rId3"/>
          <a:stretch>
            <a:fillRect/>
          </a:stretch>
        </p:blipFill>
        <p:spPr>
          <a:xfrm>
            <a:off x="698138" y="136872"/>
            <a:ext cx="10401983" cy="6027945"/>
          </a:xfrm>
          <a:prstGeom prst="rect">
            <a:avLst/>
          </a:prstGeom>
        </p:spPr>
      </p:pic>
      <p:grpSp>
        <p:nvGrpSpPr>
          <p:cNvPr id="27" name="Groupe 26"/>
          <p:cNvGrpSpPr/>
          <p:nvPr/>
        </p:nvGrpSpPr>
        <p:grpSpPr>
          <a:xfrm>
            <a:off x="10920248" y="1304070"/>
            <a:ext cx="1092773" cy="923330"/>
            <a:chOff x="10920248" y="1304070"/>
            <a:chExt cx="1092773" cy="923330"/>
          </a:xfrm>
        </p:grpSpPr>
        <p:sp>
          <p:nvSpPr>
            <p:cNvPr id="8" name="Flèche gauche 7"/>
            <p:cNvSpPr/>
            <p:nvPr/>
          </p:nvSpPr>
          <p:spPr>
            <a:xfrm>
              <a:off x="10920248" y="1560786"/>
              <a:ext cx="557049" cy="520262"/>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4" name="Rectangle 23"/>
            <p:cNvSpPr/>
            <p:nvPr/>
          </p:nvSpPr>
          <p:spPr>
            <a:xfrm>
              <a:off x="11477297" y="1304070"/>
              <a:ext cx="535724" cy="923330"/>
            </a:xfrm>
            <a:prstGeom prst="rect">
              <a:avLst/>
            </a:prstGeom>
            <a:noFill/>
          </p:spPr>
          <p:txBody>
            <a:bodyPr wrap="none" lIns="91440" tIns="45720" rIns="91440" bIns="45720">
              <a:spAutoFit/>
            </a:bodyPr>
            <a:lstStyle/>
            <a:p>
              <a:pPr algn="ctr"/>
              <a:r>
                <a:rPr lang="fr-FR" sz="5400" b="1" cap="none" spc="0" dirty="0" smtClean="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1</a:t>
              </a:r>
              <a:endParaRPr lang="fr-FR" sz="54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endParaRPr>
            </a:p>
          </p:txBody>
        </p:sp>
      </p:grpSp>
      <p:grpSp>
        <p:nvGrpSpPr>
          <p:cNvPr id="28" name="Groupe 27"/>
          <p:cNvGrpSpPr/>
          <p:nvPr/>
        </p:nvGrpSpPr>
        <p:grpSpPr>
          <a:xfrm>
            <a:off x="10920248" y="1930416"/>
            <a:ext cx="1092773" cy="923330"/>
            <a:chOff x="10920248" y="1930416"/>
            <a:chExt cx="1092773" cy="923330"/>
          </a:xfrm>
        </p:grpSpPr>
        <p:sp>
          <p:nvSpPr>
            <p:cNvPr id="9" name="Flèche gauche 8"/>
            <p:cNvSpPr/>
            <p:nvPr/>
          </p:nvSpPr>
          <p:spPr>
            <a:xfrm>
              <a:off x="10920248" y="2128344"/>
              <a:ext cx="557049" cy="520262"/>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sp>
          <p:nvSpPr>
            <p:cNvPr id="25" name="Rectangle 24"/>
            <p:cNvSpPr/>
            <p:nvPr/>
          </p:nvSpPr>
          <p:spPr>
            <a:xfrm>
              <a:off x="11477297" y="1930416"/>
              <a:ext cx="535724" cy="923330"/>
            </a:xfrm>
            <a:prstGeom prst="rect">
              <a:avLst/>
            </a:prstGeom>
            <a:noFill/>
          </p:spPr>
          <p:txBody>
            <a:bodyPr wrap="none" lIns="91440" tIns="45720" rIns="91440" bIns="45720">
              <a:spAutoFit/>
            </a:bodyPr>
            <a:lstStyle/>
            <a:p>
              <a:pPr algn="ctr"/>
              <a:r>
                <a:rPr lang="fr-FR" sz="5400" b="1" cap="none" spc="0" dirty="0" smtClean="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2</a:t>
              </a:r>
              <a:endParaRPr lang="fr-FR" sz="54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endParaRPr>
            </a:p>
          </p:txBody>
        </p:sp>
      </p:grpSp>
      <p:grpSp>
        <p:nvGrpSpPr>
          <p:cNvPr id="29" name="Groupe 28"/>
          <p:cNvGrpSpPr/>
          <p:nvPr/>
        </p:nvGrpSpPr>
        <p:grpSpPr>
          <a:xfrm>
            <a:off x="3941380" y="3011215"/>
            <a:ext cx="8071641" cy="1698563"/>
            <a:chOff x="3941380" y="3011215"/>
            <a:chExt cx="8071641" cy="1698563"/>
          </a:xfrm>
        </p:grpSpPr>
        <p:sp>
          <p:nvSpPr>
            <p:cNvPr id="10" name="Flèche gauche 9"/>
            <p:cNvSpPr/>
            <p:nvPr/>
          </p:nvSpPr>
          <p:spPr>
            <a:xfrm>
              <a:off x="10920248" y="3982216"/>
              <a:ext cx="557050" cy="520262"/>
            </a:xfrm>
            <a:prstGeom prst="leftArrow">
              <a:avLst/>
            </a:prstGeom>
          </p:spPr>
          <p:style>
            <a:lnRef idx="2">
              <a:schemeClr val="accent6">
                <a:shade val="50000"/>
              </a:schemeClr>
            </a:lnRef>
            <a:fillRef idx="1">
              <a:schemeClr val="accent6"/>
            </a:fillRef>
            <a:effectRef idx="0">
              <a:schemeClr val="accent6"/>
            </a:effectRef>
            <a:fontRef idx="minor">
              <a:schemeClr val="lt1"/>
            </a:fontRef>
          </p:style>
          <p:txBody>
            <a:bodyPr rtlCol="0" anchor="ctr"/>
            <a:lstStyle/>
            <a:p>
              <a:pPr algn="ctr"/>
              <a:endParaRPr lang="fr-FR"/>
            </a:p>
          </p:txBody>
        </p:sp>
        <p:cxnSp>
          <p:nvCxnSpPr>
            <p:cNvPr id="12" name="Connecteur droit avec flèche 11"/>
            <p:cNvCxnSpPr>
              <a:stCxn id="10" idx="1"/>
            </p:cNvCxnSpPr>
            <p:nvPr/>
          </p:nvCxnSpPr>
          <p:spPr>
            <a:xfrm flipH="1" flipV="1">
              <a:off x="6700346" y="3011215"/>
              <a:ext cx="4219902" cy="1231132"/>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p:cNvCxnSpPr>
              <a:stCxn id="10" idx="1"/>
            </p:cNvCxnSpPr>
            <p:nvPr/>
          </p:nvCxnSpPr>
          <p:spPr>
            <a:xfrm flipH="1" flipV="1">
              <a:off x="5265684" y="4058879"/>
              <a:ext cx="5654564" cy="183468"/>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Connecteur droit avec flèche 15"/>
            <p:cNvCxnSpPr>
              <a:stCxn id="10" idx="1"/>
            </p:cNvCxnSpPr>
            <p:nvPr/>
          </p:nvCxnSpPr>
          <p:spPr>
            <a:xfrm flipH="1">
              <a:off x="3941380" y="4242347"/>
              <a:ext cx="6978868" cy="451664"/>
            </a:xfrm>
            <a:prstGeom prst="straightConnector1">
              <a:avLst/>
            </a:prstGeom>
            <a:ln w="57150">
              <a:solidFill>
                <a:srgbClr val="00B050"/>
              </a:solidFill>
              <a:tailEnd type="triangle"/>
            </a:ln>
          </p:spPr>
          <p:style>
            <a:lnRef idx="1">
              <a:schemeClr val="accent1"/>
            </a:lnRef>
            <a:fillRef idx="0">
              <a:schemeClr val="accent1"/>
            </a:fillRef>
            <a:effectRef idx="0">
              <a:schemeClr val="accent1"/>
            </a:effectRef>
            <a:fontRef idx="minor">
              <a:schemeClr val="tx1"/>
            </a:fontRef>
          </p:style>
        </p:cxnSp>
        <p:sp>
          <p:nvSpPr>
            <p:cNvPr id="26" name="Rectangle 25"/>
            <p:cNvSpPr/>
            <p:nvPr/>
          </p:nvSpPr>
          <p:spPr>
            <a:xfrm>
              <a:off x="11477297" y="3786448"/>
              <a:ext cx="535724" cy="923330"/>
            </a:xfrm>
            <a:prstGeom prst="rect">
              <a:avLst/>
            </a:prstGeom>
            <a:noFill/>
          </p:spPr>
          <p:txBody>
            <a:bodyPr wrap="none" lIns="91440" tIns="45720" rIns="91440" bIns="45720">
              <a:spAutoFit/>
            </a:bodyPr>
            <a:lstStyle/>
            <a:p>
              <a:pPr algn="ctr"/>
              <a:r>
                <a:rPr lang="fr-FR" sz="5400" b="1" cap="none" spc="0" dirty="0" smtClean="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rPr>
                <a:t>3</a:t>
              </a:r>
              <a:endParaRPr lang="fr-FR" sz="5400" b="1" cap="none" spc="0" dirty="0">
                <a:ln w="9525">
                  <a:solidFill>
                    <a:schemeClr val="bg1"/>
                  </a:solidFill>
                  <a:prstDash val="solid"/>
                </a:ln>
                <a:solidFill>
                  <a:srgbClr val="00B050"/>
                </a:solidFill>
                <a:effectLst>
                  <a:outerShdw blurRad="12700" dist="38100" dir="2700000" algn="tl" rotWithShape="0">
                    <a:schemeClr val="accent5">
                      <a:lumMod val="60000"/>
                      <a:lumOff val="40000"/>
                    </a:schemeClr>
                  </a:outerShdw>
                </a:effectLst>
              </a:endParaRPr>
            </a:p>
          </p:txBody>
        </p:sp>
      </p:grpSp>
    </p:spTree>
    <p:extLst>
      <p:ext uri="{BB962C8B-B14F-4D97-AF65-F5344CB8AC3E}">
        <p14:creationId xmlns:p14="http://schemas.microsoft.com/office/powerpoint/2010/main" val="614267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2" fill="hold"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right)">
                                      <p:cBhvr>
                                        <p:cTn id="7" dur="500"/>
                                        <p:tgtEl>
                                          <p:spTgt spid="2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2" fill="hold" nodeType="click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right)">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2" fill="hold"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wipe(right)">
                                      <p:cBhvr>
                                        <p:cTn id="17" dur="500"/>
                                        <p:tgtEl>
                                          <p:spTgt spid="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re 4"/>
          <p:cNvSpPr>
            <a:spLocks noGrp="1"/>
          </p:cNvSpPr>
          <p:nvPr>
            <p:ph type="title"/>
          </p:nvPr>
        </p:nvSpPr>
        <p:spPr/>
        <p:txBody>
          <a:bodyPr/>
          <a:lstStyle/>
          <a:p>
            <a:r>
              <a:rPr lang="fr-FR" dirty="0" smtClean="0"/>
              <a:t>Ont-ils découvert de nouveaux possibles ?</a:t>
            </a:r>
            <a:endParaRPr lang="fr-FR" dirty="0"/>
          </a:p>
        </p:txBody>
      </p:sp>
      <p:sp>
        <p:nvSpPr>
          <p:cNvPr id="2" name="Espace réservé de la date 1"/>
          <p:cNvSpPr>
            <a:spLocks noGrp="1"/>
          </p:cNvSpPr>
          <p:nvPr>
            <p:ph type="dt" sz="half" idx="10"/>
          </p:nvPr>
        </p:nvSpPr>
        <p:spPr/>
        <p:txBody>
          <a:bodyPr/>
          <a:lstStyle/>
          <a:p>
            <a:r>
              <a:rPr lang="fr-FR" dirty="0" smtClean="0"/>
              <a:t>30/09/2020</a:t>
            </a:r>
            <a:endParaRPr lang="fr-FR" dirty="0"/>
          </a:p>
        </p:txBody>
      </p:sp>
      <p:sp>
        <p:nvSpPr>
          <p:cNvPr id="3" name="Espace réservé du pied de page 2"/>
          <p:cNvSpPr>
            <a:spLocks noGrp="1"/>
          </p:cNvSpPr>
          <p:nvPr>
            <p:ph type="ftr" sz="quarter" idx="11"/>
          </p:nvPr>
        </p:nvSpPr>
        <p:spPr/>
        <p:txBody>
          <a:bodyPr/>
          <a:lstStyle/>
          <a:p>
            <a:r>
              <a:rPr lang="fr-FR" dirty="0" smtClean="0"/>
              <a:t>États Généraux du Numérique dans les Territoires, Lons-le-Saunier</a:t>
            </a:r>
            <a:endParaRPr lang="fr-FR" dirty="0"/>
          </a:p>
        </p:txBody>
      </p:sp>
      <p:sp>
        <p:nvSpPr>
          <p:cNvPr id="4" name="Espace réservé du numéro de diapositive 3"/>
          <p:cNvSpPr>
            <a:spLocks noGrp="1"/>
          </p:cNvSpPr>
          <p:nvPr>
            <p:ph type="sldNum" sz="quarter" idx="12"/>
          </p:nvPr>
        </p:nvSpPr>
        <p:spPr/>
        <p:txBody>
          <a:bodyPr/>
          <a:lstStyle/>
          <a:p>
            <a:fld id="{D87BF41D-076D-4666-AD7D-EBBAF2F192BD}" type="slidenum">
              <a:rPr lang="fr-FR" smtClean="0"/>
              <a:t>9</a:t>
            </a:fld>
            <a:endParaRPr lang="fr-FR"/>
          </a:p>
        </p:txBody>
      </p:sp>
      <p:pic>
        <p:nvPicPr>
          <p:cNvPr id="7" name="Image 6"/>
          <p:cNvPicPr>
            <a:picLocks noChangeAspect="1"/>
          </p:cNvPicPr>
          <p:nvPr/>
        </p:nvPicPr>
        <p:blipFill rotWithShape="1">
          <a:blip r:embed="rId3"/>
          <a:srcRect l="28244" r="17489" b="22526"/>
          <a:stretch/>
        </p:blipFill>
        <p:spPr>
          <a:xfrm>
            <a:off x="7671454" y="1764210"/>
            <a:ext cx="3657601" cy="2585545"/>
          </a:xfrm>
          <a:prstGeom prst="rect">
            <a:avLst/>
          </a:prstGeom>
        </p:spPr>
      </p:pic>
      <p:pic>
        <p:nvPicPr>
          <p:cNvPr id="8" name="Image 7"/>
          <p:cNvPicPr>
            <a:picLocks noChangeAspect="1"/>
          </p:cNvPicPr>
          <p:nvPr/>
        </p:nvPicPr>
        <p:blipFill rotWithShape="1">
          <a:blip r:embed="rId3"/>
          <a:srcRect t="87922" b="-829"/>
          <a:stretch/>
        </p:blipFill>
        <p:spPr>
          <a:xfrm>
            <a:off x="519051" y="4603531"/>
            <a:ext cx="11213101" cy="716603"/>
          </a:xfrm>
          <a:prstGeom prst="rect">
            <a:avLst/>
          </a:prstGeom>
        </p:spPr>
      </p:pic>
      <p:sp>
        <p:nvSpPr>
          <p:cNvPr id="9" name="ZoneTexte 8"/>
          <p:cNvSpPr txBox="1"/>
          <p:nvPr/>
        </p:nvSpPr>
        <p:spPr>
          <a:xfrm>
            <a:off x="813775" y="5640909"/>
            <a:ext cx="10995382" cy="400110"/>
          </a:xfrm>
          <a:prstGeom prst="rect">
            <a:avLst/>
          </a:prstGeom>
          <a:noFill/>
        </p:spPr>
        <p:txBody>
          <a:bodyPr wrap="none" rtlCol="0">
            <a:spAutoFit/>
          </a:bodyPr>
          <a:lstStyle/>
          <a:p>
            <a:pPr algn="ctr"/>
            <a:r>
              <a:rPr lang="fr-FR" sz="2000" b="1" dirty="0" smtClean="0">
                <a:solidFill>
                  <a:srgbClr val="990033"/>
                </a:solidFill>
              </a:rPr>
              <a:t>À ce stade de l’enquête : moins </a:t>
            </a:r>
            <a:r>
              <a:rPr lang="fr-FR" sz="2000" b="1" dirty="0">
                <a:solidFill>
                  <a:srgbClr val="990033"/>
                </a:solidFill>
              </a:rPr>
              <a:t>de cinq enseignants sondés sur 250 parlent de la découverte d’un outil</a:t>
            </a:r>
          </a:p>
        </p:txBody>
      </p:sp>
      <p:sp>
        <p:nvSpPr>
          <p:cNvPr id="10" name="ZoneTexte 9"/>
          <p:cNvSpPr txBox="1"/>
          <p:nvPr/>
        </p:nvSpPr>
        <p:spPr>
          <a:xfrm>
            <a:off x="341686" y="2381677"/>
            <a:ext cx="5672322" cy="830997"/>
          </a:xfrm>
          <a:prstGeom prst="rect">
            <a:avLst/>
          </a:prstGeom>
          <a:effectLst>
            <a:outerShdw blurRad="50800" dist="38100" dir="2700000" algn="tl" rotWithShape="0">
              <a:prstClr val="black">
                <a:alpha val="40000"/>
              </a:prstClr>
            </a:outerShdw>
          </a:effectLst>
        </p:spPr>
        <p:style>
          <a:lnRef idx="2">
            <a:schemeClr val="dk1"/>
          </a:lnRef>
          <a:fillRef idx="1">
            <a:schemeClr val="lt1"/>
          </a:fillRef>
          <a:effectRef idx="0">
            <a:schemeClr val="dk1"/>
          </a:effectRef>
          <a:fontRef idx="minor">
            <a:schemeClr val="dk1"/>
          </a:fontRef>
        </p:style>
        <p:txBody>
          <a:bodyPr wrap="none" rtlCol="0">
            <a:spAutoFit/>
          </a:bodyPr>
          <a:lstStyle/>
          <a:p>
            <a:r>
              <a:rPr lang="fr-FR" sz="2400" dirty="0" smtClean="0"/>
              <a:t>À partir réponses </a:t>
            </a:r>
            <a:r>
              <a:rPr lang="fr-FR" sz="2400" dirty="0"/>
              <a:t>à la question 2 </a:t>
            </a:r>
            <a:r>
              <a:rPr lang="fr-FR" sz="2400" dirty="0" smtClean="0"/>
              <a:t>(ouverte) : </a:t>
            </a:r>
          </a:p>
          <a:p>
            <a:r>
              <a:rPr lang="fr-FR" sz="2400" b="1" dirty="0" smtClean="0"/>
              <a:t>«</a:t>
            </a:r>
            <a:r>
              <a:rPr lang="fr-FR" sz="2400" b="1" dirty="0"/>
              <a:t>  Comment vous êtes-vous organisé </a:t>
            </a:r>
            <a:r>
              <a:rPr lang="fr-FR" sz="2400" b="1" dirty="0" smtClean="0"/>
              <a:t>? »</a:t>
            </a:r>
            <a:endParaRPr lang="fr-FR" sz="2400" b="1" dirty="0"/>
          </a:p>
        </p:txBody>
      </p:sp>
      <p:sp>
        <p:nvSpPr>
          <p:cNvPr id="11" name="Flèche droite 10"/>
          <p:cNvSpPr/>
          <p:nvPr/>
        </p:nvSpPr>
        <p:spPr>
          <a:xfrm>
            <a:off x="6597320" y="2712213"/>
            <a:ext cx="788276" cy="601326"/>
          </a:xfrm>
          <a:prstGeom prst="rightArrow">
            <a:avLst/>
          </a:prstGeom>
        </p:spPr>
        <p:style>
          <a:lnRef idx="0">
            <a:schemeClr val="accent3"/>
          </a:lnRef>
          <a:fillRef idx="3">
            <a:schemeClr val="accent3"/>
          </a:fillRef>
          <a:effectRef idx="3">
            <a:schemeClr val="accent3"/>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386137075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825</TotalTime>
  <Words>1576</Words>
  <Application>Microsoft Office PowerPoint</Application>
  <PresentationFormat>Grand écran</PresentationFormat>
  <Paragraphs>188</Paragraphs>
  <Slides>18</Slides>
  <Notes>7</Notes>
  <HiddenSlides>0</HiddenSlides>
  <MMClips>0</MMClips>
  <ScaleCrop>false</ScaleCrop>
  <HeadingPairs>
    <vt:vector size="6" baseType="variant">
      <vt:variant>
        <vt:lpstr>Polices utilisées</vt:lpstr>
      </vt:variant>
      <vt:variant>
        <vt:i4>4</vt:i4>
      </vt:variant>
      <vt:variant>
        <vt:lpstr>Thème</vt:lpstr>
      </vt:variant>
      <vt:variant>
        <vt:i4>1</vt:i4>
      </vt:variant>
      <vt:variant>
        <vt:lpstr>Titres des diapositives</vt:lpstr>
      </vt:variant>
      <vt:variant>
        <vt:i4>18</vt:i4>
      </vt:variant>
    </vt:vector>
  </HeadingPairs>
  <TitlesOfParts>
    <vt:vector size="23" baseType="lpstr">
      <vt:lpstr>Arial</vt:lpstr>
      <vt:lpstr>Calibri</vt:lpstr>
      <vt:lpstr>Calibri Light</vt:lpstr>
      <vt:lpstr>Symbol</vt:lpstr>
      <vt:lpstr>Thème Office</vt:lpstr>
      <vt:lpstr>Les enseignants ressortent-ils plus riches du confinement ?</vt:lpstr>
      <vt:lpstr>La recherche est en cours…</vt:lpstr>
      <vt:lpstr>Les recommandations du CSEN (mai, 2020)</vt:lpstr>
      <vt:lpstr>« Enseigner à distance à l’heure du confinement : Vers la perception de nouvelles potentialités d’actions avec les (TICE) ?»</vt:lpstr>
      <vt:lpstr>Contexte de l’étude</vt:lpstr>
      <vt:lpstr>Présentation PowerPoint</vt:lpstr>
      <vt:lpstr>Un exemple riche (PE en maternelle)</vt:lpstr>
      <vt:lpstr>Présentation PowerPoint</vt:lpstr>
      <vt:lpstr>Ont-ils découvert de nouveaux possibles ?</vt:lpstr>
      <vt:lpstr>Présentation PowerPoint</vt:lpstr>
      <vt:lpstr>Synthèse de l’étude</vt:lpstr>
      <vt:lpstr>« L’impact des changements de pratiques pédagogiques chez les enseignants sur le développement des stratégies de lecture des élèves », </vt:lpstr>
      <vt:lpstr>Contexte de l’étude</vt:lpstr>
      <vt:lpstr>Présentation PowerPoint</vt:lpstr>
      <vt:lpstr>Présentation PowerPoint</vt:lpstr>
      <vt:lpstr>Ce que je retiens de cette étude</vt:lpstr>
      <vt:lpstr>Conclusion et perspective</vt:lpstr>
      <vt:lpstr>Bibliographie</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Qu’est-ce que l’école, les élèves et nous enseignants avons appris du confinement ?</dc:title>
  <dc:creator>Christophe REFFAY</dc:creator>
  <cp:lastModifiedBy>Christophe REFFAY</cp:lastModifiedBy>
  <cp:revision>49</cp:revision>
  <dcterms:created xsi:type="dcterms:W3CDTF">2020-09-08T19:26:59Z</dcterms:created>
  <dcterms:modified xsi:type="dcterms:W3CDTF">2020-09-29T20:32:30Z</dcterms:modified>
</cp:coreProperties>
</file>