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1"/>
  </p:notesMasterIdLst>
  <p:sldIdLst>
    <p:sldId id="256" r:id="rId4"/>
    <p:sldId id="257" r:id="rId5"/>
    <p:sldId id="272"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794500" cy="9931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4" d="100"/>
          <a:sy n="94" d="100"/>
        </p:scale>
        <p:origin x="-696" y="3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 name="PlaceHolder 1"/>
          <p:cNvSpPr>
            <a:spLocks noGrp="1"/>
          </p:cNvSpPr>
          <p:nvPr>
            <p:ph type="body"/>
          </p:nvPr>
        </p:nvSpPr>
        <p:spPr>
          <a:xfrm>
            <a:off x="756000" y="5078520"/>
            <a:ext cx="6047640" cy="4811040"/>
          </a:xfrm>
          <a:prstGeom prst="rect">
            <a:avLst/>
          </a:prstGeom>
        </p:spPr>
        <p:txBody>
          <a:bodyPr lIns="0" tIns="0" rIns="0" bIns="0"/>
          <a:lstStyle/>
          <a:p>
            <a:r>
              <a:rPr lang="fr-FR" sz="2000">
                <a:latin typeface="Arial"/>
              </a:rPr>
              <a:t>Cliquez pour modifier le format des notes</a:t>
            </a:r>
            <a:endParaRPr/>
          </a:p>
        </p:txBody>
      </p:sp>
      <p:sp>
        <p:nvSpPr>
          <p:cNvPr id="136" name="PlaceHolder 2"/>
          <p:cNvSpPr>
            <a:spLocks noGrp="1"/>
          </p:cNvSpPr>
          <p:nvPr>
            <p:ph type="hdr"/>
          </p:nvPr>
        </p:nvSpPr>
        <p:spPr>
          <a:xfrm>
            <a:off x="0" y="0"/>
            <a:ext cx="3280680" cy="534240"/>
          </a:xfrm>
          <a:prstGeom prst="rect">
            <a:avLst/>
          </a:prstGeom>
        </p:spPr>
        <p:txBody>
          <a:bodyPr lIns="0" tIns="0" rIns="0" bIns="0"/>
          <a:lstStyle/>
          <a:p>
            <a:r>
              <a:rPr lang="fr-FR" sz="1400">
                <a:latin typeface="Times New Roman"/>
              </a:rPr>
              <a:t>&lt;en-tête&gt;</a:t>
            </a:r>
            <a:endParaRPr/>
          </a:p>
        </p:txBody>
      </p:sp>
      <p:sp>
        <p:nvSpPr>
          <p:cNvPr id="137" name="PlaceHolder 3"/>
          <p:cNvSpPr>
            <a:spLocks noGrp="1"/>
          </p:cNvSpPr>
          <p:nvPr>
            <p:ph type="dt"/>
          </p:nvPr>
        </p:nvSpPr>
        <p:spPr>
          <a:xfrm>
            <a:off x="4278960" y="0"/>
            <a:ext cx="3280680" cy="534240"/>
          </a:xfrm>
          <a:prstGeom prst="rect">
            <a:avLst/>
          </a:prstGeom>
        </p:spPr>
        <p:txBody>
          <a:bodyPr lIns="0" tIns="0" rIns="0" bIns="0"/>
          <a:lstStyle/>
          <a:p>
            <a:pPr algn="r"/>
            <a:r>
              <a:rPr lang="fr-FR" sz="1400">
                <a:latin typeface="Times New Roman"/>
              </a:rPr>
              <a:t>&lt;date/heure&gt;</a:t>
            </a:r>
            <a:endParaRPr/>
          </a:p>
        </p:txBody>
      </p:sp>
      <p:sp>
        <p:nvSpPr>
          <p:cNvPr id="138" name="PlaceHolder 4"/>
          <p:cNvSpPr>
            <a:spLocks noGrp="1"/>
          </p:cNvSpPr>
          <p:nvPr>
            <p:ph type="ftr"/>
          </p:nvPr>
        </p:nvSpPr>
        <p:spPr>
          <a:xfrm>
            <a:off x="0" y="10157400"/>
            <a:ext cx="3280680" cy="534240"/>
          </a:xfrm>
          <a:prstGeom prst="rect">
            <a:avLst/>
          </a:prstGeom>
        </p:spPr>
        <p:txBody>
          <a:bodyPr lIns="0" tIns="0" rIns="0" bIns="0" anchor="b"/>
          <a:lstStyle/>
          <a:p>
            <a:r>
              <a:rPr lang="fr-FR" sz="1400">
                <a:latin typeface="Times New Roman"/>
              </a:rPr>
              <a:t>&lt;pied de page&gt;</a:t>
            </a:r>
            <a:endParaRPr/>
          </a:p>
        </p:txBody>
      </p:sp>
      <p:sp>
        <p:nvSpPr>
          <p:cNvPr id="139" name="PlaceHolder 5"/>
          <p:cNvSpPr>
            <a:spLocks noGrp="1"/>
          </p:cNvSpPr>
          <p:nvPr>
            <p:ph type="sldNum"/>
          </p:nvPr>
        </p:nvSpPr>
        <p:spPr>
          <a:xfrm>
            <a:off x="4278960" y="10157400"/>
            <a:ext cx="3280680" cy="534240"/>
          </a:xfrm>
          <a:prstGeom prst="rect">
            <a:avLst/>
          </a:prstGeom>
        </p:spPr>
        <p:txBody>
          <a:bodyPr lIns="0" tIns="0" rIns="0" bIns="0" anchor="b"/>
          <a:lstStyle/>
          <a:p>
            <a:pPr algn="r"/>
            <a:fld id="{FC1ACB7E-D273-4C58-A44D-C8C63BE540D6}" type="slidenum">
              <a:rPr lang="fr-FR" sz="1400">
                <a:latin typeface="Times New Roman"/>
              </a:rPr>
              <a:pPr algn="r"/>
              <a:t>‹N°›</a:t>
            </a:fld>
            <a:endParaRPr/>
          </a:p>
        </p:txBody>
      </p:sp>
    </p:spTree>
    <p:extLst>
      <p:ext uri="{BB962C8B-B14F-4D97-AF65-F5344CB8AC3E}">
        <p14:creationId xmlns="" xmlns:p14="http://schemas.microsoft.com/office/powerpoint/2010/main" val="600714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PlaceHolder 1"/>
          <p:cNvSpPr>
            <a:spLocks noGrp="1"/>
          </p:cNvSpPr>
          <p:nvPr>
            <p:ph type="body"/>
          </p:nvPr>
        </p:nvSpPr>
        <p:spPr>
          <a:xfrm>
            <a:off x="679320" y="4717440"/>
            <a:ext cx="5435280" cy="4468680"/>
          </a:xfrm>
          <a:prstGeom prst="rect">
            <a:avLst/>
          </a:prstGeom>
        </p:spPr>
        <p:txBody>
          <a:bodyPr/>
          <a:lstStyle/>
          <a:p>
            <a:endParaRPr/>
          </a:p>
        </p:txBody>
      </p:sp>
      <p:sp>
        <p:nvSpPr>
          <p:cNvPr id="201" name="TextShape 2"/>
          <p:cNvSpPr txBox="1"/>
          <p:nvPr/>
        </p:nvSpPr>
        <p:spPr>
          <a:xfrm>
            <a:off x="3848760" y="9433080"/>
            <a:ext cx="2944080" cy="496080"/>
          </a:xfrm>
          <a:prstGeom prst="rect">
            <a:avLst/>
          </a:prstGeom>
          <a:noFill/>
          <a:ln>
            <a:noFill/>
          </a:ln>
        </p:spPr>
        <p:txBody>
          <a:bodyPr anchor="b"/>
          <a:lstStyle/>
          <a:p>
            <a:pPr algn="r">
              <a:lnSpc>
                <a:spcPct val="100000"/>
              </a:lnSpc>
            </a:pPr>
            <a:fld id="{F926482E-D56A-419C-A759-B4D90714D768}" type="slidenum">
              <a:rPr lang="fr-FR" sz="1200" strike="noStrike">
                <a:solidFill>
                  <a:srgbClr val="000000"/>
                </a:solidFill>
                <a:latin typeface="+mn-lt"/>
                <a:ea typeface="+mn-ea"/>
              </a:rPr>
              <a:pPr algn="r">
                <a:lnSpc>
                  <a:spcPct val="100000"/>
                </a:lnSpc>
              </a:pPr>
              <a:t>1</a:t>
            </a:fld>
            <a:endParaRPr/>
          </a:p>
        </p:txBody>
      </p:sp>
    </p:spTree>
    <p:extLst>
      <p:ext uri="{BB962C8B-B14F-4D97-AF65-F5344CB8AC3E}">
        <p14:creationId xmlns="" xmlns:p14="http://schemas.microsoft.com/office/powerpoint/2010/main" val="696202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2000" strike="noStrike">
                <a:latin typeface="Arial"/>
              </a:rPr>
              <a:t>Construire une progression de la compétence de lecteur entre le CM et la 6° ……. : </a:t>
            </a:r>
            <a:endParaRPr/>
          </a:p>
          <a:p>
            <a:pPr>
              <a:lnSpc>
                <a:spcPct val="100000"/>
              </a:lnSpc>
            </a:pPr>
            <a:r>
              <a:rPr lang="fr-FR" sz="2000" strike="noStrike">
                <a:latin typeface="Arial"/>
              </a:rPr>
              <a:t>	- types de lecture à préciser : cursive, analytique, </a:t>
            </a:r>
            <a:endParaRPr/>
          </a:p>
          <a:p>
            <a:pPr>
              <a:lnSpc>
                <a:spcPct val="100000"/>
              </a:lnSpc>
            </a:pPr>
            <a:r>
              <a:rPr lang="fr-FR" sz="2000" strike="noStrike">
                <a:latin typeface="Arial"/>
              </a:rPr>
              <a:t>	- types d’activités à engager auprès des élèves, quelles stratégies?: situations problèmes , questionnement de texte ( et non poser des questions) avec pour support les différentes formes de débats</a:t>
            </a:r>
            <a:endParaRPr/>
          </a:p>
          <a:p>
            <a:pPr>
              <a:lnSpc>
                <a:spcPct val="100000"/>
              </a:lnSpc>
            </a:pPr>
            <a:r>
              <a:rPr lang="fr-FR" sz="2000" strike="noStrike">
                <a:latin typeface="Arial"/>
              </a:rPr>
              <a:t>	</a:t>
            </a:r>
            <a:r>
              <a:rPr lang="fr-FR" sz="2000" b="1" strike="noStrike">
                <a:latin typeface="Arial"/>
              </a:rPr>
              <a:t>- organisation de la semaine de lecture: fréquence, régularité, équilibre entre méthodologie, activités de transfert, lectures personnelles, </a:t>
            </a:r>
            <a:r>
              <a:rPr lang="fr-FR" sz="2000" strike="noStrike">
                <a:latin typeface="Arial"/>
              </a:rPr>
              <a:t>… </a:t>
            </a:r>
            <a:endParaRPr/>
          </a:p>
          <a:p>
            <a:pPr>
              <a:lnSpc>
                <a:spcPct val="100000"/>
              </a:lnSpc>
            </a:pPr>
            <a:r>
              <a:rPr lang="fr-FR" sz="2000" strike="noStrike">
                <a:latin typeface="Arial"/>
              </a:rPr>
              <a:t>	- attention à l’utilisation d’outils qui doivent permettre un transfert des compétences acquises: Lector/Lectorinette ( Sèbe et Goigoux) </a:t>
            </a:r>
            <a:endParaRPr/>
          </a:p>
          <a:p>
            <a:pPr>
              <a:lnSpc>
                <a:spcPct val="100000"/>
              </a:lnSpc>
            </a:pPr>
            <a:endParaRPr/>
          </a:p>
          <a:p>
            <a:pPr>
              <a:lnSpc>
                <a:spcPct val="100000"/>
              </a:lnSpc>
            </a:pPr>
            <a:r>
              <a:rPr lang="fr-FR" sz="2000" b="1" u="sng" strike="noStrike">
                <a:latin typeface="Arial"/>
              </a:rPr>
              <a:t>Pistes de travail:</a:t>
            </a:r>
            <a:endParaRPr/>
          </a:p>
          <a:p>
            <a:pPr>
              <a:lnSpc>
                <a:spcPct val="100000"/>
              </a:lnSpc>
            </a:pPr>
            <a:r>
              <a:rPr lang="fr-FR" sz="2000" b="1" strike="noStrike">
                <a:latin typeface="Arial"/>
              </a:rPr>
              <a:t>- Outils de l’élève, place de l’évaluation. </a:t>
            </a:r>
            <a:endParaRPr/>
          </a:p>
        </p:txBody>
      </p:sp>
      <p:sp>
        <p:nvSpPr>
          <p:cNvPr id="219" name="TextShape 2"/>
          <p:cNvSpPr txBox="1"/>
          <p:nvPr/>
        </p:nvSpPr>
        <p:spPr>
          <a:xfrm>
            <a:off x="3848760" y="9433080"/>
            <a:ext cx="2944080" cy="496080"/>
          </a:xfrm>
          <a:prstGeom prst="rect">
            <a:avLst/>
          </a:prstGeom>
          <a:noFill/>
          <a:ln>
            <a:noFill/>
          </a:ln>
        </p:spPr>
        <p:txBody>
          <a:bodyPr anchor="b"/>
          <a:lstStyle/>
          <a:p>
            <a:pPr algn="r">
              <a:lnSpc>
                <a:spcPct val="100000"/>
              </a:lnSpc>
            </a:pPr>
            <a:fld id="{10FE3A9D-FFF0-40B1-885B-BBE4ED3E2D05}" type="slidenum">
              <a:rPr lang="fr-FR" sz="1200" strike="noStrike">
                <a:solidFill>
                  <a:srgbClr val="000000"/>
                </a:solidFill>
                <a:latin typeface="+mn-lt"/>
                <a:ea typeface="+mn-ea"/>
              </a:rPr>
              <a:pPr algn="r">
                <a:lnSpc>
                  <a:spcPct val="100000"/>
                </a:lnSpc>
              </a:pPr>
              <a:t>11</a:t>
            </a:fld>
            <a:endParaRPr/>
          </a:p>
        </p:txBody>
      </p:sp>
    </p:spTree>
    <p:extLst>
      <p:ext uri="{BB962C8B-B14F-4D97-AF65-F5344CB8AC3E}">
        <p14:creationId xmlns="" xmlns:p14="http://schemas.microsoft.com/office/powerpoint/2010/main" val="3421351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La culture littéraire n’est pas un objet d’étude en soi. ( p121 , intro à expliciter) </a:t>
            </a:r>
            <a:endParaRPr/>
          </a:p>
          <a:p>
            <a:endParaRPr/>
          </a:p>
          <a:p>
            <a:r>
              <a:rPr lang="fr-FR" sz="2000" strike="noStrike">
                <a:latin typeface="Arial"/>
              </a:rPr>
              <a:t>Importance de la démarche de construction des caractéristiques des genres à mettre en valeur. </a:t>
            </a:r>
            <a:endParaRPr/>
          </a:p>
          <a:p>
            <a:r>
              <a:rPr lang="fr-FR" sz="2000" strike="noStrike">
                <a:latin typeface="Arial"/>
              </a:rPr>
              <a:t>S’appuyer sur les pratiques des élèves, mais aussi sur la littérature de jeunesse. </a:t>
            </a:r>
            <a:endParaRPr/>
          </a:p>
          <a:p>
            <a:endParaRPr/>
          </a:p>
          <a:p>
            <a:pPr>
              <a:lnSpc>
                <a:spcPct val="100000"/>
              </a:lnSpc>
            </a:pPr>
            <a:r>
              <a:rPr lang="fr-FR" sz="2000" strike="noStrike">
                <a:latin typeface="Arial"/>
              </a:rPr>
              <a:t>Exigence d’une culture littéraire : comment choisir les ouvrages pour assurer la continuité CM1/CM2/6ème </a:t>
            </a:r>
            <a:endParaRPr/>
          </a:p>
          <a:p>
            <a:pPr>
              <a:lnSpc>
                <a:spcPct val="100000"/>
              </a:lnSpc>
            </a:pPr>
            <a:endParaRPr/>
          </a:p>
          <a:p>
            <a:pPr>
              <a:lnSpc>
                <a:spcPct val="100000"/>
              </a:lnSpc>
            </a:pPr>
            <a:r>
              <a:rPr lang="fr-FR" sz="1200" u="sng" strike="noStrike">
                <a:solidFill>
                  <a:srgbClr val="000000"/>
                </a:solidFill>
                <a:latin typeface="+mn-lt"/>
                <a:ea typeface="+mn-ea"/>
              </a:rPr>
              <a:t>Références :</a:t>
            </a:r>
            <a:endParaRPr/>
          </a:p>
          <a:p>
            <a:pPr>
              <a:lnSpc>
                <a:spcPct val="100000"/>
              </a:lnSpc>
            </a:pPr>
            <a:r>
              <a:rPr lang="fr-FR" sz="1200" strike="noStrike">
                <a:solidFill>
                  <a:srgbClr val="000000"/>
                </a:solidFill>
                <a:latin typeface="+mn-lt"/>
                <a:ea typeface="+mn-ea"/>
              </a:rPr>
              <a:t>CM1 et CM2 : 6 thèmes</a:t>
            </a:r>
            <a:endParaRPr/>
          </a:p>
          <a:p>
            <a:pPr>
              <a:lnSpc>
                <a:spcPct val="100000"/>
              </a:lnSpc>
            </a:pPr>
            <a:r>
              <a:rPr lang="fr-FR" sz="1200" strike="noStrike">
                <a:solidFill>
                  <a:srgbClr val="000000"/>
                </a:solidFill>
                <a:latin typeface="+mn-lt"/>
                <a:ea typeface="+mn-ea"/>
              </a:rPr>
              <a:t>6</a:t>
            </a:r>
            <a:r>
              <a:rPr lang="fr-FR" sz="1200" strike="noStrike" baseline="30000">
                <a:solidFill>
                  <a:srgbClr val="000000"/>
                </a:solidFill>
                <a:latin typeface="+mn-lt"/>
                <a:ea typeface="+mn-ea"/>
              </a:rPr>
              <a:t>ème </a:t>
            </a:r>
            <a:r>
              <a:rPr lang="fr-FR" sz="1200" strike="noStrike">
                <a:solidFill>
                  <a:srgbClr val="000000"/>
                </a:solidFill>
                <a:latin typeface="+mn-lt"/>
                <a:ea typeface="+mn-ea"/>
              </a:rPr>
              <a:t>: 4 thèmes</a:t>
            </a:r>
            <a:endParaRPr/>
          </a:p>
          <a:p>
            <a:pPr>
              <a:lnSpc>
                <a:spcPct val="100000"/>
              </a:lnSpc>
            </a:pPr>
            <a:endParaRPr/>
          </a:p>
          <a:p>
            <a:pPr>
              <a:lnSpc>
                <a:spcPct val="100000"/>
              </a:lnSpc>
            </a:pPr>
            <a:r>
              <a:rPr lang="fr-FR" sz="1200" strike="noStrike">
                <a:solidFill>
                  <a:srgbClr val="000000"/>
                </a:solidFill>
                <a:latin typeface="+mn-lt"/>
                <a:ea typeface="+mn-ea"/>
              </a:rPr>
              <a:t>Références sur site du MIN à rappeler </a:t>
            </a:r>
            <a:endParaRPr/>
          </a:p>
          <a:p>
            <a:pPr>
              <a:lnSpc>
                <a:spcPct val="100000"/>
              </a:lnSpc>
            </a:pPr>
            <a:r>
              <a:rPr lang="fr-FR" sz="2000" b="1" u="sng" strike="noStrike">
                <a:solidFill>
                  <a:srgbClr val="000000"/>
                </a:solidFill>
                <a:latin typeface="+mn-lt"/>
                <a:ea typeface="+mn-ea"/>
              </a:rPr>
              <a:t>Pistes de travail:</a:t>
            </a:r>
            <a:endParaRPr/>
          </a:p>
          <a:p>
            <a:pPr>
              <a:lnSpc>
                <a:spcPct val="100000"/>
              </a:lnSpc>
            </a:pPr>
            <a:r>
              <a:rPr lang="fr-FR" sz="2000" b="1" strike="noStrike">
                <a:solidFill>
                  <a:srgbClr val="000000"/>
                </a:solidFill>
                <a:latin typeface="+mn-lt"/>
                <a:ea typeface="+mn-ea"/>
              </a:rPr>
              <a:t>- Comment garder mémoire des lectures collectives et personnelles : quels outils mettre en place ( pour les enseignants: planification pour le projet pédagogique annuel, pour les élèves: place du cahier de lecteur, du livret scolaire unique, ….) </a:t>
            </a:r>
            <a:endParaRPr/>
          </a:p>
          <a:p>
            <a:pPr>
              <a:lnSpc>
                <a:spcPct val="100000"/>
              </a:lnSpc>
            </a:pPr>
            <a:endParaRPr/>
          </a:p>
          <a:p>
            <a:pPr>
              <a:lnSpc>
                <a:spcPct val="100000"/>
              </a:lnSpc>
            </a:pPr>
            <a:endParaRPr/>
          </a:p>
        </p:txBody>
      </p:sp>
      <p:sp>
        <p:nvSpPr>
          <p:cNvPr id="221" name="TextShape 2"/>
          <p:cNvSpPr txBox="1"/>
          <p:nvPr/>
        </p:nvSpPr>
        <p:spPr>
          <a:xfrm>
            <a:off x="3848760" y="9433080"/>
            <a:ext cx="2944080" cy="496080"/>
          </a:xfrm>
          <a:prstGeom prst="rect">
            <a:avLst/>
          </a:prstGeom>
          <a:noFill/>
          <a:ln>
            <a:noFill/>
          </a:ln>
        </p:spPr>
        <p:txBody>
          <a:bodyPr anchor="b"/>
          <a:lstStyle/>
          <a:p>
            <a:pPr algn="r">
              <a:lnSpc>
                <a:spcPct val="100000"/>
              </a:lnSpc>
            </a:pPr>
            <a:fld id="{BF210184-A04D-4638-B6E0-426177267805}" type="slidenum">
              <a:rPr lang="fr-FR" sz="1200" strike="noStrike">
                <a:solidFill>
                  <a:srgbClr val="000000"/>
                </a:solidFill>
                <a:latin typeface="+mn-lt"/>
                <a:ea typeface="+mn-ea"/>
              </a:rPr>
              <a:pPr algn="r">
                <a:lnSpc>
                  <a:spcPct val="100000"/>
                </a:lnSpc>
              </a:pPr>
              <a:t>12</a:t>
            </a:fld>
            <a:endParaRPr/>
          </a:p>
        </p:txBody>
      </p:sp>
    </p:spTree>
    <p:extLst>
      <p:ext uri="{BB962C8B-B14F-4D97-AF65-F5344CB8AC3E}">
        <p14:creationId xmlns="" xmlns:p14="http://schemas.microsoft.com/office/powerpoint/2010/main" val="2555664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p:cNvSpPr>
          <p:nvPr>
            <p:ph type="body"/>
          </p:nvPr>
        </p:nvSpPr>
        <p:spPr>
          <a:xfrm>
            <a:off x="679320" y="4717440"/>
            <a:ext cx="5435280" cy="4468680"/>
          </a:xfrm>
          <a:prstGeom prst="rect">
            <a:avLst/>
          </a:prstGeom>
        </p:spPr>
        <p:txBody>
          <a:bodyPr/>
          <a:lstStyle/>
          <a:p>
            <a:r>
              <a:rPr lang="fr-FR" sz="2000" i="1" strike="noStrike">
                <a:latin typeface="Arial"/>
              </a:rPr>
              <a:t>! Constats: place insuffisante pour l’écriture, peu de construction des compétences linguistiques, absence d’écrits de travail. </a:t>
            </a:r>
            <a:endParaRPr/>
          </a:p>
          <a:p>
            <a:endParaRPr/>
          </a:p>
          <a:p>
            <a:r>
              <a:rPr lang="fr-FR" sz="2000" strike="noStrike">
                <a:latin typeface="Arial"/>
              </a:rPr>
              <a:t>Favoriser les écrits spontanés: travailler à partir des brouillons, ne pas systématiquement corriger, mais développer la vigilance orthographique,…. </a:t>
            </a:r>
            <a:endParaRPr/>
          </a:p>
          <a:p>
            <a:endParaRPr/>
          </a:p>
          <a:p>
            <a:r>
              <a:rPr lang="fr-FR" sz="2000" strike="noStrike">
                <a:latin typeface="Arial"/>
              </a:rPr>
              <a:t>Commentaires:</a:t>
            </a:r>
            <a:endParaRPr/>
          </a:p>
          <a:p>
            <a:r>
              <a:rPr lang="fr-FR" sz="2000" strike="noStrike">
                <a:latin typeface="Arial"/>
              </a:rPr>
              <a:t>De l’écriture calligraphiée…. à l’écriture au clavier: rôle du traitement de texte (AG : comme pour la lecture, distinguer ici le geste graphique d’écriture, et le geste de production, qui sont deux compétences qui s’entraînent différemment.) </a:t>
            </a:r>
            <a:endParaRPr/>
          </a:p>
          <a:p>
            <a:r>
              <a:rPr lang="fr-FR" sz="2000" strike="noStrike">
                <a:latin typeface="Arial"/>
              </a:rPr>
              <a:t>Varier les situations d’écriture, non seulement en production d’écrit formelle: l’écrit court, le brouillon, l’écrit de travail, les écrits réflexifs, les traces (l’écrit pour lire)</a:t>
            </a:r>
            <a:endParaRPr/>
          </a:p>
          <a:p>
            <a:r>
              <a:rPr lang="fr-FR" sz="2000" strike="noStrike">
                <a:latin typeface="Arial"/>
              </a:rPr>
              <a:t>Ne pas réserver l’écrit à l’écrit sacralisé en production écrite (AG : justement, méfiance à l’égard de l’expression « posture d’auteur » qui peut être mal comprise ; il s’agit seulement de l’idée qu’on peut revenir sur un texte qu’on a écrit pour l’améliorer, et non pas qu’écrire, c’est entrer dans la peau d’un auteur déjà là…)</a:t>
            </a:r>
            <a:endParaRPr/>
          </a:p>
          <a:p>
            <a:endParaRPr/>
          </a:p>
          <a:p>
            <a:endParaRPr/>
          </a:p>
          <a:p>
            <a:endParaRPr/>
          </a:p>
        </p:txBody>
      </p:sp>
      <p:sp>
        <p:nvSpPr>
          <p:cNvPr id="223" name="TextShape 2"/>
          <p:cNvSpPr txBox="1"/>
          <p:nvPr/>
        </p:nvSpPr>
        <p:spPr>
          <a:xfrm>
            <a:off x="3848760" y="9433080"/>
            <a:ext cx="2944080" cy="496080"/>
          </a:xfrm>
          <a:prstGeom prst="rect">
            <a:avLst/>
          </a:prstGeom>
          <a:noFill/>
          <a:ln>
            <a:noFill/>
          </a:ln>
        </p:spPr>
        <p:txBody>
          <a:bodyPr anchor="b"/>
          <a:lstStyle/>
          <a:p>
            <a:pPr algn="r">
              <a:lnSpc>
                <a:spcPct val="100000"/>
              </a:lnSpc>
            </a:pPr>
            <a:fld id="{EE6B3607-5788-4FC7-8B4F-077B8B77EEAE}" type="slidenum">
              <a:rPr lang="fr-FR" sz="1200" strike="noStrike">
                <a:solidFill>
                  <a:srgbClr val="000000"/>
                </a:solidFill>
                <a:latin typeface="+mn-lt"/>
                <a:ea typeface="+mn-ea"/>
              </a:rPr>
              <a:pPr algn="r">
                <a:lnSpc>
                  <a:spcPct val="100000"/>
                </a:lnSpc>
              </a:pPr>
              <a:t>13</a:t>
            </a:fld>
            <a:endParaRPr/>
          </a:p>
        </p:txBody>
      </p:sp>
    </p:spTree>
    <p:extLst>
      <p:ext uri="{BB962C8B-B14F-4D97-AF65-F5344CB8AC3E}">
        <p14:creationId xmlns="" xmlns:p14="http://schemas.microsoft.com/office/powerpoint/2010/main" val="1022552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Pistes de travail : harmonisation de pratiques à préciser: fréquence, …  outils des élèves</a:t>
            </a:r>
            <a:endParaRPr/>
          </a:p>
          <a:p>
            <a:endParaRPr/>
          </a:p>
          <a:p>
            <a:r>
              <a:rPr lang="fr-FR" sz="2000" strike="noStrike">
                <a:latin typeface="Arial"/>
              </a:rPr>
              <a:t>AG : nécessité de préciser ce qu’est l’étayage en situation de production écrite : quels calibrages énonciatifs, discursifs ? Quels outils et ressources mobilisables  ? Quel balisage procédural ? Quels objectifs de mise en œuvre de savoirs ? Etc…</a:t>
            </a:r>
            <a:endParaRPr/>
          </a:p>
          <a:p>
            <a:endParaRPr/>
          </a:p>
          <a:p>
            <a:endParaRPr/>
          </a:p>
          <a:p>
            <a:r>
              <a:rPr lang="fr-FR" sz="2000" u="sng" strike="noStrike">
                <a:latin typeface="Arial"/>
              </a:rPr>
              <a:t>Pistes de travail:</a:t>
            </a:r>
            <a:endParaRPr/>
          </a:p>
          <a:p>
            <a:r>
              <a:rPr lang="fr-FR" sz="2000" strike="noStrike">
                <a:latin typeface="Arial"/>
              </a:rPr>
              <a:t>Echanges de pratiques sur les écrits courts / les écrits longs ; nécessité de déterminer les différentes étapes d’un chantier d’écriture</a:t>
            </a:r>
            <a:endParaRPr/>
          </a:p>
          <a:p>
            <a:endParaRPr/>
          </a:p>
          <a:p>
            <a:r>
              <a:rPr lang="fr-FR" sz="2000" strike="noStrike">
                <a:latin typeface="Arial"/>
              </a:rPr>
              <a:t>Utilisation des cahiers d’écrivain (?) d’écriture ( ?) </a:t>
            </a:r>
            <a:endParaRPr/>
          </a:p>
        </p:txBody>
      </p:sp>
      <p:sp>
        <p:nvSpPr>
          <p:cNvPr id="225" name="TextShape 2"/>
          <p:cNvSpPr txBox="1"/>
          <p:nvPr/>
        </p:nvSpPr>
        <p:spPr>
          <a:xfrm>
            <a:off x="3848760" y="9433080"/>
            <a:ext cx="2944080" cy="496080"/>
          </a:xfrm>
          <a:prstGeom prst="rect">
            <a:avLst/>
          </a:prstGeom>
          <a:noFill/>
          <a:ln>
            <a:noFill/>
          </a:ln>
        </p:spPr>
        <p:txBody>
          <a:bodyPr anchor="b"/>
          <a:lstStyle/>
          <a:p>
            <a:pPr algn="r">
              <a:lnSpc>
                <a:spcPct val="100000"/>
              </a:lnSpc>
            </a:pPr>
            <a:fld id="{A3CB5CEF-718F-482E-B756-76E5789730FD}" type="slidenum">
              <a:rPr lang="fr-FR" sz="1200" strike="noStrike">
                <a:solidFill>
                  <a:srgbClr val="000000"/>
                </a:solidFill>
                <a:latin typeface="+mn-lt"/>
                <a:ea typeface="+mn-ea"/>
              </a:rPr>
              <a:pPr algn="r">
                <a:lnSpc>
                  <a:spcPct val="100000"/>
                </a:lnSpc>
              </a:pPr>
              <a:t>14</a:t>
            </a:fld>
            <a:endParaRPr/>
          </a:p>
        </p:txBody>
      </p:sp>
    </p:spTree>
    <p:extLst>
      <p:ext uri="{BB962C8B-B14F-4D97-AF65-F5344CB8AC3E}">
        <p14:creationId xmlns="" xmlns:p14="http://schemas.microsoft.com/office/powerpoint/2010/main" val="3529132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PlaceHolder 1"/>
          <p:cNvSpPr>
            <a:spLocks noGrp="1"/>
          </p:cNvSpPr>
          <p:nvPr>
            <p:ph type="body"/>
          </p:nvPr>
        </p:nvSpPr>
        <p:spPr>
          <a:xfrm>
            <a:off x="679320" y="4717440"/>
            <a:ext cx="5435280" cy="4468680"/>
          </a:xfrm>
          <a:prstGeom prst="rect">
            <a:avLst/>
          </a:prstGeom>
        </p:spPr>
        <p:txBody>
          <a:bodyPr/>
          <a:lstStyle/>
          <a:p>
            <a:r>
              <a:rPr lang="fr-FR" sz="2000" i="1" strike="noStrike">
                <a:latin typeface="Arial"/>
              </a:rPr>
              <a:t>! Constat: contenus trop denses , trop complexes, progressions sous forme de listes, pas de continuité entre école et collège, enseignement décontextualisé des pratiques de la langue, </a:t>
            </a:r>
            <a:endParaRPr/>
          </a:p>
          <a:p>
            <a:pPr>
              <a:lnSpc>
                <a:spcPct val="100000"/>
              </a:lnSpc>
            </a:pPr>
            <a:r>
              <a:rPr lang="fr-FR" sz="2000" strike="noStrike">
                <a:latin typeface="Arial"/>
              </a:rPr>
              <a:t>But: étude de la langue explicite, réflexive pour la compréhension de textes et l’écriture </a:t>
            </a:r>
            <a:endParaRPr/>
          </a:p>
          <a:p>
            <a:pPr>
              <a:lnSpc>
                <a:spcPct val="100000"/>
              </a:lnSpc>
            </a:pPr>
            <a:endParaRPr/>
          </a:p>
          <a:p>
            <a:pPr>
              <a:lnSpc>
                <a:spcPct val="100000"/>
              </a:lnSpc>
            </a:pPr>
            <a:r>
              <a:rPr lang="fr-FR" sz="2000" strike="noStrike">
                <a:latin typeface="Arial"/>
              </a:rPr>
              <a:t>Le programme donne priorité à l’orthographe au cycle3 (syntaxe au cycle 4) , ainsi le programme est centré sur les seules notions utiles aux accords et finales des verbes des temps utiles, les autres notions sont abordées de manière implicite en lecture et l’écriture. </a:t>
            </a:r>
            <a:endParaRPr/>
          </a:p>
          <a:p>
            <a:pPr>
              <a:lnSpc>
                <a:spcPct val="100000"/>
              </a:lnSpc>
            </a:pPr>
            <a:r>
              <a:rPr lang="fr-FR" sz="2000" strike="noStrike">
                <a:latin typeface="Arial"/>
              </a:rPr>
              <a:t>Les notions sont larges et « englobantes » : déterminant, complément de verbe, complément de phrase ( plutôt qu’une liste de compléments): moins de notions mais mieux construites.</a:t>
            </a:r>
            <a:endParaRPr/>
          </a:p>
          <a:p>
            <a:pPr>
              <a:lnSpc>
                <a:spcPct val="100000"/>
              </a:lnSpc>
            </a:pPr>
            <a:r>
              <a:rPr lang="fr-FR" sz="2000" strike="noStrike">
                <a:latin typeface="Arial"/>
              </a:rPr>
              <a:t>Pour la morphologie verbale: mise en évidence des régularités </a:t>
            </a:r>
            <a:endParaRPr/>
          </a:p>
          <a:p>
            <a:pPr>
              <a:lnSpc>
                <a:spcPct val="100000"/>
              </a:lnSpc>
            </a:pPr>
            <a:endParaRPr/>
          </a:p>
          <a:p>
            <a:pPr>
              <a:lnSpc>
                <a:spcPct val="100000"/>
              </a:lnSpc>
            </a:pPr>
            <a:r>
              <a:rPr lang="fr-FR" sz="2000" strike="noStrike">
                <a:latin typeface="Arial"/>
              </a:rPr>
              <a:t>Démarche spécifique qui privilégie la manipulation: observation, transformation, ajout, substitution, déplacement, suppression</a:t>
            </a:r>
            <a:endParaRPr/>
          </a:p>
          <a:p>
            <a:pPr>
              <a:lnSpc>
                <a:spcPct val="100000"/>
              </a:lnSpc>
            </a:pPr>
            <a:endParaRPr/>
          </a:p>
          <a:p>
            <a:pPr>
              <a:lnSpc>
                <a:spcPct val="100000"/>
              </a:lnSpc>
            </a:pPr>
            <a:r>
              <a:rPr lang="fr-FR" sz="2000" strike="noStrike">
                <a:latin typeface="Arial"/>
              </a:rPr>
              <a:t>L’étayage par l’oral: accès aux tableaux de conjugaison, demande à voix haute à la classe, dictionnaire de synonymes vidéo-projeté, oral…</a:t>
            </a:r>
            <a:endParaRPr/>
          </a:p>
          <a:p>
            <a:pPr>
              <a:lnSpc>
                <a:spcPct val="100000"/>
              </a:lnSpc>
            </a:pPr>
            <a:r>
              <a:rPr lang="fr-FR" sz="2000" strike="noStrike">
                <a:latin typeface="Arial"/>
              </a:rPr>
              <a:t>		</a:t>
            </a:r>
            <a:r>
              <a:rPr lang="fr-FR" sz="2000" strike="noStrike">
                <a:solidFill>
                  <a:srgbClr val="FF0000"/>
                </a:solidFill>
                <a:latin typeface="Arial"/>
              </a:rPr>
              <a:t>ne pas surinvestir en temps l’EDL</a:t>
            </a:r>
            <a:endParaRPr/>
          </a:p>
          <a:p>
            <a:pPr>
              <a:lnSpc>
                <a:spcPct val="100000"/>
              </a:lnSpc>
            </a:pPr>
            <a:r>
              <a:rPr lang="fr-FR" sz="2000" b="1" u="sng" strike="noStrike">
                <a:solidFill>
                  <a:srgbClr val="FF0000"/>
                </a:solidFill>
                <a:latin typeface="Arial"/>
              </a:rPr>
              <a:t>Pistes de travail:</a:t>
            </a:r>
            <a:endParaRPr/>
          </a:p>
          <a:p>
            <a:pPr>
              <a:lnSpc>
                <a:spcPct val="100000"/>
              </a:lnSpc>
            </a:pPr>
            <a:r>
              <a:rPr lang="fr-FR" sz="2000" strike="noStrike">
                <a:solidFill>
                  <a:srgbClr val="FF0000"/>
                </a:solidFill>
                <a:latin typeface="Arial"/>
              </a:rPr>
              <a:t>Tableau des notions à construire qui privilégie la complexification progressive.</a:t>
            </a:r>
            <a:endParaRPr/>
          </a:p>
          <a:p>
            <a:pPr>
              <a:lnSpc>
                <a:spcPct val="100000"/>
              </a:lnSpc>
            </a:pPr>
            <a:r>
              <a:rPr lang="fr-FR" sz="2000" strike="noStrike">
                <a:solidFill>
                  <a:srgbClr val="FF0000"/>
                </a:solidFill>
                <a:latin typeface="Arial"/>
              </a:rPr>
              <a:t>Question des outils des élèves. </a:t>
            </a:r>
            <a:endParaRPr/>
          </a:p>
        </p:txBody>
      </p:sp>
      <p:sp>
        <p:nvSpPr>
          <p:cNvPr id="227" name="TextShape 2"/>
          <p:cNvSpPr txBox="1"/>
          <p:nvPr/>
        </p:nvSpPr>
        <p:spPr>
          <a:xfrm>
            <a:off x="3848760" y="9433080"/>
            <a:ext cx="2944080" cy="496080"/>
          </a:xfrm>
          <a:prstGeom prst="rect">
            <a:avLst/>
          </a:prstGeom>
          <a:noFill/>
          <a:ln>
            <a:noFill/>
          </a:ln>
        </p:spPr>
        <p:txBody>
          <a:bodyPr anchor="b"/>
          <a:lstStyle/>
          <a:p>
            <a:pPr algn="r">
              <a:lnSpc>
                <a:spcPct val="100000"/>
              </a:lnSpc>
            </a:pPr>
            <a:fld id="{C43A4C8A-7031-4342-9157-788733C757A1}" type="slidenum">
              <a:rPr lang="fr-FR" sz="1200" strike="noStrike">
                <a:solidFill>
                  <a:srgbClr val="000000"/>
                </a:solidFill>
                <a:latin typeface="+mn-lt"/>
                <a:ea typeface="+mn-ea"/>
              </a:rPr>
              <a:pPr algn="r">
                <a:lnSpc>
                  <a:spcPct val="100000"/>
                </a:lnSpc>
              </a:pPr>
              <a:t>15</a:t>
            </a:fld>
            <a:endParaRPr/>
          </a:p>
        </p:txBody>
      </p:sp>
    </p:spTree>
    <p:extLst>
      <p:ext uri="{BB962C8B-B14F-4D97-AF65-F5344CB8AC3E}">
        <p14:creationId xmlns="" xmlns:p14="http://schemas.microsoft.com/office/powerpoint/2010/main" val="3510934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Rappel en CM1 et CM2 : 12heures doivent être consacrées à l’oral, la lecture et l’écriture (dans toutes les disciplines) </a:t>
            </a:r>
            <a:endParaRPr/>
          </a:p>
          <a:p>
            <a:endParaRPr/>
          </a:p>
          <a:p>
            <a:r>
              <a:rPr lang="fr-FR" sz="2000" i="1" strike="noStrike">
                <a:latin typeface="Arial"/>
              </a:rPr>
              <a:t>AG : je ne comprends pas ce que signifie « harmoniser l’organisation pédagogique hebdomadaire », mais je pense que cela correspond à une logique du primaire ; le risque, en 6</a:t>
            </a:r>
            <a:r>
              <a:rPr lang="fr-FR" sz="2000" i="1" strike="noStrike" baseline="30000">
                <a:latin typeface="Arial"/>
              </a:rPr>
              <a:t>e</a:t>
            </a:r>
            <a:r>
              <a:rPr lang="fr-FR" sz="2000" i="1" strike="noStrike">
                <a:latin typeface="Arial"/>
              </a:rPr>
              <a:t>, serait d’aboutir à une organisation hebdomadaire qui isolerait la langue dans des temps spécifiques, ce qui est à exclure</a:t>
            </a:r>
            <a:endParaRPr/>
          </a:p>
          <a:p>
            <a:endParaRPr/>
          </a:p>
          <a:p>
            <a:r>
              <a:rPr lang="fr-FR" sz="2000" u="sng" strike="noStrike">
                <a:latin typeface="Arial"/>
              </a:rPr>
              <a:t>Harmonisation des pratiques:</a:t>
            </a:r>
            <a:endParaRPr/>
          </a:p>
          <a:p>
            <a:pPr>
              <a:lnSpc>
                <a:spcPct val="100000"/>
              </a:lnSpc>
              <a:buFont typeface="StarSymbol"/>
              <a:buChar char="-"/>
            </a:pPr>
            <a:r>
              <a:rPr lang="fr-FR" sz="2000" strike="noStrike">
                <a:latin typeface="Arial"/>
              </a:rPr>
              <a:t>Construction d’une notion: à partir de quel corpus, quelles activités de lecture/écriture, </a:t>
            </a:r>
            <a:endParaRPr/>
          </a:p>
          <a:p>
            <a:pPr>
              <a:lnSpc>
                <a:spcPct val="100000"/>
              </a:lnSpc>
              <a:buFont typeface="StarSymbol"/>
              <a:buChar char="-"/>
            </a:pPr>
            <a:r>
              <a:rPr lang="fr-FR" sz="2000" strike="noStrike">
                <a:latin typeface="Arial"/>
              </a:rPr>
              <a:t>Les outils des élèves, comment mettre en place un outil de cycle? </a:t>
            </a:r>
            <a:endParaRPr/>
          </a:p>
          <a:p>
            <a:pPr>
              <a:lnSpc>
                <a:spcPct val="100000"/>
              </a:lnSpc>
            </a:pPr>
            <a:endParaRPr/>
          </a:p>
        </p:txBody>
      </p:sp>
      <p:sp>
        <p:nvSpPr>
          <p:cNvPr id="229" name="TextShape 2"/>
          <p:cNvSpPr txBox="1"/>
          <p:nvPr/>
        </p:nvSpPr>
        <p:spPr>
          <a:xfrm>
            <a:off x="3848760" y="9433080"/>
            <a:ext cx="2944080" cy="496080"/>
          </a:xfrm>
          <a:prstGeom prst="rect">
            <a:avLst/>
          </a:prstGeom>
          <a:noFill/>
          <a:ln>
            <a:noFill/>
          </a:ln>
        </p:spPr>
        <p:txBody>
          <a:bodyPr anchor="b"/>
          <a:lstStyle/>
          <a:p>
            <a:pPr algn="r">
              <a:lnSpc>
                <a:spcPct val="100000"/>
              </a:lnSpc>
            </a:pPr>
            <a:fld id="{0A465CE7-61B9-494D-9127-8494FE7F6553}" type="slidenum">
              <a:rPr lang="fr-FR" sz="1200" strike="noStrike">
                <a:solidFill>
                  <a:srgbClr val="000000"/>
                </a:solidFill>
                <a:latin typeface="+mn-lt"/>
                <a:ea typeface="+mn-ea"/>
              </a:rPr>
              <a:pPr algn="r">
                <a:lnSpc>
                  <a:spcPct val="100000"/>
                </a:lnSpc>
              </a:pPr>
              <a:t>16</a:t>
            </a:fld>
            <a:endParaRPr/>
          </a:p>
        </p:txBody>
      </p:sp>
    </p:spTree>
    <p:extLst>
      <p:ext uri="{BB962C8B-B14F-4D97-AF65-F5344CB8AC3E}">
        <p14:creationId xmlns="" xmlns:p14="http://schemas.microsoft.com/office/powerpoint/2010/main" val="22057464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PlaceHolder 1"/>
          <p:cNvSpPr>
            <a:spLocks noGrp="1"/>
          </p:cNvSpPr>
          <p:nvPr>
            <p:ph type="body"/>
          </p:nvPr>
        </p:nvSpPr>
        <p:spPr>
          <a:xfrm>
            <a:off x="679320" y="4717440"/>
            <a:ext cx="5435280" cy="4468680"/>
          </a:xfrm>
          <a:prstGeom prst="rect">
            <a:avLst/>
          </a:prstGeom>
        </p:spPr>
        <p:txBody>
          <a:bodyPr/>
          <a:lstStyle/>
          <a:p>
            <a:endParaRPr/>
          </a:p>
        </p:txBody>
      </p:sp>
      <p:sp>
        <p:nvSpPr>
          <p:cNvPr id="231" name="TextShape 2"/>
          <p:cNvSpPr txBox="1"/>
          <p:nvPr/>
        </p:nvSpPr>
        <p:spPr>
          <a:xfrm>
            <a:off x="3848760" y="9433080"/>
            <a:ext cx="2944080" cy="496080"/>
          </a:xfrm>
          <a:prstGeom prst="rect">
            <a:avLst/>
          </a:prstGeom>
          <a:noFill/>
          <a:ln>
            <a:noFill/>
          </a:ln>
        </p:spPr>
        <p:txBody>
          <a:bodyPr anchor="b"/>
          <a:lstStyle/>
          <a:p>
            <a:pPr algn="r">
              <a:lnSpc>
                <a:spcPct val="100000"/>
              </a:lnSpc>
            </a:pPr>
            <a:fld id="{12E426DE-B600-4512-9626-D0C328549AA0}" type="slidenum">
              <a:rPr lang="fr-FR" sz="1200" strike="noStrike">
                <a:solidFill>
                  <a:srgbClr val="000000"/>
                </a:solidFill>
                <a:latin typeface="+mn-lt"/>
                <a:ea typeface="+mn-ea"/>
              </a:rPr>
              <a:pPr algn="r">
                <a:lnSpc>
                  <a:spcPct val="100000"/>
                </a:lnSpc>
              </a:pPr>
              <a:t>17</a:t>
            </a:fld>
            <a:endParaRPr/>
          </a:p>
        </p:txBody>
      </p:sp>
    </p:spTree>
    <p:extLst>
      <p:ext uri="{BB962C8B-B14F-4D97-AF65-F5344CB8AC3E}">
        <p14:creationId xmlns="" xmlns:p14="http://schemas.microsoft.com/office/powerpoint/2010/main" val="2073457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DBN: arrêté du 31 décembre également. </a:t>
            </a:r>
            <a:endParaRPr/>
          </a:p>
          <a:p>
            <a:endParaRPr/>
          </a:p>
          <a:p>
            <a:r>
              <a:rPr lang="fr-FR" sz="2000" strike="noStrike">
                <a:latin typeface="Arial"/>
              </a:rPr>
              <a:t>Rappel: prendre connaissance de la  loi de réforme du collège, lecture des diaporamas sur site du MIN</a:t>
            </a:r>
            <a:endParaRPr/>
          </a:p>
          <a:p>
            <a:r>
              <a:rPr lang="fr-FR" sz="2000" strike="noStrike">
                <a:latin typeface="Arial"/>
              </a:rPr>
              <a:t>Rappel des spécificités du cycle 3 : </a:t>
            </a:r>
            <a:r>
              <a:rPr lang="fr-FR" sz="2000" b="1" strike="noStrike">
                <a:latin typeface="Arial"/>
              </a:rPr>
              <a:t>VOLET 1</a:t>
            </a:r>
            <a:endParaRPr/>
          </a:p>
          <a:p>
            <a:pPr>
              <a:lnSpc>
                <a:spcPct val="100000"/>
              </a:lnSpc>
              <a:buFont typeface="StarSymbol"/>
              <a:buChar char="-"/>
            </a:pPr>
            <a:r>
              <a:rPr lang="fr-FR" sz="2000" strike="noStrike">
                <a:latin typeface="Arial"/>
              </a:rPr>
              <a:t>continuité, cohérence pour le socle</a:t>
            </a:r>
            <a:endParaRPr/>
          </a:p>
          <a:p>
            <a:pPr>
              <a:lnSpc>
                <a:spcPct val="100000"/>
              </a:lnSpc>
              <a:buFont typeface="StarSymbol"/>
              <a:buChar char="-"/>
            </a:pPr>
            <a:r>
              <a:rPr lang="fr-FR" sz="2000" strike="noStrike">
                <a:latin typeface="Arial"/>
              </a:rPr>
              <a:t>Consolider les apprentissages du cycle 2</a:t>
            </a:r>
            <a:endParaRPr/>
          </a:p>
          <a:p>
            <a:pPr>
              <a:lnSpc>
                <a:spcPct val="100000"/>
              </a:lnSpc>
              <a:buFont typeface="StarSymbol"/>
              <a:buChar char="-"/>
            </a:pPr>
            <a:r>
              <a:rPr lang="fr-FR" sz="2000" strike="noStrike">
                <a:latin typeface="Arial"/>
              </a:rPr>
              <a:t>Meilleure transition CM2/6èm : notion de progressivité </a:t>
            </a:r>
            <a:endParaRPr/>
          </a:p>
        </p:txBody>
      </p:sp>
      <p:sp>
        <p:nvSpPr>
          <p:cNvPr id="203" name="TextShape 2"/>
          <p:cNvSpPr txBox="1"/>
          <p:nvPr/>
        </p:nvSpPr>
        <p:spPr>
          <a:xfrm>
            <a:off x="3848760" y="9433080"/>
            <a:ext cx="2944080" cy="496080"/>
          </a:xfrm>
          <a:prstGeom prst="rect">
            <a:avLst/>
          </a:prstGeom>
          <a:noFill/>
          <a:ln>
            <a:noFill/>
          </a:ln>
        </p:spPr>
        <p:txBody>
          <a:bodyPr anchor="b"/>
          <a:lstStyle/>
          <a:p>
            <a:pPr algn="r">
              <a:lnSpc>
                <a:spcPct val="100000"/>
              </a:lnSpc>
            </a:pPr>
            <a:fld id="{DF88F2CA-F458-4454-AFAD-8DBFF86BA4A0}" type="slidenum">
              <a:rPr lang="fr-FR" sz="1200" strike="noStrike">
                <a:solidFill>
                  <a:srgbClr val="000000"/>
                </a:solidFill>
                <a:latin typeface="+mn-lt"/>
                <a:ea typeface="+mn-ea"/>
              </a:rPr>
              <a:pPr algn="r">
                <a:lnSpc>
                  <a:spcPct val="100000"/>
                </a:lnSpc>
              </a:pPr>
              <a:t>2</a:t>
            </a:fld>
            <a:endParaRPr/>
          </a:p>
        </p:txBody>
      </p:sp>
    </p:spTree>
    <p:extLst>
      <p:ext uri="{BB962C8B-B14F-4D97-AF65-F5344CB8AC3E}">
        <p14:creationId xmlns="" xmlns:p14="http://schemas.microsoft.com/office/powerpoint/2010/main" val="1984915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Des programmes qui opérationnalisent le socle :</a:t>
            </a:r>
            <a:endParaRPr/>
          </a:p>
          <a:p>
            <a:pPr>
              <a:lnSpc>
                <a:spcPct val="100000"/>
              </a:lnSpc>
              <a:buFont typeface="StarSymbol"/>
              <a:buChar char="-"/>
            </a:pPr>
            <a:r>
              <a:rPr lang="fr-FR" sz="2000" strike="noStrike">
                <a:latin typeface="Arial"/>
              </a:rPr>
              <a:t>programme et socle prennent place dans un nouvelle organisation qui est celle de la réforme du collège avec des dispositifs qui doivent rendre actives les compétences visées, </a:t>
            </a:r>
            <a:endParaRPr/>
          </a:p>
          <a:p>
            <a:pPr>
              <a:lnSpc>
                <a:spcPct val="100000"/>
              </a:lnSpc>
              <a:buFont typeface="StarSymbol"/>
              <a:buChar char="-"/>
            </a:pPr>
            <a:r>
              <a:rPr lang="fr-FR" sz="2000" strike="noStrike">
                <a:latin typeface="Arial"/>
              </a:rPr>
              <a:t>Réaliser le programme c’est réaliser le socle : contribution des disciplines au socle et opérationnalisation du socle par les disciplines. ( Voir contributions essentielles ci-dessus) </a:t>
            </a:r>
            <a:endParaRPr/>
          </a:p>
          <a:p>
            <a:pPr>
              <a:lnSpc>
                <a:spcPct val="100000"/>
              </a:lnSpc>
              <a:buFont typeface="StarSymbol"/>
              <a:buChar char="-"/>
            </a:pPr>
            <a:r>
              <a:rPr lang="fr-FR" sz="2000" strike="noStrike">
                <a:latin typeface="Arial"/>
              </a:rPr>
              <a:t>ainsi  que par des programmes écrits par compétences: les compétences travaillées viennent décliner les objectifs du socle (Présenter l’architecture pour tous les domaines d’enseignement … ou presque, EPS et maths différents) </a:t>
            </a:r>
            <a:endParaRPr/>
          </a:p>
          <a:p>
            <a:pPr>
              <a:lnSpc>
                <a:spcPct val="100000"/>
              </a:lnSpc>
            </a:pPr>
            <a:r>
              <a:rPr lang="fr-FR" sz="2000" strike="noStrike">
                <a:latin typeface="Arial"/>
              </a:rPr>
              <a:t>-programme qui met au premier plan les apprentissages des élèves: qui décrit ce que les élèves doivent savoir faire ( et non construit par objets d’enseignement) </a:t>
            </a:r>
            <a:endParaRPr/>
          </a:p>
        </p:txBody>
      </p:sp>
      <p:sp>
        <p:nvSpPr>
          <p:cNvPr id="205" name="TextShape 2"/>
          <p:cNvSpPr txBox="1"/>
          <p:nvPr/>
        </p:nvSpPr>
        <p:spPr>
          <a:xfrm>
            <a:off x="3848760" y="9433080"/>
            <a:ext cx="2944080" cy="496080"/>
          </a:xfrm>
          <a:prstGeom prst="rect">
            <a:avLst/>
          </a:prstGeom>
          <a:noFill/>
          <a:ln>
            <a:noFill/>
          </a:ln>
        </p:spPr>
        <p:txBody>
          <a:bodyPr anchor="b"/>
          <a:lstStyle/>
          <a:p>
            <a:pPr algn="r">
              <a:lnSpc>
                <a:spcPct val="100000"/>
              </a:lnSpc>
            </a:pPr>
            <a:fld id="{114F33C2-0860-4F90-B68A-374847052341}" type="slidenum">
              <a:rPr lang="fr-FR" sz="1200" strike="noStrike">
                <a:solidFill>
                  <a:srgbClr val="000000"/>
                </a:solidFill>
                <a:latin typeface="+mn-lt"/>
                <a:ea typeface="+mn-ea"/>
              </a:rPr>
              <a:pPr algn="r">
                <a:lnSpc>
                  <a:spcPct val="100000"/>
                </a:lnSpc>
              </a:pPr>
              <a:t>4</a:t>
            </a:fld>
            <a:endParaRPr/>
          </a:p>
        </p:txBody>
      </p:sp>
    </p:spTree>
    <p:extLst>
      <p:ext uri="{BB962C8B-B14F-4D97-AF65-F5344CB8AC3E}">
        <p14:creationId xmlns="" xmlns:p14="http://schemas.microsoft.com/office/powerpoint/2010/main" val="1085390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7 domaines </a:t>
            </a:r>
            <a:endParaRPr/>
          </a:p>
          <a:p>
            <a:endParaRPr/>
          </a:p>
          <a:p>
            <a:pPr>
              <a:lnSpc>
                <a:spcPct val="100000"/>
              </a:lnSpc>
            </a:pPr>
            <a:r>
              <a:rPr lang="fr-FR" sz="2000" i="1" strike="noStrike">
                <a:latin typeface="Arial"/>
              </a:rPr>
              <a:t>Rappel prog 2008: 6 domaines en CIII:  </a:t>
            </a:r>
            <a:r>
              <a:rPr lang="fr-FR" sz="1200" i="1" strike="noStrike">
                <a:solidFill>
                  <a:srgbClr val="000000"/>
                </a:solidFill>
                <a:latin typeface="+mn-lt"/>
                <a:ea typeface="+mn-ea"/>
              </a:rPr>
              <a:t>Français, Mathématiques, Education physique et sportive , Langues vivantes, Sciences expérimentales et technologie , culture humaniste ( pratiques artistiques et histoire des arts et histoire –géographie- instruction civique et morale)</a:t>
            </a:r>
            <a:endParaRPr/>
          </a:p>
          <a:p>
            <a:pPr>
              <a:lnSpc>
                <a:spcPct val="100000"/>
              </a:lnSpc>
            </a:pPr>
            <a:endParaRPr/>
          </a:p>
          <a:p>
            <a:pPr>
              <a:lnSpc>
                <a:spcPct val="100000"/>
              </a:lnSpc>
            </a:pPr>
            <a:endParaRPr/>
          </a:p>
        </p:txBody>
      </p:sp>
      <p:sp>
        <p:nvSpPr>
          <p:cNvPr id="207" name="TextShape 2"/>
          <p:cNvSpPr txBox="1"/>
          <p:nvPr/>
        </p:nvSpPr>
        <p:spPr>
          <a:xfrm>
            <a:off x="3848760" y="9433080"/>
            <a:ext cx="2944080" cy="496080"/>
          </a:xfrm>
          <a:prstGeom prst="rect">
            <a:avLst/>
          </a:prstGeom>
          <a:noFill/>
          <a:ln>
            <a:noFill/>
          </a:ln>
        </p:spPr>
        <p:txBody>
          <a:bodyPr anchor="b"/>
          <a:lstStyle/>
          <a:p>
            <a:pPr algn="r">
              <a:lnSpc>
                <a:spcPct val="100000"/>
              </a:lnSpc>
            </a:pPr>
            <a:fld id="{D27E3C7D-669A-4A5C-AF8D-14B9435B1263}" type="slidenum">
              <a:rPr lang="fr-FR" sz="1200" strike="noStrike">
                <a:solidFill>
                  <a:srgbClr val="000000"/>
                </a:solidFill>
                <a:latin typeface="+mn-lt"/>
                <a:ea typeface="+mn-ea"/>
              </a:rPr>
              <a:pPr algn="r">
                <a:lnSpc>
                  <a:spcPct val="100000"/>
                </a:lnSpc>
              </a:pPr>
              <a:t>5</a:t>
            </a:fld>
            <a:endParaRPr/>
          </a:p>
        </p:txBody>
      </p:sp>
    </p:spTree>
    <p:extLst>
      <p:ext uri="{BB962C8B-B14F-4D97-AF65-F5344CB8AC3E}">
        <p14:creationId xmlns="" xmlns:p14="http://schemas.microsoft.com/office/powerpoint/2010/main" val="2772496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PlaceHolder 1"/>
          <p:cNvSpPr>
            <a:spLocks noGrp="1"/>
          </p:cNvSpPr>
          <p:nvPr>
            <p:ph type="body"/>
          </p:nvPr>
        </p:nvSpPr>
        <p:spPr>
          <a:xfrm>
            <a:off x="679320" y="4717440"/>
            <a:ext cx="5435280" cy="4468680"/>
          </a:xfrm>
          <a:prstGeom prst="rect">
            <a:avLst/>
          </a:prstGeom>
        </p:spPr>
        <p:txBody>
          <a:bodyPr/>
          <a:lstStyle/>
          <a:p>
            <a:r>
              <a:rPr lang="fr-FR" sz="1600" b="1" strike="noStrike">
                <a:solidFill>
                  <a:srgbClr val="FF0000"/>
                </a:solidFill>
                <a:latin typeface="Arial"/>
              </a:rPr>
              <a:t>Les différentes composantes ont chacune leur spécificité mais la place qu’elles occupent doit être revisitée ( au niveau du premier degré, place trop importante accordée à l’étude de la langue pour une efficience réduite constatée) dans l’organisation hebdomadaire ou sur une période plus longue correspondant à une séquence d’enseignement voire un module. </a:t>
            </a:r>
            <a:endParaRPr/>
          </a:p>
          <a:p>
            <a:r>
              <a:rPr lang="fr-FR" sz="1600" b="1" strike="noStrike">
                <a:solidFill>
                  <a:srgbClr val="FF0000"/>
                </a:solidFill>
                <a:latin typeface="Arial"/>
              </a:rPr>
              <a:t>Les horaires dévolus peuvent être ici rappelés … ( ! 8hoo en CM2 et 4h30  en 6è), donc quelle répartition des 8h00 ( sans compter les 12H00 globales investies dans toutes disciplines en CM1 et CM2).  </a:t>
            </a:r>
            <a:endParaRPr/>
          </a:p>
          <a:p>
            <a:endParaRPr/>
          </a:p>
          <a:p>
            <a:r>
              <a:rPr lang="fr-FR" sz="2000" strike="noStrike">
                <a:solidFill>
                  <a:srgbClr val="FF0000"/>
                </a:solidFill>
                <a:latin typeface="Arial"/>
              </a:rPr>
              <a:t>Les fondamentaux de la discipline:</a:t>
            </a:r>
            <a:endParaRPr/>
          </a:p>
          <a:p>
            <a:pPr>
              <a:lnSpc>
                <a:spcPct val="100000"/>
              </a:lnSpc>
              <a:buFont typeface="StarSymbol"/>
              <a:buChar char="-"/>
            </a:pPr>
            <a:r>
              <a:rPr lang="fr-FR" sz="2000" strike="noStrike">
                <a:solidFill>
                  <a:srgbClr val="FF0000"/>
                </a:solidFill>
                <a:latin typeface="Arial"/>
              </a:rPr>
              <a:t>4 activités: lecture, écriture, oral, l’étude de la langue.</a:t>
            </a:r>
            <a:endParaRPr/>
          </a:p>
          <a:p>
            <a:pPr>
              <a:lnSpc>
                <a:spcPct val="100000"/>
              </a:lnSpc>
              <a:buFont typeface="StarSymbol"/>
              <a:buChar char="-"/>
            </a:pPr>
            <a:r>
              <a:rPr lang="fr-FR" sz="2000" strike="noStrike">
                <a:solidFill>
                  <a:srgbClr val="FF0000"/>
                </a:solidFill>
                <a:latin typeface="Arial"/>
              </a:rPr>
              <a:t>3 compétences langagières qui permettent d’entrée dans la culture littéraire commune: </a:t>
            </a:r>
            <a:r>
              <a:rPr lang="fr-FR" sz="2000" b="1" strike="noStrike">
                <a:solidFill>
                  <a:srgbClr val="FF0000"/>
                </a:solidFill>
                <a:latin typeface="Arial"/>
              </a:rPr>
              <a:t>s’exprimer à l’oral, lire, écrire. </a:t>
            </a:r>
            <a:endParaRPr/>
          </a:p>
        </p:txBody>
      </p:sp>
      <p:sp>
        <p:nvSpPr>
          <p:cNvPr id="209" name="TextShape 2"/>
          <p:cNvSpPr txBox="1"/>
          <p:nvPr/>
        </p:nvSpPr>
        <p:spPr>
          <a:xfrm>
            <a:off x="3848760" y="9433080"/>
            <a:ext cx="2944080" cy="496080"/>
          </a:xfrm>
          <a:prstGeom prst="rect">
            <a:avLst/>
          </a:prstGeom>
          <a:noFill/>
          <a:ln>
            <a:noFill/>
          </a:ln>
        </p:spPr>
        <p:txBody>
          <a:bodyPr anchor="b"/>
          <a:lstStyle/>
          <a:p>
            <a:pPr algn="r">
              <a:lnSpc>
                <a:spcPct val="100000"/>
              </a:lnSpc>
            </a:pPr>
            <a:fld id="{3E31BF84-1118-4ECF-A9A0-849CC3DEB016}" type="slidenum">
              <a:rPr lang="fr-FR" sz="1200" strike="noStrike">
                <a:solidFill>
                  <a:srgbClr val="000000"/>
                </a:solidFill>
                <a:latin typeface="+mn-lt"/>
                <a:ea typeface="+mn-ea"/>
              </a:rPr>
              <a:pPr algn="r">
                <a:lnSpc>
                  <a:spcPct val="100000"/>
                </a:lnSpc>
              </a:pPr>
              <a:t>6</a:t>
            </a:fld>
            <a:endParaRPr/>
          </a:p>
        </p:txBody>
      </p:sp>
    </p:spTree>
    <p:extLst>
      <p:ext uri="{BB962C8B-B14F-4D97-AF65-F5344CB8AC3E}">
        <p14:creationId xmlns="" xmlns:p14="http://schemas.microsoft.com/office/powerpoint/2010/main" val="420407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p:cNvSpPr>
          <p:nvPr>
            <p:ph type="body"/>
          </p:nvPr>
        </p:nvSpPr>
        <p:spPr>
          <a:xfrm>
            <a:off x="679320" y="4717440"/>
            <a:ext cx="5435280" cy="4468680"/>
          </a:xfrm>
          <a:prstGeom prst="rect">
            <a:avLst/>
          </a:prstGeom>
        </p:spPr>
        <p:txBody>
          <a:bodyPr/>
          <a:lstStyle/>
          <a:p>
            <a:endParaRPr/>
          </a:p>
          <a:p>
            <a:r>
              <a:rPr lang="fr-FR" sz="2000" strike="noStrike">
                <a:latin typeface="Arial"/>
              </a:rPr>
              <a:t>Joindre en lien hypertexte, l’exemple sur le verbe de JL B.  </a:t>
            </a:r>
            <a:endParaRPr/>
          </a:p>
          <a:p>
            <a:endParaRPr/>
          </a:p>
          <a:p>
            <a:endParaRPr/>
          </a:p>
        </p:txBody>
      </p:sp>
      <p:sp>
        <p:nvSpPr>
          <p:cNvPr id="211" name="TextShape 2"/>
          <p:cNvSpPr txBox="1"/>
          <p:nvPr/>
        </p:nvSpPr>
        <p:spPr>
          <a:xfrm>
            <a:off x="3848760" y="9433080"/>
            <a:ext cx="2944080" cy="496080"/>
          </a:xfrm>
          <a:prstGeom prst="rect">
            <a:avLst/>
          </a:prstGeom>
          <a:noFill/>
          <a:ln>
            <a:noFill/>
          </a:ln>
        </p:spPr>
        <p:txBody>
          <a:bodyPr anchor="b"/>
          <a:lstStyle/>
          <a:p>
            <a:pPr algn="r">
              <a:lnSpc>
                <a:spcPct val="100000"/>
              </a:lnSpc>
            </a:pPr>
            <a:fld id="{06CDF783-4E5A-46EC-B10E-0FFA248E51EF}" type="slidenum">
              <a:rPr lang="fr-FR" sz="1200" strike="noStrike">
                <a:solidFill>
                  <a:srgbClr val="000000"/>
                </a:solidFill>
                <a:latin typeface="+mn-lt"/>
                <a:ea typeface="+mn-ea"/>
              </a:rPr>
              <a:pPr algn="r">
                <a:lnSpc>
                  <a:spcPct val="100000"/>
                </a:lnSpc>
              </a:pPr>
              <a:t>7</a:t>
            </a:fld>
            <a:endParaRPr/>
          </a:p>
        </p:txBody>
      </p:sp>
    </p:spTree>
    <p:extLst>
      <p:ext uri="{BB962C8B-B14F-4D97-AF65-F5344CB8AC3E}">
        <p14:creationId xmlns="" xmlns:p14="http://schemas.microsoft.com/office/powerpoint/2010/main" val="875814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1200" b="1" i="1" strike="noStrike">
                <a:latin typeface="Arial"/>
              </a:rPr>
              <a:t>! </a:t>
            </a:r>
            <a:r>
              <a:rPr lang="fr-FR" sz="1200" i="1" strike="noStrike">
                <a:latin typeface="Arial"/>
              </a:rPr>
              <a:t>Les constats peuvent pointés de manière opportune, en fonction des discussions: objet d’enseignement qui se trouve partout et nulle part, difficulté à construire une progression , les gestes professionnels doivent être revisités ( prédominance du cours dialogué qui favorise peu la compréhension et l’interaction entre pairs) </a:t>
            </a:r>
            <a:endParaRPr/>
          </a:p>
          <a:p>
            <a:pPr>
              <a:lnSpc>
                <a:spcPct val="100000"/>
              </a:lnSpc>
            </a:pPr>
            <a:endParaRPr/>
          </a:p>
          <a:p>
            <a:pPr>
              <a:lnSpc>
                <a:spcPct val="100000"/>
              </a:lnSpc>
            </a:pPr>
            <a:r>
              <a:rPr lang="fr-FR" sz="2000" strike="noStrike">
                <a:latin typeface="Arial"/>
              </a:rPr>
              <a:t>-L’oral est réaffirmé comme objet d’apprentissage mais aussi comme outil d’apprentissage. Il convient d’éviter que l’oral soit théorisé, mais faire en sorte qu’il soit l’objet d’une pratique réflexive. Son enseignement doit faire l’objet d’une didactique clairement énoncée. </a:t>
            </a:r>
            <a:endParaRPr/>
          </a:p>
          <a:p>
            <a:pPr>
              <a:lnSpc>
                <a:spcPct val="100000"/>
              </a:lnSpc>
            </a:pPr>
            <a:endParaRPr/>
          </a:p>
          <a:p>
            <a:pPr>
              <a:lnSpc>
                <a:spcPct val="100000"/>
              </a:lnSpc>
              <a:buFont typeface="StarSymbol"/>
              <a:buChar char="-"/>
            </a:pPr>
            <a:r>
              <a:rPr lang="fr-FR" sz="2000" strike="noStrike">
                <a:latin typeface="Arial"/>
              </a:rPr>
              <a:t>Les genres de discours: récit, compte-rendu, exposé, argumentation, débat (AG : l’expression « genres de discours » utilisée dans les programmes n’a pas de fondement scientifique, et prête à la confusion, à cause de l’instabilité du sens des mots « genre » (genres littéraires) et « discours » (</a:t>
            </a:r>
            <a:r>
              <a:rPr lang="fr-FR" sz="2000" i="1" strike="noStrike">
                <a:latin typeface="Arial"/>
              </a:rPr>
              <a:t>vs</a:t>
            </a:r>
            <a:r>
              <a:rPr lang="fr-FR" sz="2000" strike="noStrike">
                <a:latin typeface="Arial"/>
              </a:rPr>
              <a:t> récit ; types de paroles rapportées  (discours direct, indirect, indirect libre) ; formes de discours : narratif, descriptif, explicatif, argumentatif). Il faut être prudent avec cette expression, et ne pas en faire une catégorisation opérationnelle.</a:t>
            </a:r>
            <a:endParaRPr/>
          </a:p>
          <a:p>
            <a:pPr>
              <a:lnSpc>
                <a:spcPct val="100000"/>
              </a:lnSpc>
            </a:pPr>
            <a:r>
              <a:rPr lang="fr-FR" sz="1000" b="1" i="1" strike="noStrike">
                <a:solidFill>
                  <a:srgbClr val="FF0000"/>
                </a:solidFill>
                <a:latin typeface="Arial"/>
              </a:rPr>
              <a:t>! Lien hypertexte à insérer ( voir fichiers joints) </a:t>
            </a:r>
            <a:endParaRPr/>
          </a:p>
          <a:p>
            <a:pPr>
              <a:lnSpc>
                <a:spcPct val="100000"/>
              </a:lnSpc>
            </a:pPr>
            <a:endParaRPr/>
          </a:p>
          <a:p>
            <a:pPr>
              <a:lnSpc>
                <a:spcPct val="100000"/>
              </a:lnSpc>
            </a:pPr>
            <a:endParaRPr/>
          </a:p>
          <a:p>
            <a:pPr>
              <a:lnSpc>
                <a:spcPct val="100000"/>
              </a:lnSpc>
            </a:pPr>
            <a:endParaRPr/>
          </a:p>
        </p:txBody>
      </p:sp>
      <p:sp>
        <p:nvSpPr>
          <p:cNvPr id="213" name="TextShape 2"/>
          <p:cNvSpPr txBox="1"/>
          <p:nvPr/>
        </p:nvSpPr>
        <p:spPr>
          <a:xfrm>
            <a:off x="3848760" y="9433080"/>
            <a:ext cx="2944080" cy="496080"/>
          </a:xfrm>
          <a:prstGeom prst="rect">
            <a:avLst/>
          </a:prstGeom>
          <a:noFill/>
          <a:ln>
            <a:noFill/>
          </a:ln>
        </p:spPr>
        <p:txBody>
          <a:bodyPr anchor="b"/>
          <a:lstStyle/>
          <a:p>
            <a:pPr algn="r">
              <a:lnSpc>
                <a:spcPct val="100000"/>
              </a:lnSpc>
            </a:pPr>
            <a:fld id="{E1DEB5AD-C2B9-474A-8D6F-D2CE7C438AB1}" type="slidenum">
              <a:rPr lang="fr-FR" sz="1200" strike="noStrike">
                <a:solidFill>
                  <a:srgbClr val="000000"/>
                </a:solidFill>
                <a:latin typeface="+mn-lt"/>
                <a:ea typeface="+mn-ea"/>
              </a:rPr>
              <a:pPr algn="r">
                <a:lnSpc>
                  <a:spcPct val="100000"/>
                </a:lnSpc>
              </a:pPr>
              <a:t>8</a:t>
            </a:fld>
            <a:endParaRPr/>
          </a:p>
        </p:txBody>
      </p:sp>
    </p:spTree>
    <p:extLst>
      <p:ext uri="{BB962C8B-B14F-4D97-AF65-F5344CB8AC3E}">
        <p14:creationId xmlns="" xmlns:p14="http://schemas.microsoft.com/office/powerpoint/2010/main" val="3534190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PlaceHolder 1"/>
          <p:cNvSpPr>
            <a:spLocks noGrp="1"/>
          </p:cNvSpPr>
          <p:nvPr>
            <p:ph type="body"/>
          </p:nvPr>
        </p:nvSpPr>
        <p:spPr>
          <a:xfrm>
            <a:off x="679320" y="4717440"/>
            <a:ext cx="5435280" cy="4468680"/>
          </a:xfrm>
          <a:prstGeom prst="rect">
            <a:avLst/>
          </a:prstGeom>
        </p:spPr>
        <p:txBody>
          <a:bodyPr/>
          <a:lstStyle/>
          <a:p>
            <a:r>
              <a:rPr lang="fr-FR" sz="2000" b="1" strike="noStrike" dirty="0">
                <a:latin typeface="Arial"/>
              </a:rPr>
              <a:t>A noter: </a:t>
            </a:r>
            <a:r>
              <a:rPr lang="fr-FR" sz="2000" strike="noStrike" dirty="0">
                <a:latin typeface="Arial"/>
              </a:rPr>
              <a:t>une catégorisation plus claire des différentes dimensions de l’oral qui se rapprochent de l’enseignement des langues vivantes</a:t>
            </a:r>
            <a:endParaRPr dirty="0"/>
          </a:p>
          <a:p>
            <a:r>
              <a:rPr lang="fr-FR" sz="2000" strike="noStrike" dirty="0">
                <a:latin typeface="Arial"/>
              </a:rPr>
              <a:t>Introduction de la compréhension orale : par une analyse réflexive des productions par les élèves </a:t>
            </a:r>
            <a:endParaRPr dirty="0"/>
          </a:p>
          <a:p>
            <a:endParaRPr dirty="0"/>
          </a:p>
          <a:p>
            <a:r>
              <a:rPr lang="fr-FR" sz="2000" b="1" strike="noStrike" dirty="0">
                <a:latin typeface="Arial"/>
              </a:rPr>
              <a:t>Incidences pédagogiques</a:t>
            </a:r>
            <a:r>
              <a:rPr lang="fr-FR" sz="2000" strike="noStrike" dirty="0">
                <a:latin typeface="Arial"/>
              </a:rPr>
              <a:t>: </a:t>
            </a:r>
            <a:endParaRPr dirty="0"/>
          </a:p>
          <a:p>
            <a:r>
              <a:rPr lang="fr-FR" sz="2000" strike="noStrike" dirty="0">
                <a:latin typeface="Arial"/>
              </a:rPr>
              <a:t>-pour chaque module d’enseignement, s’assurer du temps consacré à l’oral de manière transversale ou comme objet d’enseignement. </a:t>
            </a:r>
            <a:endParaRPr dirty="0"/>
          </a:p>
          <a:p>
            <a:r>
              <a:rPr lang="fr-FR" sz="2000" strike="noStrike" dirty="0">
                <a:latin typeface="Arial"/>
              </a:rPr>
              <a:t>-comment harmoniser la pratique des différents genres de discours dans les différents domaines d’enseignement . Par exemple argumenter en mathématiques, en histoire, en français, les composantes langagières sont-elles identiques ? </a:t>
            </a:r>
            <a:endParaRPr dirty="0"/>
          </a:p>
          <a:p>
            <a:pPr>
              <a:lnSpc>
                <a:spcPct val="100000"/>
              </a:lnSpc>
              <a:buFont typeface="StarSymbol"/>
              <a:buChar char="-"/>
            </a:pPr>
            <a:r>
              <a:rPr lang="fr-FR" sz="2000" strike="noStrike" dirty="0">
                <a:latin typeface="Arial"/>
              </a:rPr>
              <a:t>Comment s’inscrivent les compétences travaillées dans chaque séance ou séquence d’enseignement? </a:t>
            </a:r>
            <a:endParaRPr dirty="0"/>
          </a:p>
          <a:p>
            <a:pPr>
              <a:lnSpc>
                <a:spcPct val="100000"/>
              </a:lnSpc>
              <a:buFont typeface="StarSymbol"/>
              <a:buChar char="-"/>
            </a:pPr>
            <a:r>
              <a:rPr lang="fr-FR" sz="2000" strike="noStrike" dirty="0">
                <a:latin typeface="Arial"/>
              </a:rPr>
              <a:t>Inscrire aux plans de formation  ce travail:  travailler sur l’analyse de pratique ( gestes professionnels) , sur les situations de langage oral , … </a:t>
            </a:r>
            <a:endParaRPr dirty="0"/>
          </a:p>
          <a:p>
            <a:pPr>
              <a:lnSpc>
                <a:spcPct val="100000"/>
              </a:lnSpc>
            </a:pPr>
            <a:endParaRPr dirty="0"/>
          </a:p>
          <a:p>
            <a:pPr>
              <a:lnSpc>
                <a:spcPct val="100000"/>
              </a:lnSpc>
            </a:pPr>
            <a:r>
              <a:rPr lang="fr-FR" sz="2000" strike="noStrike" dirty="0">
                <a:latin typeface="Arial"/>
              </a:rPr>
              <a:t>- Repères de progressivité: en français, la progression est mise en lien direct avec les supports de la lecture et de l’écriture mais les autres domaines concourent aux objectifs.  </a:t>
            </a:r>
            <a:endParaRPr dirty="0"/>
          </a:p>
        </p:txBody>
      </p:sp>
      <p:sp>
        <p:nvSpPr>
          <p:cNvPr id="215" name="TextShape 2"/>
          <p:cNvSpPr txBox="1"/>
          <p:nvPr/>
        </p:nvSpPr>
        <p:spPr>
          <a:xfrm>
            <a:off x="3848760" y="9433080"/>
            <a:ext cx="2944080" cy="496080"/>
          </a:xfrm>
          <a:prstGeom prst="rect">
            <a:avLst/>
          </a:prstGeom>
          <a:noFill/>
          <a:ln>
            <a:noFill/>
          </a:ln>
        </p:spPr>
        <p:txBody>
          <a:bodyPr anchor="b"/>
          <a:lstStyle/>
          <a:p>
            <a:pPr algn="r">
              <a:lnSpc>
                <a:spcPct val="100000"/>
              </a:lnSpc>
            </a:pPr>
            <a:fld id="{4D1D4E29-2BEC-4F36-88EA-A68747B67EE4}" type="slidenum">
              <a:rPr lang="fr-FR" sz="1200" strike="noStrike">
                <a:solidFill>
                  <a:srgbClr val="000000"/>
                </a:solidFill>
                <a:latin typeface="+mn-lt"/>
                <a:ea typeface="+mn-ea"/>
              </a:rPr>
              <a:pPr algn="r">
                <a:lnSpc>
                  <a:spcPct val="100000"/>
                </a:lnSpc>
              </a:pPr>
              <a:t>9</a:t>
            </a:fld>
            <a:endParaRPr/>
          </a:p>
        </p:txBody>
      </p:sp>
    </p:spTree>
    <p:extLst>
      <p:ext uri="{BB962C8B-B14F-4D97-AF65-F5344CB8AC3E}">
        <p14:creationId xmlns="" xmlns:p14="http://schemas.microsoft.com/office/powerpoint/2010/main" val="2170173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1200" i="1" strike="noStrike">
                <a:latin typeface="Arial"/>
              </a:rPr>
              <a:t>!Constats ( pour les formateurs? ) : la compréhension n’est pas enseignée ( voir l’utilisation « abusive des questionnaires qui visent plus la vérification,  le contrôle) , les élèves possèdent des stratégies erronées de compréhension de la lecture ( voir résultats PISA 2009) </a:t>
            </a:r>
            <a:endParaRPr/>
          </a:p>
          <a:p>
            <a:pPr>
              <a:lnSpc>
                <a:spcPct val="100000"/>
              </a:lnSpc>
            </a:pPr>
            <a:endParaRPr/>
          </a:p>
          <a:p>
            <a:pPr>
              <a:lnSpc>
                <a:spcPct val="100000"/>
              </a:lnSpc>
              <a:buFont typeface="StarSymbol"/>
              <a:buChar char="-"/>
            </a:pPr>
            <a:r>
              <a:rPr lang="fr-FR" sz="1200" strike="noStrike">
                <a:latin typeface="Arial"/>
              </a:rPr>
              <a:t>La compréhension s’enseigne:</a:t>
            </a:r>
            <a:endParaRPr/>
          </a:p>
          <a:p>
            <a:pPr lvl="1">
              <a:lnSpc>
                <a:spcPct val="100000"/>
              </a:lnSpc>
              <a:buFont typeface="StarSymbol"/>
              <a:buChar char="-"/>
            </a:pPr>
            <a:r>
              <a:rPr lang="fr-FR" sz="1200" strike="noStrike">
                <a:latin typeface="Arial"/>
              </a:rPr>
              <a:t>Les objectifs d’apprentissage sont énoncés p. …  110</a:t>
            </a:r>
            <a:endParaRPr/>
          </a:p>
          <a:p>
            <a:pPr lvl="1">
              <a:lnSpc>
                <a:spcPct val="100000"/>
              </a:lnSpc>
              <a:buFont typeface="StarSymbol"/>
              <a:buChar char="-"/>
            </a:pPr>
            <a:r>
              <a:rPr lang="fr-FR" sz="1200" strike="noStrike">
                <a:latin typeface="Arial"/>
              </a:rPr>
              <a:t>La quantité de lecture aussi p. 109</a:t>
            </a:r>
            <a:endParaRPr/>
          </a:p>
          <a:p>
            <a:pPr lvl="1">
              <a:lnSpc>
                <a:spcPct val="100000"/>
              </a:lnSpc>
              <a:buFont typeface="StarSymbol"/>
              <a:buChar char="-"/>
            </a:pPr>
            <a:r>
              <a:rPr lang="fr-FR" sz="1200" strike="noStrike">
                <a:latin typeface="Arial"/>
              </a:rPr>
              <a:t>Les activités de lecture doivent permettre d’accéder à des activités cognitives de « haut niveau », attention au formalisme. </a:t>
            </a:r>
            <a:endParaRPr/>
          </a:p>
          <a:p>
            <a:pPr>
              <a:lnSpc>
                <a:spcPct val="100000"/>
              </a:lnSpc>
            </a:pPr>
            <a:endParaRPr/>
          </a:p>
          <a:p>
            <a:pPr>
              <a:lnSpc>
                <a:spcPct val="100000"/>
              </a:lnSpc>
            </a:pPr>
            <a:r>
              <a:rPr lang="fr-FR" sz="1200" b="1" i="1" strike="noStrike">
                <a:solidFill>
                  <a:srgbClr val="FF0000"/>
                </a:solidFill>
                <a:latin typeface="Arial"/>
              </a:rPr>
              <a:t>! Lien hypertexte à insérer ( voir fichiers joints) </a:t>
            </a:r>
            <a:endParaRPr/>
          </a:p>
          <a:p>
            <a:pPr>
              <a:lnSpc>
                <a:spcPct val="100000"/>
              </a:lnSpc>
            </a:pPr>
            <a:r>
              <a:rPr lang="fr-FR" sz="1200" strike="noStrike">
                <a:solidFill>
                  <a:srgbClr val="FF0000"/>
                </a:solidFill>
                <a:latin typeface="Arial"/>
              </a:rPr>
              <a:t>(AG : Il faut veiller à bien distinguer, dans le mot lecture, ce qui ressortit au décodage (lire à voix haute) et ce qui ressortit à la posture de lecteur (lire un roman). Ce sont deux compétences liées, mais qui s’entraînent différemment.)</a:t>
            </a:r>
            <a:endParaRPr/>
          </a:p>
        </p:txBody>
      </p:sp>
      <p:sp>
        <p:nvSpPr>
          <p:cNvPr id="217" name="TextShape 2"/>
          <p:cNvSpPr txBox="1"/>
          <p:nvPr/>
        </p:nvSpPr>
        <p:spPr>
          <a:xfrm>
            <a:off x="3848760" y="9433080"/>
            <a:ext cx="2944080" cy="496080"/>
          </a:xfrm>
          <a:prstGeom prst="rect">
            <a:avLst/>
          </a:prstGeom>
          <a:noFill/>
          <a:ln>
            <a:noFill/>
          </a:ln>
        </p:spPr>
        <p:txBody>
          <a:bodyPr anchor="b"/>
          <a:lstStyle/>
          <a:p>
            <a:pPr algn="r">
              <a:lnSpc>
                <a:spcPct val="100000"/>
              </a:lnSpc>
            </a:pPr>
            <a:fld id="{D32F2435-4B71-4C60-9CC6-BC1DF9318B0A}" type="slidenum">
              <a:rPr lang="fr-FR" sz="1200" strike="noStrike">
                <a:solidFill>
                  <a:srgbClr val="000000"/>
                </a:solidFill>
                <a:latin typeface="+mn-lt"/>
                <a:ea typeface="+mn-ea"/>
              </a:rPr>
              <a:pPr algn="r">
                <a:lnSpc>
                  <a:spcPct val="100000"/>
                </a:lnSpc>
              </a:pPr>
              <a:t>10</a:t>
            </a:fld>
            <a:endParaRPr/>
          </a:p>
        </p:txBody>
      </p:sp>
    </p:spTree>
    <p:extLst>
      <p:ext uri="{BB962C8B-B14F-4D97-AF65-F5344CB8AC3E}">
        <p14:creationId xmlns="" xmlns:p14="http://schemas.microsoft.com/office/powerpoint/2010/main" val="1439048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32"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33"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35"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36"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37"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38"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40"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41"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42" name="Image 41"/>
          <p:cNvPicPr/>
          <p:nvPr/>
        </p:nvPicPr>
        <p:blipFill>
          <a:blip r:embed="rId2" cstate="print"/>
          <a:stretch/>
        </p:blipFill>
        <p:spPr>
          <a:xfrm>
            <a:off x="609120" y="3036960"/>
            <a:ext cx="2209320" cy="1762560"/>
          </a:xfrm>
          <a:prstGeom prst="rect">
            <a:avLst/>
          </a:prstGeom>
          <a:ln>
            <a:noFill/>
          </a:ln>
        </p:spPr>
      </p:pic>
      <p:pic>
        <p:nvPicPr>
          <p:cNvPr id="43" name="Image 42"/>
          <p:cNvPicPr/>
          <p:nvPr/>
        </p:nvPicPr>
        <p:blipFill>
          <a:blip r:embed="rId2" cstate="print"/>
          <a:stretch/>
        </p:blipFill>
        <p:spPr>
          <a:xfrm>
            <a:off x="609120" y="3036960"/>
            <a:ext cx="2209320" cy="17625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4"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6"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8"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59"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63"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64"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65"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67"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68"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69"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1"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72"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73"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5"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76"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8"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79"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80"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81"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83"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84"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85" name="Image 84"/>
          <p:cNvPicPr/>
          <p:nvPr/>
        </p:nvPicPr>
        <p:blipFill>
          <a:blip r:embed="rId2" cstate="print"/>
          <a:stretch/>
        </p:blipFill>
        <p:spPr>
          <a:xfrm>
            <a:off x="609120" y="3036960"/>
            <a:ext cx="2209320" cy="1762560"/>
          </a:xfrm>
          <a:prstGeom prst="rect">
            <a:avLst/>
          </a:prstGeom>
          <a:ln>
            <a:noFill/>
          </a:ln>
        </p:spPr>
      </p:pic>
      <p:pic>
        <p:nvPicPr>
          <p:cNvPr id="86" name="Image 85"/>
          <p:cNvPicPr/>
          <p:nvPr/>
        </p:nvPicPr>
        <p:blipFill>
          <a:blip r:embed="rId2" cstate="print"/>
          <a:stretch/>
        </p:blipFill>
        <p:spPr>
          <a:xfrm>
            <a:off x="609120" y="3036960"/>
            <a:ext cx="2209320" cy="176256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1"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2"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4"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6"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07"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3"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9"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1"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12"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113"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5"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16"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17"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9"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20"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21"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23"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124"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26"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27"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28"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129"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31"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132"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133" name="Image 132"/>
          <p:cNvPicPr/>
          <p:nvPr/>
        </p:nvPicPr>
        <p:blipFill>
          <a:blip r:embed="rId2" cstate="print"/>
          <a:stretch/>
        </p:blipFill>
        <p:spPr>
          <a:xfrm>
            <a:off x="609120" y="3036960"/>
            <a:ext cx="2209320" cy="1762560"/>
          </a:xfrm>
          <a:prstGeom prst="rect">
            <a:avLst/>
          </a:prstGeom>
          <a:ln>
            <a:noFill/>
          </a:ln>
        </p:spPr>
      </p:pic>
      <p:pic>
        <p:nvPicPr>
          <p:cNvPr id="134" name="Image 133"/>
          <p:cNvPicPr/>
          <p:nvPr/>
        </p:nvPicPr>
        <p:blipFill>
          <a:blip r:embed="rId2" cstate="print"/>
          <a:stretch/>
        </p:blipFill>
        <p:spPr>
          <a:xfrm>
            <a:off x="609120" y="3036960"/>
            <a:ext cx="2209320" cy="176256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5"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6"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0"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21"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22"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4"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25"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26"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8"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29"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30"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D27D8-F9CB-4D69-9D30-3E89EACE86BC}" type="datetimeFigureOut">
              <a:rPr lang="fr-FR" smtClean="0"/>
              <a:pPr/>
              <a:t>22/05/2016</a:t>
            </a:fld>
            <a:endParaRPr lang="fr-F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658B8-E94B-417C-814E-ECC93751412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cstate="print"/>
          <a:tile/>
        </a:blipFill>
        <a:effectLst/>
      </p:bgPr>
    </p:bg>
    <p:spTree>
      <p:nvGrpSpPr>
        <p:cNvPr id="1" name=""/>
        <p:cNvGrpSpPr/>
        <p:nvPr/>
      </p:nvGrpSpPr>
      <p:grpSpPr>
        <a:xfrm>
          <a:off x="0" y="0"/>
          <a:ext cx="0" cy="0"/>
          <a:chOff x="0" y="0"/>
          <a:chExt cx="0" cy="0"/>
        </a:xfrm>
      </p:grpSpPr>
      <p:sp>
        <p:nvSpPr>
          <p:cNvPr id="44" name="CustomShape 1"/>
          <p:cNvSpPr/>
          <p:nvPr/>
        </p:nvSpPr>
        <p:spPr>
          <a:xfrm>
            <a:off x="-9360" y="-720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45" name="CustomShape 2"/>
          <p:cNvSpPr/>
          <p:nvPr/>
        </p:nvSpPr>
        <p:spPr>
          <a:xfrm>
            <a:off x="4381560" y="-720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46" name="CustomShape 3"/>
          <p:cNvSpPr/>
          <p:nvPr/>
        </p:nvSpPr>
        <p:spPr>
          <a:xfrm rot="21435600">
            <a:off x="-18720" y="201960"/>
            <a:ext cx="9162720" cy="64872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47" name="CustomShape 4"/>
          <p:cNvSpPr/>
          <p:nvPr/>
        </p:nvSpPr>
        <p:spPr>
          <a:xfrm rot="21435600">
            <a:off x="-14040" y="275400"/>
            <a:ext cx="9175320" cy="52992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48" name="PlaceHolder 5"/>
          <p:cNvSpPr>
            <a:spLocks noGrp="1"/>
          </p:cNvSpPr>
          <p:nvPr>
            <p:ph type="title"/>
          </p:nvPr>
        </p:nvSpPr>
        <p:spPr>
          <a:xfrm>
            <a:off x="457200" y="704160"/>
            <a:ext cx="8229240" cy="1142640"/>
          </a:xfrm>
          <a:prstGeom prst="rect">
            <a:avLst/>
          </a:prstGeom>
        </p:spPr>
        <p:txBody>
          <a:bodyPr lIns="0" tIns="45000" rIns="0" bIns="0" anchor="b"/>
          <a:lstStyle/>
          <a:p>
            <a:pPr>
              <a:lnSpc>
                <a:spcPct val="100000"/>
              </a:lnSpc>
            </a:pPr>
            <a:r>
              <a:rPr lang="fr-FR" sz="5000" b="1" strike="noStrike">
                <a:solidFill>
                  <a:srgbClr val="04617B"/>
                </a:solidFill>
                <a:latin typeface="Calibri"/>
              </a:rPr>
              <a:t>Modifiez le style du titre</a:t>
            </a:r>
            <a:endParaRPr/>
          </a:p>
        </p:txBody>
      </p:sp>
      <p:sp>
        <p:nvSpPr>
          <p:cNvPr id="49" name="PlaceHolder 6"/>
          <p:cNvSpPr>
            <a:spLocks noGrp="1"/>
          </p:cNvSpPr>
          <p:nvPr>
            <p:ph type="body"/>
          </p:nvPr>
        </p:nvSpPr>
        <p:spPr>
          <a:xfrm>
            <a:off x="457200" y="1935360"/>
            <a:ext cx="8229240" cy="4388760"/>
          </a:xfrm>
          <a:prstGeom prst="rect">
            <a:avLst/>
          </a:prstGeom>
        </p:spPr>
        <p:txBody>
          <a:bodyPr lIns="90000" tIns="45000" rIns="90000" bIns="45000"/>
          <a:lstStyle/>
          <a:p>
            <a:pPr>
              <a:buSzPct val="45000"/>
              <a:buFont typeface="StarSymbol"/>
              <a:buChar char=""/>
            </a:pPr>
            <a:r>
              <a:rPr lang="fr-FR" sz="2600" strike="noStrike">
                <a:solidFill>
                  <a:srgbClr val="000000"/>
                </a:solidFill>
                <a:latin typeface="Constantia"/>
              </a:rPr>
              <a:t>Cliquez pour éditer le format du plan de texte</a:t>
            </a:r>
            <a:endParaRPr/>
          </a:p>
          <a:p>
            <a:pPr lvl="1">
              <a:buSzPct val="75000"/>
              <a:buFont typeface="StarSymbol"/>
              <a:buChar char=""/>
            </a:pPr>
            <a:r>
              <a:rPr lang="fr-FR" sz="2600" strike="noStrike">
                <a:solidFill>
                  <a:srgbClr val="000000"/>
                </a:solidFill>
                <a:latin typeface="Constantia"/>
              </a:rPr>
              <a:t>Second niveau de plan</a:t>
            </a:r>
            <a:endParaRPr/>
          </a:p>
          <a:p>
            <a:pPr lvl="2">
              <a:buSzPct val="45000"/>
              <a:buFont typeface="StarSymbol"/>
              <a:buChar char=""/>
            </a:pPr>
            <a:r>
              <a:rPr lang="fr-FR" sz="2600" strike="noStrike">
                <a:solidFill>
                  <a:srgbClr val="000000"/>
                </a:solidFill>
                <a:latin typeface="Constantia"/>
              </a:rPr>
              <a:t>Troisième niveau de plan</a:t>
            </a:r>
            <a:endParaRPr/>
          </a:p>
          <a:p>
            <a:pPr lvl="3">
              <a:buSzPct val="75000"/>
              <a:buFont typeface="StarSymbol"/>
              <a:buChar char=""/>
            </a:pPr>
            <a:r>
              <a:rPr lang="fr-FR" sz="2600" strike="noStrike">
                <a:solidFill>
                  <a:srgbClr val="000000"/>
                </a:solidFill>
                <a:latin typeface="Constantia"/>
              </a:rPr>
              <a:t>Quatrième niveau de plan</a:t>
            </a:r>
            <a:endParaRPr/>
          </a:p>
          <a:p>
            <a:pPr lvl="4">
              <a:buSzPct val="45000"/>
              <a:buFont typeface="StarSymbol"/>
              <a:buChar char=""/>
            </a:pPr>
            <a:r>
              <a:rPr lang="fr-FR" sz="2600" strike="noStrike">
                <a:solidFill>
                  <a:srgbClr val="000000"/>
                </a:solidFill>
                <a:latin typeface="Constantia"/>
              </a:rPr>
              <a:t>Cinquième niveau de plan</a:t>
            </a:r>
            <a:endParaRPr/>
          </a:p>
          <a:p>
            <a:pPr lvl="5">
              <a:buSzPct val="45000"/>
              <a:buFont typeface="StarSymbol"/>
              <a:buChar char=""/>
            </a:pPr>
            <a:r>
              <a:rPr lang="fr-FR" sz="2600" strike="noStrike">
                <a:solidFill>
                  <a:srgbClr val="000000"/>
                </a:solidFill>
                <a:latin typeface="Constantia"/>
              </a:rPr>
              <a:t>Sixième niveau de plan</a:t>
            </a:r>
            <a:endParaRPr/>
          </a:p>
          <a:p>
            <a:pPr>
              <a:lnSpc>
                <a:spcPct val="100000"/>
              </a:lnSpc>
              <a:buSzPct val="95000"/>
              <a:buFont typeface="Wingdings 2" charset="2"/>
              <a:buChar char=""/>
            </a:pPr>
            <a:r>
              <a:rPr lang="fr-FR" sz="2600" strike="noStrike">
                <a:solidFill>
                  <a:srgbClr val="000000"/>
                </a:solidFill>
                <a:latin typeface="Constantia"/>
              </a:rPr>
              <a:t>Septième niveau de planModifiez les styles du texte du masque</a:t>
            </a:r>
            <a:endParaRPr/>
          </a:p>
          <a:p>
            <a:pPr lvl="1">
              <a:lnSpc>
                <a:spcPct val="100000"/>
              </a:lnSpc>
              <a:buSzPct val="85000"/>
              <a:buFont typeface="Wingdings 2" charset="2"/>
              <a:buChar char=""/>
            </a:pPr>
            <a:r>
              <a:rPr lang="fr-FR" sz="2400" strike="noStrike">
                <a:solidFill>
                  <a:srgbClr val="000000"/>
                </a:solidFill>
                <a:latin typeface="Constantia"/>
              </a:rPr>
              <a:t>Deuxième niveau</a:t>
            </a:r>
            <a:endParaRPr/>
          </a:p>
          <a:p>
            <a:pPr lvl="2">
              <a:lnSpc>
                <a:spcPct val="100000"/>
              </a:lnSpc>
              <a:buSzPct val="70000"/>
              <a:buFont typeface="Wingdings 2" charset="2"/>
              <a:buChar char=""/>
            </a:pPr>
            <a:r>
              <a:rPr lang="fr-FR" sz="2100" strike="noStrike">
                <a:solidFill>
                  <a:srgbClr val="000000"/>
                </a:solidFill>
                <a:latin typeface="Constantia"/>
              </a:rPr>
              <a:t>Troisième niveau</a:t>
            </a:r>
            <a:endParaRPr/>
          </a:p>
          <a:p>
            <a:pPr lvl="3">
              <a:lnSpc>
                <a:spcPct val="100000"/>
              </a:lnSpc>
              <a:buSzPct val="65000"/>
              <a:buFont typeface="Wingdings 2" charset="2"/>
              <a:buChar char=""/>
            </a:pPr>
            <a:r>
              <a:rPr lang="fr-FR" sz="2000" strike="noStrike">
                <a:solidFill>
                  <a:srgbClr val="000000"/>
                </a:solidFill>
                <a:latin typeface="Constantia"/>
              </a:rPr>
              <a:t>Quatrième niveau</a:t>
            </a:r>
            <a:endParaRPr/>
          </a:p>
          <a:p>
            <a:pPr lvl="4">
              <a:lnSpc>
                <a:spcPct val="100000"/>
              </a:lnSpc>
              <a:buSzPct val="65000"/>
              <a:buFont typeface="Wingdings 2" charset="2"/>
              <a:buChar char=""/>
            </a:pPr>
            <a:r>
              <a:rPr lang="fr-FR" sz="2000" strike="noStrike">
                <a:solidFill>
                  <a:srgbClr val="000000"/>
                </a:solidFill>
                <a:latin typeface="Constantia"/>
              </a:rPr>
              <a:t>Cinquième niveau</a:t>
            </a:r>
            <a:endParaRPr/>
          </a:p>
        </p:txBody>
      </p:sp>
      <p:sp>
        <p:nvSpPr>
          <p:cNvPr id="50" name="PlaceHolder 7"/>
          <p:cNvSpPr>
            <a:spLocks noGrp="1"/>
          </p:cNvSpPr>
          <p:nvPr>
            <p:ph type="dt"/>
          </p:nvPr>
        </p:nvSpPr>
        <p:spPr>
          <a:xfrm>
            <a:off x="457200" y="6356520"/>
            <a:ext cx="2133360" cy="364680"/>
          </a:xfrm>
          <a:prstGeom prst="rect">
            <a:avLst/>
          </a:prstGeom>
        </p:spPr>
        <p:txBody>
          <a:bodyPr lIns="0" tIns="0" rIns="0" bIns="0" anchor="b"/>
          <a:lstStyle/>
          <a:p>
            <a:pPr>
              <a:lnSpc>
                <a:spcPct val="100000"/>
              </a:lnSpc>
            </a:pPr>
            <a:r>
              <a:rPr lang="fr-FR" sz="1200" strike="noStrike">
                <a:solidFill>
                  <a:srgbClr val="035C75"/>
                </a:solidFill>
                <a:latin typeface="Constantia"/>
              </a:rPr>
              <a:t>23/02/2016</a:t>
            </a:r>
            <a:endParaRPr/>
          </a:p>
        </p:txBody>
      </p:sp>
      <p:sp>
        <p:nvSpPr>
          <p:cNvPr id="51" name="PlaceHolder 8"/>
          <p:cNvSpPr>
            <a:spLocks noGrp="1"/>
          </p:cNvSpPr>
          <p:nvPr>
            <p:ph type="ftr"/>
          </p:nvPr>
        </p:nvSpPr>
        <p:spPr>
          <a:xfrm>
            <a:off x="2666880" y="6356520"/>
            <a:ext cx="3352320" cy="364680"/>
          </a:xfrm>
          <a:prstGeom prst="rect">
            <a:avLst/>
          </a:prstGeom>
        </p:spPr>
        <p:txBody>
          <a:bodyPr lIns="0" tIns="0" rIns="0" bIns="0" anchor="b"/>
          <a:lstStyle/>
          <a:p>
            <a:endParaRPr/>
          </a:p>
        </p:txBody>
      </p:sp>
      <p:sp>
        <p:nvSpPr>
          <p:cNvPr id="52" name="PlaceHolder 9"/>
          <p:cNvSpPr>
            <a:spLocks noGrp="1"/>
          </p:cNvSpPr>
          <p:nvPr>
            <p:ph type="sldNum"/>
          </p:nvPr>
        </p:nvSpPr>
        <p:spPr>
          <a:xfrm>
            <a:off x="7924680" y="6356520"/>
            <a:ext cx="761760" cy="364680"/>
          </a:xfrm>
          <a:prstGeom prst="rect">
            <a:avLst/>
          </a:prstGeom>
        </p:spPr>
        <p:txBody>
          <a:bodyPr lIns="0" tIns="0" rIns="0" bIns="0" anchor="ctr" anchorCtr="1"/>
          <a:lstStyle/>
          <a:p>
            <a:pPr algn="ctr">
              <a:lnSpc>
                <a:spcPct val="100000"/>
              </a:lnSpc>
            </a:pPr>
            <a:fld id="{CD201C0C-30F1-4A31-9574-76961958925E}" type="slidenum">
              <a:rPr lang="fr-FR" sz="1600" b="1" strike="noStrike">
                <a:solidFill>
                  <a:srgbClr val="F3F3F3"/>
                </a:solidFill>
                <a:latin typeface="Tahoma"/>
                <a:ea typeface="Tahoma"/>
              </a:rPr>
              <a:pPr algn="ctr">
                <a:lnSpc>
                  <a:spcPct val="100000"/>
                </a:lnSpc>
              </a:pPr>
              <a:t>‹N°›</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4" cstate="print"/>
          <a:tile/>
        </a:blipFill>
        <a:effectLst/>
      </p:bgPr>
    </p:bg>
    <p:spTree>
      <p:nvGrpSpPr>
        <p:cNvPr id="1" name=""/>
        <p:cNvGrpSpPr/>
        <p:nvPr/>
      </p:nvGrpSpPr>
      <p:grpSpPr>
        <a:xfrm>
          <a:off x="0" y="0"/>
          <a:ext cx="0" cy="0"/>
          <a:chOff x="0" y="0"/>
          <a:chExt cx="0" cy="0"/>
        </a:xfrm>
      </p:grpSpPr>
      <p:sp>
        <p:nvSpPr>
          <p:cNvPr id="87" name="CustomShape 1"/>
          <p:cNvSpPr/>
          <p:nvPr/>
        </p:nvSpPr>
        <p:spPr>
          <a:xfrm>
            <a:off x="-9360" y="-720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88" name="CustomShape 2"/>
          <p:cNvSpPr/>
          <p:nvPr/>
        </p:nvSpPr>
        <p:spPr>
          <a:xfrm>
            <a:off x="4381560" y="-720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89" name="CustomShape 3"/>
          <p:cNvSpPr/>
          <p:nvPr/>
        </p:nvSpPr>
        <p:spPr>
          <a:xfrm rot="21435600">
            <a:off x="-18720" y="201960"/>
            <a:ext cx="9162720" cy="64872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90" name="CustomShape 4"/>
          <p:cNvSpPr/>
          <p:nvPr/>
        </p:nvSpPr>
        <p:spPr>
          <a:xfrm rot="21435600">
            <a:off x="-14040" y="275400"/>
            <a:ext cx="9175320" cy="52992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91" name="CustomShape 5"/>
          <p:cNvSpPr/>
          <p:nvPr/>
        </p:nvSpPr>
        <p:spPr>
          <a:xfrm flipV="1">
            <a:off x="4381560" y="621972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92" name="CustomShape 6"/>
          <p:cNvSpPr/>
          <p:nvPr/>
        </p:nvSpPr>
        <p:spPr>
          <a:xfrm rot="420000" flipV="1">
            <a:off x="3165840" y="1108080"/>
            <a:ext cx="5257440" cy="4114440"/>
          </a:xfrm>
          <a:prstGeom prst="snipRoundRect">
            <a:avLst>
              <a:gd name="adj1" fmla="val 0"/>
              <a:gd name="adj2" fmla="val 3646"/>
            </a:avLst>
          </a:prstGeom>
          <a:solidFill>
            <a:srgbClr val="FFFFFF"/>
          </a:solidFill>
          <a:ln w="3240">
            <a:solidFill>
              <a:srgbClr val="C0C0C0"/>
            </a:solidFill>
            <a:roun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p:style>
      </p:sp>
      <p:sp>
        <p:nvSpPr>
          <p:cNvPr id="93" name="CustomShape 7"/>
          <p:cNvSpPr/>
          <p:nvPr/>
        </p:nvSpPr>
        <p:spPr>
          <a:xfrm rot="420000" flipV="1">
            <a:off x="8003880" y="5359680"/>
            <a:ext cx="155160" cy="154800"/>
          </a:xfrm>
          <a:prstGeom prst="rtTriangle">
            <a:avLst/>
          </a:prstGeom>
          <a:solidFill>
            <a:srgbClr val="FFFFFF"/>
          </a:solidFill>
          <a:ln w="12600">
            <a:solidFill>
              <a:srgbClr val="FFFFFF"/>
            </a:solidFill>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p:style>
      </p:sp>
      <p:sp>
        <p:nvSpPr>
          <p:cNvPr id="94" name="PlaceHolder 8"/>
          <p:cNvSpPr>
            <a:spLocks noGrp="1"/>
          </p:cNvSpPr>
          <p:nvPr>
            <p:ph type="title"/>
          </p:nvPr>
        </p:nvSpPr>
        <p:spPr>
          <a:xfrm>
            <a:off x="609480" y="1176840"/>
            <a:ext cx="2212560" cy="1582200"/>
          </a:xfrm>
          <a:prstGeom prst="rect">
            <a:avLst/>
          </a:prstGeom>
        </p:spPr>
        <p:txBody>
          <a:bodyPr lIns="45720" rIns="45720" anchor="b"/>
          <a:lstStyle/>
          <a:p>
            <a:pPr>
              <a:lnSpc>
                <a:spcPct val="100000"/>
              </a:lnSpc>
            </a:pPr>
            <a:r>
              <a:rPr lang="fr-FR" sz="2000" b="1" strike="noStrike">
                <a:solidFill>
                  <a:srgbClr val="04617B"/>
                </a:solidFill>
                <a:latin typeface="Calibri"/>
              </a:rPr>
              <a:t>Modifiez le style du titre</a:t>
            </a:r>
            <a:endParaRPr/>
          </a:p>
        </p:txBody>
      </p:sp>
      <p:sp>
        <p:nvSpPr>
          <p:cNvPr id="95" name="PlaceHolder 9"/>
          <p:cNvSpPr>
            <a:spLocks noGrp="1"/>
          </p:cNvSpPr>
          <p:nvPr>
            <p:ph type="body"/>
          </p:nvPr>
        </p:nvSpPr>
        <p:spPr>
          <a:xfrm>
            <a:off x="609480" y="2828880"/>
            <a:ext cx="2209320" cy="2179080"/>
          </a:xfrm>
          <a:prstGeom prst="rect">
            <a:avLst/>
          </a:prstGeom>
        </p:spPr>
        <p:txBody>
          <a:bodyPr lIns="64080" tIns="45000" rIns="45720"/>
          <a:lstStyle/>
          <a:p>
            <a:pPr>
              <a:buSzPct val="45000"/>
              <a:buFont typeface="StarSymbol"/>
              <a:buChar char=""/>
            </a:pPr>
            <a:r>
              <a:rPr lang="fr-FR" sz="1300" strike="noStrike">
                <a:solidFill>
                  <a:srgbClr val="000000"/>
                </a:solidFill>
                <a:latin typeface="Constantia"/>
              </a:rPr>
              <a:t>Cliquez pour éditer le format du plan de texte</a:t>
            </a:r>
            <a:endParaRPr/>
          </a:p>
          <a:p>
            <a:pPr lvl="1">
              <a:buSzPct val="75000"/>
              <a:buFont typeface="StarSymbol"/>
              <a:buChar char=""/>
            </a:pPr>
            <a:r>
              <a:rPr lang="fr-FR" sz="1300" strike="noStrike">
                <a:solidFill>
                  <a:srgbClr val="000000"/>
                </a:solidFill>
                <a:latin typeface="Constantia"/>
              </a:rPr>
              <a:t>Second niveau de plan</a:t>
            </a:r>
            <a:endParaRPr/>
          </a:p>
          <a:p>
            <a:pPr lvl="2">
              <a:buSzPct val="45000"/>
              <a:buFont typeface="StarSymbol"/>
              <a:buChar char=""/>
            </a:pPr>
            <a:r>
              <a:rPr lang="fr-FR" sz="1300" strike="noStrike">
                <a:solidFill>
                  <a:srgbClr val="000000"/>
                </a:solidFill>
                <a:latin typeface="Constantia"/>
              </a:rPr>
              <a:t>Troisième niveau de plan</a:t>
            </a:r>
            <a:endParaRPr/>
          </a:p>
          <a:p>
            <a:pPr lvl="3">
              <a:buSzPct val="75000"/>
              <a:buFont typeface="StarSymbol"/>
              <a:buChar char=""/>
            </a:pPr>
            <a:r>
              <a:rPr lang="fr-FR" sz="1300" strike="noStrike">
                <a:solidFill>
                  <a:srgbClr val="000000"/>
                </a:solidFill>
                <a:latin typeface="Constantia"/>
              </a:rPr>
              <a:t>Quatrième niveau de plan</a:t>
            </a:r>
            <a:endParaRPr/>
          </a:p>
          <a:p>
            <a:pPr lvl="4">
              <a:buSzPct val="45000"/>
              <a:buFont typeface="StarSymbol"/>
              <a:buChar char=""/>
            </a:pPr>
            <a:r>
              <a:rPr lang="fr-FR" sz="1300" strike="noStrike">
                <a:solidFill>
                  <a:srgbClr val="000000"/>
                </a:solidFill>
                <a:latin typeface="Constantia"/>
              </a:rPr>
              <a:t>Cinquième niveau de plan</a:t>
            </a:r>
            <a:endParaRPr/>
          </a:p>
          <a:p>
            <a:pPr lvl="5">
              <a:buSzPct val="45000"/>
              <a:buFont typeface="StarSymbol"/>
              <a:buChar char=""/>
            </a:pPr>
            <a:r>
              <a:rPr lang="fr-FR" sz="1300" strike="noStrike">
                <a:solidFill>
                  <a:srgbClr val="000000"/>
                </a:solidFill>
                <a:latin typeface="Constantia"/>
              </a:rPr>
              <a:t>Sixième niveau de plan</a:t>
            </a:r>
            <a:endParaRPr/>
          </a:p>
          <a:p>
            <a:pPr>
              <a:lnSpc>
                <a:spcPct val="100000"/>
              </a:lnSpc>
            </a:pPr>
            <a:r>
              <a:rPr lang="fr-FR" sz="1300" strike="noStrike">
                <a:solidFill>
                  <a:srgbClr val="000000"/>
                </a:solidFill>
                <a:latin typeface="Constantia"/>
              </a:rPr>
              <a:t>Septième niveau de planModifiez les styles du texte du masque</a:t>
            </a:r>
            <a:endParaRPr/>
          </a:p>
        </p:txBody>
      </p:sp>
      <p:sp>
        <p:nvSpPr>
          <p:cNvPr id="96" name="PlaceHolder 10"/>
          <p:cNvSpPr>
            <a:spLocks noGrp="1"/>
          </p:cNvSpPr>
          <p:nvPr>
            <p:ph type="dt"/>
          </p:nvPr>
        </p:nvSpPr>
        <p:spPr>
          <a:xfrm>
            <a:off x="457200" y="6356520"/>
            <a:ext cx="2133360" cy="364680"/>
          </a:xfrm>
          <a:prstGeom prst="rect">
            <a:avLst/>
          </a:prstGeom>
        </p:spPr>
        <p:txBody>
          <a:bodyPr lIns="0" tIns="0" rIns="0" bIns="0" anchor="b"/>
          <a:lstStyle/>
          <a:p>
            <a:pPr>
              <a:lnSpc>
                <a:spcPct val="100000"/>
              </a:lnSpc>
            </a:pPr>
            <a:r>
              <a:rPr lang="fr-FR" sz="1200" strike="noStrike">
                <a:solidFill>
                  <a:srgbClr val="035C75"/>
                </a:solidFill>
                <a:latin typeface="Constantia"/>
              </a:rPr>
              <a:t>23/02/2016</a:t>
            </a:r>
            <a:endParaRPr/>
          </a:p>
        </p:txBody>
      </p:sp>
      <p:sp>
        <p:nvSpPr>
          <p:cNvPr id="97" name="PlaceHolder 11"/>
          <p:cNvSpPr>
            <a:spLocks noGrp="1"/>
          </p:cNvSpPr>
          <p:nvPr>
            <p:ph type="ftr"/>
          </p:nvPr>
        </p:nvSpPr>
        <p:spPr>
          <a:xfrm>
            <a:off x="2666880" y="6356520"/>
            <a:ext cx="3352320" cy="364680"/>
          </a:xfrm>
          <a:prstGeom prst="rect">
            <a:avLst/>
          </a:prstGeom>
        </p:spPr>
        <p:txBody>
          <a:bodyPr lIns="0" tIns="0" rIns="0" bIns="0" anchor="b"/>
          <a:lstStyle/>
          <a:p>
            <a:endParaRPr/>
          </a:p>
        </p:txBody>
      </p:sp>
      <p:sp>
        <p:nvSpPr>
          <p:cNvPr id="98" name="PlaceHolder 12"/>
          <p:cNvSpPr>
            <a:spLocks noGrp="1"/>
          </p:cNvSpPr>
          <p:nvPr>
            <p:ph type="sldNum"/>
          </p:nvPr>
        </p:nvSpPr>
        <p:spPr>
          <a:xfrm>
            <a:off x="8077320" y="6356520"/>
            <a:ext cx="609120" cy="364680"/>
          </a:xfrm>
          <a:prstGeom prst="rect">
            <a:avLst/>
          </a:prstGeom>
        </p:spPr>
        <p:txBody>
          <a:bodyPr lIns="0" tIns="0" rIns="0" bIns="0" anchor="ctr" anchorCtr="1"/>
          <a:lstStyle/>
          <a:p>
            <a:pPr algn="ctr">
              <a:lnSpc>
                <a:spcPct val="100000"/>
              </a:lnSpc>
            </a:pPr>
            <a:fld id="{F6DE6537-B234-4128-B4C5-414AA637350F}" type="slidenum">
              <a:rPr lang="fr-FR" sz="1600" b="1" strike="noStrike">
                <a:solidFill>
                  <a:srgbClr val="F3F3F3"/>
                </a:solidFill>
                <a:latin typeface="Tahoma"/>
                <a:ea typeface="Tahoma"/>
              </a:rPr>
              <a:pPr algn="ctr">
                <a:lnSpc>
                  <a:spcPct val="100000"/>
                </a:lnSpc>
              </a:pPr>
              <a:t>‹N°›</a:t>
            </a:fld>
            <a:endParaRPr/>
          </a:p>
        </p:txBody>
      </p:sp>
      <p:sp>
        <p:nvSpPr>
          <p:cNvPr id="99" name="PlaceHolder 13"/>
          <p:cNvSpPr>
            <a:spLocks noGrp="1"/>
          </p:cNvSpPr>
          <p:nvPr>
            <p:ph type="body"/>
          </p:nvPr>
        </p:nvSpPr>
        <p:spPr>
          <a:xfrm rot="420000">
            <a:off x="3485520" y="1199160"/>
            <a:ext cx="4617360" cy="3931560"/>
          </a:xfrm>
          <a:prstGeom prst="rect">
            <a:avLst/>
          </a:prstGeom>
        </p:spPr>
        <p:txBody>
          <a:bodyPr/>
          <a:lstStyle/>
          <a:p>
            <a:pPr>
              <a:buSzPct val="45000"/>
              <a:buFont typeface="StarSymbol"/>
              <a:buChar char=""/>
            </a:pPr>
            <a:r>
              <a:rPr lang="fr-FR" sz="3200" strike="noStrike">
                <a:solidFill>
                  <a:srgbClr val="000000"/>
                </a:solidFill>
                <a:latin typeface="Constantia"/>
              </a:rPr>
              <a:t>Cliquez pour éditer le format du plan de texte</a:t>
            </a:r>
            <a:endParaRPr/>
          </a:p>
          <a:p>
            <a:pPr lvl="1">
              <a:buSzPct val="75000"/>
              <a:buFont typeface="StarSymbol"/>
              <a:buChar char=""/>
            </a:pPr>
            <a:r>
              <a:rPr lang="fr-FR" sz="3200" strike="noStrike">
                <a:solidFill>
                  <a:srgbClr val="000000"/>
                </a:solidFill>
                <a:latin typeface="Constantia"/>
              </a:rPr>
              <a:t>Second niveau de plan</a:t>
            </a:r>
            <a:endParaRPr/>
          </a:p>
          <a:p>
            <a:pPr lvl="2">
              <a:buSzPct val="45000"/>
              <a:buFont typeface="StarSymbol"/>
              <a:buChar char=""/>
            </a:pPr>
            <a:r>
              <a:rPr lang="fr-FR" sz="3200" strike="noStrike">
                <a:solidFill>
                  <a:srgbClr val="000000"/>
                </a:solidFill>
                <a:latin typeface="Constantia"/>
              </a:rPr>
              <a:t>Troisième niveau de plan</a:t>
            </a:r>
            <a:endParaRPr/>
          </a:p>
          <a:p>
            <a:pPr lvl="3">
              <a:buSzPct val="75000"/>
              <a:buFont typeface="StarSymbol"/>
              <a:buChar char=""/>
            </a:pPr>
            <a:r>
              <a:rPr lang="fr-FR" sz="3200" strike="noStrike">
                <a:solidFill>
                  <a:srgbClr val="000000"/>
                </a:solidFill>
                <a:latin typeface="Constantia"/>
              </a:rPr>
              <a:t>Quatrième niveau de plan</a:t>
            </a:r>
            <a:endParaRPr/>
          </a:p>
          <a:p>
            <a:pPr lvl="4">
              <a:buSzPct val="45000"/>
              <a:buFont typeface="StarSymbol"/>
              <a:buChar char=""/>
            </a:pPr>
            <a:r>
              <a:rPr lang="fr-FR" sz="3200" strike="noStrike">
                <a:solidFill>
                  <a:srgbClr val="000000"/>
                </a:solidFill>
                <a:latin typeface="Constantia"/>
              </a:rPr>
              <a:t>Cinquième niveau de plan</a:t>
            </a:r>
            <a:endParaRPr/>
          </a:p>
          <a:p>
            <a:pPr lvl="5">
              <a:buSzPct val="45000"/>
              <a:buFont typeface="StarSymbol"/>
              <a:buChar char=""/>
            </a:pPr>
            <a:r>
              <a:rPr lang="fr-FR" sz="3200" strike="noStrike">
                <a:solidFill>
                  <a:srgbClr val="000000"/>
                </a:solidFill>
                <a:latin typeface="Constantia"/>
              </a:rPr>
              <a:t>Sixième niveau de plan</a:t>
            </a:r>
            <a:endParaRPr/>
          </a:p>
          <a:p>
            <a:pPr>
              <a:lnSpc>
                <a:spcPct val="100000"/>
              </a:lnSpc>
            </a:pPr>
            <a:r>
              <a:rPr lang="fr-FR" sz="3200" strike="noStrike">
                <a:solidFill>
                  <a:srgbClr val="000000"/>
                </a:solidFill>
                <a:latin typeface="Constantia"/>
              </a:rPr>
              <a:t>Septième niveau de planCliquez sur l'icône pour ajouter une image</a:t>
            </a:r>
            <a:endParaRPr/>
          </a:p>
        </p:txBody>
      </p:sp>
      <p:sp>
        <p:nvSpPr>
          <p:cNvPr id="100" name="CustomShape 14"/>
          <p:cNvSpPr/>
          <p:nvPr/>
        </p:nvSpPr>
        <p:spPr>
          <a:xfrm flipV="1">
            <a:off x="-9360" y="581652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533520" y="1371600"/>
            <a:ext cx="7851240" cy="1828440"/>
          </a:xfrm>
          <a:prstGeom prst="rect">
            <a:avLst/>
          </a:prstGeom>
          <a:noFill/>
          <a:ln>
            <a:noFill/>
          </a:ln>
        </p:spPr>
        <p:txBody>
          <a:bodyPr lIns="0" tIns="0" rIns="18360" bIns="0" anchor="b"/>
          <a:lstStyle/>
          <a:p>
            <a:pPr algn="r">
              <a:lnSpc>
                <a:spcPct val="100000"/>
              </a:lnSpc>
            </a:pPr>
            <a:r>
              <a:rPr lang="fr-FR" sz="5600" b="1" strike="noStrike" dirty="0">
                <a:solidFill>
                  <a:srgbClr val="50E0EA"/>
                </a:solidFill>
                <a:latin typeface="Calibri"/>
              </a:rPr>
              <a:t>Le programme du cycle </a:t>
            </a:r>
            <a:r>
              <a:rPr lang="fr-FR" sz="5600" b="1" strike="noStrike" dirty="0" smtClean="0">
                <a:solidFill>
                  <a:srgbClr val="50E0EA"/>
                </a:solidFill>
                <a:latin typeface="Calibri"/>
              </a:rPr>
              <a:t>II</a:t>
            </a:r>
            <a:endParaRPr dirty="0"/>
          </a:p>
        </p:txBody>
      </p:sp>
      <p:sp>
        <p:nvSpPr>
          <p:cNvPr id="141" name="TextShape 2"/>
          <p:cNvSpPr txBox="1"/>
          <p:nvPr/>
        </p:nvSpPr>
        <p:spPr>
          <a:xfrm>
            <a:off x="564000" y="3494920"/>
            <a:ext cx="7854480" cy="1691280"/>
          </a:xfrm>
          <a:prstGeom prst="rect">
            <a:avLst/>
          </a:prstGeom>
          <a:noFill/>
          <a:ln>
            <a:noFill/>
          </a:ln>
        </p:spPr>
        <p:txBody>
          <a:bodyPr lIns="0" tIns="45000" rIns="18360" bIns="45000"/>
          <a:lstStyle/>
          <a:p>
            <a:pPr algn="r">
              <a:lnSpc>
                <a:spcPct val="100000"/>
              </a:lnSpc>
            </a:pPr>
            <a:r>
              <a:rPr lang="fr-FR" sz="2600" strike="noStrike" dirty="0" smtClean="0">
                <a:solidFill>
                  <a:srgbClr val="FFFFFF"/>
                </a:solidFill>
                <a:latin typeface="Constantia"/>
              </a:rPr>
              <a:t>LLLL09 </a:t>
            </a:r>
            <a:r>
              <a:rPr lang="fr-FR" sz="2600" strike="noStrike" dirty="0">
                <a:solidFill>
                  <a:srgbClr val="FFFFFF"/>
                </a:solidFill>
                <a:latin typeface="Constantia"/>
              </a:rPr>
              <a:t>mars 2016</a:t>
            </a:r>
            <a:endParaRPr dirty="0"/>
          </a:p>
        </p:txBody>
      </p:sp>
      <p:pic>
        <p:nvPicPr>
          <p:cNvPr id="142" name="Image 141"/>
          <p:cNvPicPr/>
          <p:nvPr/>
        </p:nvPicPr>
        <p:blipFill>
          <a:blip r:embed="rId3" cstate="print"/>
          <a:stretch/>
        </p:blipFill>
        <p:spPr>
          <a:xfrm>
            <a:off x="374400" y="4536000"/>
            <a:ext cx="1425600" cy="1872000"/>
          </a:xfrm>
          <a:prstGeom prst="rect">
            <a:avLst/>
          </a:prstGeom>
          <a:ln>
            <a:noFill/>
          </a:ln>
        </p:spPr>
      </p:pic>
      <p:sp>
        <p:nvSpPr>
          <p:cNvPr id="5" name="Titre 4"/>
          <p:cNvSpPr>
            <a:spLocks noGrp="1"/>
          </p:cNvSpPr>
          <p:nvPr>
            <p:ph type="title"/>
          </p:nvPr>
        </p:nvSpPr>
        <p:spPr/>
        <p:txBody>
          <a:bodyPr/>
          <a:lstStyle/>
          <a:p>
            <a:endParaRPr lang="fr-FR" dirty="0"/>
          </a:p>
        </p:txBody>
      </p:sp>
      <p:sp>
        <p:nvSpPr>
          <p:cNvPr id="6" name="Sous-titre 5"/>
          <p:cNvSpPr>
            <a:spLocks noGrp="1"/>
          </p:cNvSpPr>
          <p:nvPr>
            <p:ph type="subTitle"/>
          </p:nvPr>
        </p:nvSpPr>
        <p:spPr>
          <a:xfrm>
            <a:off x="3261240" y="3448640"/>
            <a:ext cx="4978520" cy="2210480"/>
          </a:xfrm>
        </p:spPr>
        <p:txBody>
          <a:bodyPr/>
          <a:lstStyle/>
          <a:p>
            <a:pPr lvl="1">
              <a:buNone/>
            </a:pPr>
            <a:r>
              <a:rPr lang="fr-FR" dirty="0" smtClean="0"/>
              <a:t>       Lundi  23 mai   2016</a:t>
            </a:r>
          </a:p>
          <a:p>
            <a:pPr lvl="1">
              <a:buNone/>
            </a:pPr>
            <a:r>
              <a:rPr lang="fr-FR" dirty="0" smtClean="0"/>
              <a:t> </a:t>
            </a:r>
            <a:r>
              <a:rPr lang="fr-FR" dirty="0" smtClean="0"/>
              <a:t>   ESPE   Antenne de Vesoul </a:t>
            </a:r>
            <a:endParaRPr lang="fr-F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457200" y="704160"/>
            <a:ext cx="8229240" cy="97200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LECTURE ET </a:t>
            </a:r>
            <a:r>
              <a:rPr lang="fr-FR" sz="5000" b="1" u="sng" strike="noStrike">
                <a:solidFill>
                  <a:srgbClr val="F49100"/>
                </a:solidFill>
                <a:latin typeface="Calibri"/>
              </a:rPr>
              <a:t>COMPRÉHENSION</a:t>
            </a:r>
            <a:r>
              <a:rPr lang="fr-FR" sz="5000" b="1" strike="noStrike">
                <a:solidFill>
                  <a:srgbClr val="04617B"/>
                </a:solidFill>
                <a:latin typeface="Calibri"/>
              </a:rPr>
              <a:t> DE L’ÉCRIT</a:t>
            </a:r>
            <a:endParaRPr/>
          </a:p>
        </p:txBody>
      </p:sp>
      <p:sp>
        <p:nvSpPr>
          <p:cNvPr id="172"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Renforcer le travail sur le code au service de ceux qui en ont encore besoin.</a:t>
            </a:r>
            <a:endParaRPr/>
          </a:p>
          <a:p>
            <a:pPr algn="just">
              <a:lnSpc>
                <a:spcPct val="100000"/>
              </a:lnSpc>
              <a:buSzPct val="95000"/>
              <a:buFont typeface="Wingdings 2" charset="2"/>
              <a:buChar char=""/>
            </a:pPr>
            <a:r>
              <a:rPr lang="fr-FR" sz="2600" strike="noStrike">
                <a:solidFill>
                  <a:srgbClr val="000000"/>
                </a:solidFill>
                <a:latin typeface="Constantia"/>
              </a:rPr>
              <a:t>Démarches de compréhension  et d’interprétation clairement présentées.</a:t>
            </a:r>
            <a:endParaRPr/>
          </a:p>
          <a:p>
            <a:pPr algn="just">
              <a:lnSpc>
                <a:spcPct val="100000"/>
              </a:lnSpc>
              <a:buSzPct val="95000"/>
              <a:buFont typeface="Wingdings 2" charset="2"/>
              <a:buChar char=""/>
            </a:pPr>
            <a:r>
              <a:rPr lang="fr-FR" sz="2600" strike="noStrike">
                <a:solidFill>
                  <a:srgbClr val="000000"/>
                </a:solidFill>
                <a:latin typeface="Constantia"/>
              </a:rPr>
              <a:t>Entraîner les différentes modalités de lecture : lecture voix haute, lecture silencieuse, enregistrement, lecture oralisée de l’enseignant… pour acquérir une posture de lecteur autonome.</a:t>
            </a:r>
            <a:endParaRPr/>
          </a:p>
          <a:p>
            <a:pPr algn="just">
              <a:lnSpc>
                <a:spcPct val="100000"/>
              </a:lnSpc>
              <a:buSzPct val="95000"/>
              <a:buFont typeface="Wingdings 2" charset="2"/>
              <a:buChar char=""/>
            </a:pPr>
            <a:r>
              <a:rPr lang="fr-FR" sz="2600" strike="noStrike">
                <a:solidFill>
                  <a:srgbClr val="000000"/>
                </a:solidFill>
                <a:latin typeface="Constantia"/>
              </a:rPr>
              <a:t>Activités de lecture à planifier : découverte d’un texte en réception ou en production oralisée,  relecture , débat,…</a:t>
            </a:r>
            <a:endParaRPr/>
          </a:p>
          <a:p>
            <a:pPr algn="just">
              <a:lnSpc>
                <a:spcPct val="100000"/>
              </a:lnSpc>
              <a:buSzPct val="95000"/>
              <a:buFont typeface="Wingdings 2" charset="2"/>
              <a:buChar char=""/>
            </a:pPr>
            <a:r>
              <a:rPr lang="fr-FR" sz="2600" strike="noStrike">
                <a:solidFill>
                  <a:srgbClr val="000000"/>
                </a:solidFill>
                <a:latin typeface="Constantia"/>
              </a:rPr>
              <a:t>Lien lecture écriture : écrits qui accompagnent la lecture (pour garder trace ), écrits heuristiques (pour comprendre) et des écrits créatifs.</a:t>
            </a:r>
            <a:endParaRPr/>
          </a:p>
          <a:p>
            <a:pPr algn="just">
              <a:lnSpc>
                <a:spcPct val="100000"/>
              </a:lnSpc>
              <a:buSzPct val="95000"/>
              <a:buFont typeface="Wingdings 2" charset="2"/>
              <a:buChar char=""/>
            </a:pPr>
            <a:r>
              <a:rPr lang="fr-FR" sz="2600" strike="noStrike">
                <a:solidFill>
                  <a:srgbClr val="000000"/>
                </a:solidFill>
                <a:latin typeface="Constantia"/>
              </a:rPr>
              <a:t>Lecture de textes composites en lien avec les autres disciplines.</a:t>
            </a:r>
            <a:endParaRPr/>
          </a:p>
        </p:txBody>
      </p:sp>
      <p:sp>
        <p:nvSpPr>
          <p:cNvPr id="173"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F970FCC9-5CCE-439C-8684-FE2865CB6018}" type="slidenum">
              <a:rPr lang="fr-FR" sz="1600" b="1" strike="noStrike">
                <a:solidFill>
                  <a:srgbClr val="F3F3F3"/>
                </a:solidFill>
                <a:latin typeface="Tahoma"/>
                <a:ea typeface="Tahoma"/>
              </a:rPr>
              <a:pPr algn="ctr">
                <a:lnSpc>
                  <a:spcPct val="100000"/>
                </a:lnSpc>
              </a:pPr>
              <a:t>10</a:t>
            </a:fld>
            <a:endParaRPr/>
          </a:p>
        </p:txBody>
      </p:sp>
      <p:sp>
        <p:nvSpPr>
          <p:cNvPr id="174" name="CustomShape 4"/>
          <p:cNvSpPr/>
          <p:nvPr/>
        </p:nvSpPr>
        <p:spPr>
          <a:xfrm>
            <a:off x="457200" y="1676520"/>
            <a:ext cx="422100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Points </a:t>
            </a:r>
            <a:r>
              <a:rPr lang="fr-FR" sz="2400" b="1" u="sng" strike="noStrike">
                <a:solidFill>
                  <a:srgbClr val="F49100"/>
                </a:solidFill>
                <a:latin typeface="Constantia"/>
                <a:ea typeface="Tahoma"/>
              </a:rPr>
              <a:t>saillants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LECTURE ET COMPRÉHENSION DE L’ÉCRIT </a:t>
            </a:r>
            <a:endParaRPr/>
          </a:p>
        </p:txBody>
      </p:sp>
      <p:sp>
        <p:nvSpPr>
          <p:cNvPr id="176" name="TextShape 2"/>
          <p:cNvSpPr txBox="1"/>
          <p:nvPr/>
        </p:nvSpPr>
        <p:spPr>
          <a:xfrm>
            <a:off x="457200" y="2240280"/>
            <a:ext cx="8229240" cy="408384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Construire une progression de la compétence de lecteur entre le CM et la 6°.</a:t>
            </a:r>
            <a:endParaRPr/>
          </a:p>
          <a:p>
            <a:pPr algn="just">
              <a:lnSpc>
                <a:spcPct val="100000"/>
              </a:lnSpc>
              <a:buSzPct val="95000"/>
              <a:buFont typeface="Wingdings 2" charset="2"/>
              <a:buChar char=""/>
            </a:pPr>
            <a:r>
              <a:rPr lang="fr-FR" sz="2600" strike="noStrike">
                <a:solidFill>
                  <a:srgbClr val="000000"/>
                </a:solidFill>
                <a:latin typeface="Constantia"/>
              </a:rPr>
              <a:t>Objectifs d’apprentissage : progression à construire pour passer d’une lecture accompagnée à une lecture autonome.</a:t>
            </a:r>
            <a:endParaRPr/>
          </a:p>
        </p:txBody>
      </p:sp>
      <p:sp>
        <p:nvSpPr>
          <p:cNvPr id="177"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02099A6E-5482-467E-B56D-AC5BB5A259A9}" type="slidenum">
              <a:rPr lang="fr-FR" sz="1600" b="1" strike="noStrike">
                <a:solidFill>
                  <a:srgbClr val="F3F3F3"/>
                </a:solidFill>
                <a:latin typeface="Tahoma"/>
                <a:ea typeface="Tahoma"/>
              </a:rPr>
              <a:pPr algn="ctr">
                <a:lnSpc>
                  <a:spcPct val="100000"/>
                </a:lnSpc>
              </a:pPr>
              <a:t>11</a:t>
            </a:fld>
            <a:endParaRPr/>
          </a:p>
        </p:txBody>
      </p:sp>
      <p:sp>
        <p:nvSpPr>
          <p:cNvPr id="178" name="CustomShape 4"/>
          <p:cNvSpPr/>
          <p:nvPr/>
        </p:nvSpPr>
        <p:spPr>
          <a:xfrm>
            <a:off x="457200" y="2057400"/>
            <a:ext cx="426672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CULTURE LITTÉRAIRE</a:t>
            </a:r>
            <a:endParaRPr/>
          </a:p>
        </p:txBody>
      </p:sp>
      <p:sp>
        <p:nvSpPr>
          <p:cNvPr id="180" name="TextShape 2"/>
          <p:cNvSpPr txBox="1"/>
          <p:nvPr/>
        </p:nvSpPr>
        <p:spPr>
          <a:xfrm>
            <a:off x="457200" y="2726280"/>
            <a:ext cx="8229240" cy="359784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Indications de corpus pour équilibrer genres et formes littéraires. </a:t>
            </a:r>
            <a:endParaRPr/>
          </a:p>
          <a:p>
            <a:pPr algn="just">
              <a:lnSpc>
                <a:spcPct val="100000"/>
              </a:lnSpc>
              <a:buSzPct val="95000"/>
              <a:buFont typeface="Wingdings 2" charset="2"/>
              <a:buChar char=""/>
            </a:pPr>
            <a:r>
              <a:rPr lang="fr-FR" sz="2600" strike="noStrike">
                <a:solidFill>
                  <a:srgbClr val="000000"/>
                </a:solidFill>
                <a:latin typeface="Constantia"/>
              </a:rPr>
              <a:t>La programmation  fait l’objet d’un projet pédagogique annuel.</a:t>
            </a:r>
            <a:endParaRPr/>
          </a:p>
          <a:p>
            <a:pPr>
              <a:lnSpc>
                <a:spcPct val="100000"/>
              </a:lnSpc>
            </a:pPr>
            <a:endParaRPr/>
          </a:p>
        </p:txBody>
      </p:sp>
      <p:sp>
        <p:nvSpPr>
          <p:cNvPr id="181"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2C4ABBCF-DC96-4C90-8252-C87FB58303A1}" type="slidenum">
              <a:rPr lang="fr-FR" sz="1600" b="1" strike="noStrike">
                <a:solidFill>
                  <a:srgbClr val="F3F3F3"/>
                </a:solidFill>
                <a:latin typeface="Tahoma"/>
                <a:ea typeface="Tahoma"/>
              </a:rPr>
              <a:pPr algn="ctr">
                <a:lnSpc>
                  <a:spcPct val="100000"/>
                </a:lnSpc>
              </a:pPr>
              <a:t>12</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ECRITURE</a:t>
            </a:r>
            <a:endParaRPr/>
          </a:p>
        </p:txBody>
      </p:sp>
      <p:sp>
        <p:nvSpPr>
          <p:cNvPr id="183"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buSzPct val="95000"/>
              <a:buFont typeface="Wingdings 2" charset="2"/>
              <a:buChar char=""/>
            </a:pPr>
            <a:r>
              <a:rPr lang="fr-FR" sz="2600" strike="noStrike">
                <a:solidFill>
                  <a:srgbClr val="000000"/>
                </a:solidFill>
                <a:latin typeface="Constantia"/>
              </a:rPr>
              <a:t> </a:t>
            </a:r>
            <a:endParaRPr/>
          </a:p>
          <a:p>
            <a:pPr algn="just">
              <a:lnSpc>
                <a:spcPct val="100000"/>
              </a:lnSpc>
              <a:buSzPct val="95000"/>
              <a:buFont typeface="Wingdings 2" charset="2"/>
              <a:buChar char=""/>
            </a:pPr>
            <a:r>
              <a:rPr lang="fr-FR" sz="2600" strike="noStrike">
                <a:solidFill>
                  <a:srgbClr val="000000"/>
                </a:solidFill>
                <a:latin typeface="Constantia"/>
              </a:rPr>
              <a:t>Pratique régulière quotidienne : projets d’écriture variés, activités courtes (rituelles…), écrits de travail, écrits longs en lien avec la littérature , utilisation du traitement de texte.</a:t>
            </a:r>
            <a:endParaRPr/>
          </a:p>
          <a:p>
            <a:pPr algn="just">
              <a:lnSpc>
                <a:spcPct val="100000"/>
              </a:lnSpc>
              <a:buSzPct val="95000"/>
              <a:buFont typeface="Wingdings 2" charset="2"/>
              <a:buChar char=""/>
            </a:pPr>
            <a:r>
              <a:rPr lang="fr-FR" sz="2600" strike="noStrike">
                <a:solidFill>
                  <a:srgbClr val="000000"/>
                </a:solidFill>
                <a:latin typeface="Constantia"/>
              </a:rPr>
              <a:t>Développer la posture d’auteur : favoriser la réécriture et la révision. </a:t>
            </a:r>
            <a:endParaRPr/>
          </a:p>
          <a:p>
            <a:pPr algn="just">
              <a:lnSpc>
                <a:spcPct val="100000"/>
              </a:lnSpc>
              <a:buSzPct val="95000"/>
              <a:buFont typeface="Wingdings 2" charset="2"/>
              <a:buChar char=""/>
            </a:pPr>
            <a:r>
              <a:rPr lang="fr-FR" sz="2600" strike="noStrike">
                <a:solidFill>
                  <a:srgbClr val="000000"/>
                </a:solidFill>
                <a:latin typeface="Constantia"/>
              </a:rPr>
              <a:t>Faire du lien entre étude de la langue et production d’écrit.</a:t>
            </a:r>
            <a:endParaRPr/>
          </a:p>
        </p:txBody>
      </p:sp>
      <p:sp>
        <p:nvSpPr>
          <p:cNvPr id="184"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B06C7D5F-2B3B-42F0-80F8-BBF9E6DBF814}" type="slidenum">
              <a:rPr lang="fr-FR" sz="1600" b="1" strike="noStrike">
                <a:solidFill>
                  <a:srgbClr val="F3F3F3"/>
                </a:solidFill>
                <a:latin typeface="Tahoma"/>
                <a:ea typeface="Tahoma"/>
              </a:rPr>
              <a:pPr algn="ctr">
                <a:lnSpc>
                  <a:spcPct val="100000"/>
                </a:lnSpc>
              </a:pPr>
              <a:t>13</a:t>
            </a:fld>
            <a:endParaRPr/>
          </a:p>
        </p:txBody>
      </p:sp>
      <p:sp>
        <p:nvSpPr>
          <p:cNvPr id="185" name="CustomShape 4"/>
          <p:cNvSpPr/>
          <p:nvPr/>
        </p:nvSpPr>
        <p:spPr>
          <a:xfrm>
            <a:off x="182880" y="1847160"/>
            <a:ext cx="480024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Les points </a:t>
            </a:r>
            <a:r>
              <a:rPr lang="fr-FR" sz="2400" b="1" u="sng" strike="noStrike">
                <a:solidFill>
                  <a:srgbClr val="F49100"/>
                </a:solidFill>
                <a:latin typeface="Constantia"/>
                <a:ea typeface="Tahoma"/>
              </a:rPr>
              <a:t>saillants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ECRITURE</a:t>
            </a:r>
            <a:endParaRPr/>
          </a:p>
        </p:txBody>
      </p:sp>
      <p:sp>
        <p:nvSpPr>
          <p:cNvPr id="187" name="TextShape 2"/>
          <p:cNvSpPr txBox="1"/>
          <p:nvPr/>
        </p:nvSpPr>
        <p:spPr>
          <a:xfrm>
            <a:off x="457200" y="2997360"/>
            <a:ext cx="8229240" cy="3327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Progressivité: passer d’un étayage fort à une autonomie. </a:t>
            </a:r>
            <a:endParaRPr/>
          </a:p>
          <a:p>
            <a:pPr algn="just">
              <a:lnSpc>
                <a:spcPct val="100000"/>
              </a:lnSpc>
              <a:buSzPct val="95000"/>
              <a:buFont typeface="Wingdings 2" charset="2"/>
              <a:buChar char=""/>
            </a:pPr>
            <a:r>
              <a:rPr lang="fr-FR" sz="2600" strike="noStrike">
                <a:solidFill>
                  <a:srgbClr val="000000"/>
                </a:solidFill>
                <a:latin typeface="Constantia"/>
              </a:rPr>
              <a:t>Une séquence , un chantier long qui s’appuie sur la lecture: 2 à 4 semaines.</a:t>
            </a:r>
            <a:endParaRPr/>
          </a:p>
          <a:p>
            <a:pPr algn="just">
              <a:lnSpc>
                <a:spcPct val="100000"/>
              </a:lnSpc>
              <a:buSzPct val="95000"/>
              <a:buFont typeface="Wingdings 2" charset="2"/>
              <a:buChar char=""/>
            </a:pPr>
            <a:r>
              <a:rPr lang="fr-FR" sz="2600" strike="noStrike">
                <a:solidFill>
                  <a:srgbClr val="000000"/>
                </a:solidFill>
                <a:latin typeface="Constantia"/>
              </a:rPr>
              <a:t>La progression s’appuie sur le parcours de lecture élaboré en conseil de cycle (CM1 et CM2).</a:t>
            </a:r>
            <a:endParaRPr/>
          </a:p>
        </p:txBody>
      </p:sp>
      <p:sp>
        <p:nvSpPr>
          <p:cNvPr id="188"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270BD5AF-79C1-4340-A1A6-E979B4C38AE5}" type="slidenum">
              <a:rPr lang="fr-FR" sz="1600" b="1" strike="noStrike">
                <a:solidFill>
                  <a:srgbClr val="F3F3F3"/>
                </a:solidFill>
                <a:latin typeface="Tahoma"/>
                <a:ea typeface="Tahoma"/>
              </a:rPr>
              <a:pPr algn="ctr">
                <a:lnSpc>
                  <a:spcPct val="100000"/>
                </a:lnSpc>
              </a:pPr>
              <a:t>14</a:t>
            </a:fld>
            <a:endParaRPr/>
          </a:p>
        </p:txBody>
      </p:sp>
      <p:sp>
        <p:nvSpPr>
          <p:cNvPr id="189" name="CustomShape 4"/>
          <p:cNvSpPr/>
          <p:nvPr/>
        </p:nvSpPr>
        <p:spPr>
          <a:xfrm>
            <a:off x="457200" y="1847160"/>
            <a:ext cx="406872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ETUDE DE LA LANGUE</a:t>
            </a:r>
            <a:endParaRPr/>
          </a:p>
        </p:txBody>
      </p:sp>
      <p:sp>
        <p:nvSpPr>
          <p:cNvPr id="191" name="TextShape 2"/>
          <p:cNvSpPr txBox="1"/>
          <p:nvPr/>
        </p:nvSpPr>
        <p:spPr>
          <a:xfrm>
            <a:off x="457200" y="2659320"/>
            <a:ext cx="8229240" cy="366480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Démarches : tâches de tri, classement, comparaison, manipulation de corpus extraits de textes  étudiés et produits par les élèves afin d’établir les régularités.</a:t>
            </a:r>
            <a:endParaRPr/>
          </a:p>
          <a:p>
            <a:pPr algn="just">
              <a:lnSpc>
                <a:spcPct val="100000"/>
              </a:lnSpc>
              <a:buSzPct val="95000"/>
              <a:buFont typeface="Wingdings 2" charset="2"/>
              <a:buChar char=""/>
            </a:pPr>
            <a:r>
              <a:rPr lang="fr-FR" sz="2600" strike="noStrike">
                <a:solidFill>
                  <a:srgbClr val="000000"/>
                </a:solidFill>
                <a:latin typeface="Constantia"/>
              </a:rPr>
              <a:t>Construction des notions qui s’appuie sur la lecture/écriture.</a:t>
            </a:r>
            <a:endParaRPr/>
          </a:p>
          <a:p>
            <a:pPr algn="just">
              <a:lnSpc>
                <a:spcPct val="100000"/>
              </a:lnSpc>
              <a:buSzPct val="95000"/>
              <a:buFont typeface="Wingdings 2" charset="2"/>
              <a:buChar char=""/>
            </a:pPr>
            <a:r>
              <a:rPr lang="fr-FR" sz="2600" strike="noStrike">
                <a:solidFill>
                  <a:srgbClr val="000000"/>
                </a:solidFill>
                <a:latin typeface="Constantia"/>
              </a:rPr>
              <a:t>S’appuyer sur les « notions centrales » : ne pas être exhaustif  (le verbe, accord sujet-verbe, accord au sein du groupe nominal).</a:t>
            </a:r>
            <a:endParaRPr/>
          </a:p>
          <a:p>
            <a:pPr>
              <a:lnSpc>
                <a:spcPct val="100000"/>
              </a:lnSpc>
            </a:pPr>
            <a:endParaRPr/>
          </a:p>
          <a:p>
            <a:pPr>
              <a:lnSpc>
                <a:spcPct val="100000"/>
              </a:lnSpc>
            </a:pPr>
            <a:endParaRPr/>
          </a:p>
        </p:txBody>
      </p:sp>
      <p:sp>
        <p:nvSpPr>
          <p:cNvPr id="192"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32E76013-FB75-4B4D-BE11-E338A19F3CA7}" type="slidenum">
              <a:rPr lang="fr-FR" sz="1600" b="1" strike="noStrike">
                <a:solidFill>
                  <a:srgbClr val="F3F3F3"/>
                </a:solidFill>
                <a:latin typeface="Tahoma"/>
                <a:ea typeface="Tahoma"/>
              </a:rPr>
              <a:pPr algn="ctr">
                <a:lnSpc>
                  <a:spcPct val="100000"/>
                </a:lnSpc>
              </a:pPr>
              <a:t>15</a:t>
            </a:fld>
            <a:endParaRPr/>
          </a:p>
        </p:txBody>
      </p:sp>
      <p:sp>
        <p:nvSpPr>
          <p:cNvPr id="193" name="CustomShape 4"/>
          <p:cNvSpPr/>
          <p:nvPr/>
        </p:nvSpPr>
        <p:spPr>
          <a:xfrm>
            <a:off x="457200" y="2197440"/>
            <a:ext cx="480024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Les points </a:t>
            </a:r>
            <a:r>
              <a:rPr lang="fr-FR" sz="2400" b="1" u="sng" strike="noStrike">
                <a:solidFill>
                  <a:srgbClr val="F49100"/>
                </a:solidFill>
                <a:latin typeface="Constantia"/>
                <a:ea typeface="Tahoma"/>
              </a:rPr>
              <a:t>saillants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extShape 1"/>
          <p:cNvSpPr txBox="1"/>
          <p:nvPr/>
        </p:nvSpPr>
        <p:spPr>
          <a:xfrm>
            <a:off x="457200" y="704160"/>
            <a:ext cx="8229240" cy="13784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ETUDE DE LA LANGUE
Pistes de travail à explorer EDL</a:t>
            </a:r>
            <a:endParaRPr/>
          </a:p>
        </p:txBody>
      </p:sp>
      <p:sp>
        <p:nvSpPr>
          <p:cNvPr id="195" name="TextShape 2"/>
          <p:cNvSpPr txBox="1"/>
          <p:nvPr/>
        </p:nvSpPr>
        <p:spPr>
          <a:xfrm>
            <a:off x="457200" y="2997360"/>
            <a:ext cx="8229240" cy="3327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Construire un tableau des notions clefs qui doivent être travaillées en suivant une logique spiralaire. </a:t>
            </a:r>
            <a:endParaRPr/>
          </a:p>
          <a:p>
            <a:pPr algn="just">
              <a:lnSpc>
                <a:spcPct val="100000"/>
              </a:lnSpc>
              <a:buSzPct val="95000"/>
              <a:buFont typeface="Wingdings 2" charset="2"/>
              <a:buChar char=""/>
            </a:pPr>
            <a:r>
              <a:rPr lang="fr-FR" sz="2600" strike="noStrike">
                <a:solidFill>
                  <a:srgbClr val="000000"/>
                </a:solidFill>
                <a:latin typeface="Constantia"/>
              </a:rPr>
              <a:t>Harmonisation des pratiques.</a:t>
            </a:r>
            <a:endParaRPr/>
          </a:p>
          <a:p>
            <a:pPr algn="just">
              <a:lnSpc>
                <a:spcPct val="100000"/>
              </a:lnSpc>
              <a:buSzPct val="95000"/>
              <a:buFont typeface="Wingdings 2" charset="2"/>
              <a:buChar char=""/>
            </a:pPr>
            <a:r>
              <a:rPr lang="fr-FR" sz="2600" strike="noStrike">
                <a:solidFill>
                  <a:srgbClr val="000000"/>
                </a:solidFill>
                <a:latin typeface="Constantia"/>
              </a:rPr>
              <a:t>… ne pas surinvestir en temps l’EDL.</a:t>
            </a:r>
            <a:endParaRPr/>
          </a:p>
          <a:p>
            <a:pPr>
              <a:lnSpc>
                <a:spcPct val="100000"/>
              </a:lnSpc>
            </a:pPr>
            <a:endParaRPr/>
          </a:p>
        </p:txBody>
      </p:sp>
      <p:sp>
        <p:nvSpPr>
          <p:cNvPr id="196"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E3A5F79F-13CF-48BA-A17C-0E09E17411F7}" type="slidenum">
              <a:rPr lang="fr-FR" sz="1600" b="1" strike="noStrike">
                <a:solidFill>
                  <a:srgbClr val="F3F3F3"/>
                </a:solidFill>
                <a:latin typeface="Tahoma"/>
                <a:ea typeface="Tahoma"/>
              </a:rPr>
              <a:pPr algn="ctr">
                <a:lnSpc>
                  <a:spcPct val="100000"/>
                </a:lnSpc>
              </a:pPr>
              <a:t>16</a:t>
            </a:fld>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1"/>
          <p:cNvSpPr txBox="1"/>
          <p:nvPr/>
        </p:nvSpPr>
        <p:spPr>
          <a:xfrm>
            <a:off x="8077320" y="6356520"/>
            <a:ext cx="609120" cy="364680"/>
          </a:xfrm>
          <a:prstGeom prst="rect">
            <a:avLst/>
          </a:prstGeom>
          <a:solidFill>
            <a:srgbClr val="0070C0"/>
          </a:solidFill>
          <a:ln>
            <a:noFill/>
          </a:ln>
        </p:spPr>
        <p:txBody>
          <a:bodyPr lIns="0" tIns="0" rIns="0" bIns="0" anchor="ctr" anchorCtr="1"/>
          <a:lstStyle/>
          <a:p>
            <a:pPr algn="ctr">
              <a:lnSpc>
                <a:spcPct val="100000"/>
              </a:lnSpc>
            </a:pPr>
            <a:fld id="{F5C84508-0A42-4160-B8C3-7643E468BF99}" type="slidenum">
              <a:rPr lang="fr-FR" sz="1600" b="1" strike="noStrike">
                <a:solidFill>
                  <a:srgbClr val="F3F3F3"/>
                </a:solidFill>
                <a:latin typeface="Tahoma"/>
                <a:ea typeface="Tahoma"/>
              </a:rPr>
              <a:pPr algn="ctr">
                <a:lnSpc>
                  <a:spcPct val="100000"/>
                </a:lnSpc>
              </a:pPr>
              <a:t>17</a:t>
            </a:fld>
            <a:endParaRPr/>
          </a:p>
        </p:txBody>
      </p:sp>
      <p:pic>
        <p:nvPicPr>
          <p:cNvPr id="198" name="Picture 2"/>
          <p:cNvPicPr/>
          <p:nvPr/>
        </p:nvPicPr>
        <p:blipFill>
          <a:blip r:embed="rId3" cstate="print"/>
          <a:stretch/>
        </p:blipFill>
        <p:spPr>
          <a:xfrm rot="363000">
            <a:off x="3498480" y="1145520"/>
            <a:ext cx="4246920" cy="3873240"/>
          </a:xfrm>
          <a:prstGeom prst="rect">
            <a:avLst/>
          </a:prstGeom>
          <a:ln>
            <a:noFill/>
          </a:ln>
        </p:spPr>
      </p:pic>
      <p:sp>
        <p:nvSpPr>
          <p:cNvPr id="199" name="CustomShape 2"/>
          <p:cNvSpPr/>
          <p:nvPr/>
        </p:nvSpPr>
        <p:spPr>
          <a:xfrm>
            <a:off x="457200" y="2197440"/>
            <a:ext cx="1782720" cy="69984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gn="ctr">
              <a:lnSpc>
                <a:spcPct val="100000"/>
              </a:lnSpc>
            </a:pPr>
            <a:r>
              <a:rPr lang="fr-FR" sz="4000" b="1" strike="noStrike">
                <a:solidFill>
                  <a:srgbClr val="FFFFFF"/>
                </a:solidFill>
                <a:latin typeface="Constantia"/>
                <a:ea typeface="Tahoma"/>
              </a:rPr>
              <a:t>FIN</a:t>
            </a:r>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dirty="0">
                <a:solidFill>
                  <a:srgbClr val="04617B"/>
                </a:solidFill>
                <a:latin typeface="Calibri"/>
              </a:rPr>
              <a:t>PROGRAMME CYCLE </a:t>
            </a:r>
            <a:r>
              <a:rPr lang="fr-FR" sz="5000" b="1" strike="noStrike" dirty="0" smtClean="0">
                <a:solidFill>
                  <a:srgbClr val="04617B"/>
                </a:solidFill>
                <a:latin typeface="Calibri"/>
              </a:rPr>
              <a:t>II</a:t>
            </a:r>
            <a:endParaRPr dirty="0"/>
          </a:p>
        </p:txBody>
      </p:sp>
      <p:sp>
        <p:nvSpPr>
          <p:cNvPr id="144" name="TextShape 2"/>
          <p:cNvSpPr txBox="1"/>
          <p:nvPr/>
        </p:nvSpPr>
        <p:spPr>
          <a:xfrm>
            <a:off x="457200" y="1935360"/>
            <a:ext cx="8229240" cy="438876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800" i="1" strike="noStrike">
                <a:solidFill>
                  <a:srgbClr val="000000"/>
                </a:solidFill>
                <a:latin typeface="Constantia"/>
              </a:rPr>
              <a:t>Programmes d’enseignement de l’école élémentaire et du collège: BO spécial n°11 du 26 novembre 2015.</a:t>
            </a:r>
            <a:endParaRPr/>
          </a:p>
          <a:p>
            <a:pPr algn="just">
              <a:lnSpc>
                <a:spcPct val="100000"/>
              </a:lnSpc>
              <a:buSzPct val="95000"/>
              <a:buFont typeface="Wingdings 2" charset="2"/>
              <a:buChar char=""/>
            </a:pPr>
            <a:r>
              <a:rPr lang="fr-FR" sz="2800" i="1" strike="noStrike">
                <a:solidFill>
                  <a:srgbClr val="000000"/>
                </a:solidFill>
                <a:latin typeface="Constantia"/>
              </a:rPr>
              <a:t>Socle commun de connaissances et de compétences: BO n°17 du 23 avril 2015.</a:t>
            </a:r>
            <a:endParaRPr/>
          </a:p>
          <a:p>
            <a:pPr algn="just">
              <a:lnSpc>
                <a:spcPct val="100000"/>
              </a:lnSpc>
              <a:buSzPct val="95000"/>
              <a:buFont typeface="Wingdings 2" charset="2"/>
              <a:buChar char=""/>
            </a:pPr>
            <a:r>
              <a:rPr lang="fr-FR" sz="2800" i="1" strike="noStrike">
                <a:solidFill>
                  <a:srgbClr val="000000"/>
                </a:solidFill>
                <a:latin typeface="Constantia"/>
              </a:rPr>
              <a:t>Horaires d’enseignement des écoles maternelles et primaires: arrêté du 9 novembre 2015.</a:t>
            </a:r>
            <a:endParaRPr/>
          </a:p>
          <a:p>
            <a:pPr algn="just">
              <a:lnSpc>
                <a:spcPct val="100000"/>
              </a:lnSpc>
              <a:buSzPct val="95000"/>
              <a:buFont typeface="Wingdings 2" charset="2"/>
              <a:buChar char=""/>
            </a:pPr>
            <a:r>
              <a:rPr lang="fr-FR" sz="2800" i="1" strike="noStrike">
                <a:solidFill>
                  <a:srgbClr val="000000"/>
                </a:solidFill>
                <a:latin typeface="Constantia"/>
              </a:rPr>
              <a:t>Enseignement moral et civique (EMC) BO spécial n°6 du 25 juin 2015.</a:t>
            </a:r>
            <a:endParaRPr/>
          </a:p>
          <a:p>
            <a:pPr algn="just">
              <a:lnSpc>
                <a:spcPct val="100000"/>
              </a:lnSpc>
              <a:buSzPct val="95000"/>
              <a:buFont typeface="Wingdings 2" charset="2"/>
              <a:buChar char=""/>
            </a:pPr>
            <a:r>
              <a:rPr lang="fr-FR" sz="2800" i="1" strike="noStrike">
                <a:solidFill>
                  <a:srgbClr val="000000"/>
                </a:solidFill>
                <a:latin typeface="Constantia"/>
              </a:rPr>
              <a:t>Livret scolaire de l’école élémentaire et du collège: décret  2015-1929 et arrêté du 31 décembre 2015.</a:t>
            </a:r>
            <a:endParaRPr/>
          </a:p>
          <a:p>
            <a:pPr>
              <a:lnSpc>
                <a:spcPct val="100000"/>
              </a:lnSpc>
            </a:pPr>
            <a:endParaRPr/>
          </a:p>
          <a:p>
            <a:pPr>
              <a:lnSpc>
                <a:spcPct val="100000"/>
              </a:lnSpc>
            </a:pPr>
            <a:endParaRPr/>
          </a:p>
        </p:txBody>
      </p:sp>
      <p:sp>
        <p:nvSpPr>
          <p:cNvPr id="145"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3CA454B5-942F-4D91-9A10-E3B32F988D50}" type="slidenum">
              <a:rPr lang="fr-FR" sz="1600" b="1" strike="noStrike">
                <a:solidFill>
                  <a:srgbClr val="F3F3F3"/>
                </a:solidFill>
                <a:latin typeface="Tahoma"/>
                <a:ea typeface="Tahoma"/>
              </a:rPr>
              <a:pPr algn="ctr">
                <a:lnSpc>
                  <a:spcPct val="100000"/>
                </a:lnSpc>
              </a:pPr>
              <a:t>2</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480" y="975360"/>
            <a:ext cx="6776840" cy="1783680"/>
          </a:xfrm>
        </p:spPr>
        <p:txBody>
          <a:bodyPr/>
          <a:lstStyle/>
          <a:p>
            <a:r>
              <a:rPr lang="fr-FR" sz="1800" dirty="0" smtClean="0">
                <a:solidFill>
                  <a:srgbClr val="00B0F0"/>
                </a:solidFill>
              </a:rPr>
              <a:t>Volet1:Les spécificités du cycle des apprentissages fondamentaux </a:t>
            </a:r>
            <a:endParaRPr lang="fr-FR" sz="1800" dirty="0">
              <a:solidFill>
                <a:srgbClr val="00B0F0"/>
              </a:solidFill>
            </a:endParaRPr>
          </a:p>
        </p:txBody>
      </p:sp>
      <p:sp>
        <p:nvSpPr>
          <p:cNvPr id="3" name="Sous-titre 2"/>
          <p:cNvSpPr>
            <a:spLocks noGrp="1"/>
          </p:cNvSpPr>
          <p:nvPr>
            <p:ph type="subTitle"/>
          </p:nvPr>
        </p:nvSpPr>
        <p:spPr>
          <a:xfrm>
            <a:off x="609480" y="2828880"/>
            <a:ext cx="7122280" cy="2149520"/>
          </a:xfrm>
        </p:spPr>
        <p:txBody>
          <a:bodyPr/>
          <a:lstStyle/>
          <a:p>
            <a:pPr>
              <a:buNone/>
            </a:pPr>
            <a:r>
              <a:rPr lang="fr-FR" sz="1600" dirty="0" smtClean="0"/>
              <a:t>Au cycle 2, les élèves ont le temps d’apprendre.</a:t>
            </a:r>
          </a:p>
          <a:p>
            <a:pPr>
              <a:buNone/>
            </a:pPr>
            <a:r>
              <a:rPr lang="fr-FR" sz="1600" dirty="0" smtClean="0"/>
              <a:t>Au cycle 2, le sens et l’automatisation  se construisent simultanément </a:t>
            </a:r>
          </a:p>
          <a:p>
            <a:pPr>
              <a:buNone/>
            </a:pPr>
            <a:r>
              <a:rPr lang="fr-FR" sz="1600" dirty="0" smtClean="0"/>
              <a:t>Au cycle 2, la langue française constitue l’objet d’apprentissage central.</a:t>
            </a:r>
          </a:p>
          <a:p>
            <a:pPr>
              <a:buNone/>
            </a:pPr>
            <a:r>
              <a:rPr lang="fr-FR" sz="1600" dirty="0" smtClean="0"/>
              <a:t>Au cycle 2,on ne cesse d’articuler le concret et l’abstrait .</a:t>
            </a:r>
          </a:p>
          <a:p>
            <a:pPr>
              <a:buNone/>
            </a:pPr>
            <a:r>
              <a:rPr lang="fr-FR" sz="1600" dirty="0" smtClean="0"/>
              <a:t>Au cycle 2, l’oral et l’écrit sont en décalage important . </a:t>
            </a:r>
          </a:p>
          <a:p>
            <a:pPr>
              <a:buNone/>
            </a:pPr>
            <a:r>
              <a:rPr lang="fr-FR" sz="1600" dirty="0" smtClean="0"/>
              <a:t>Au cycle 2, les connaissances intuitives tiennent une place centrale .</a:t>
            </a:r>
          </a:p>
          <a:p>
            <a:pPr>
              <a:buNone/>
            </a:pPr>
            <a:r>
              <a:rPr lang="fr-FR" sz="1600" dirty="0" smtClean="0"/>
              <a:t>Au cycle 2, on apprend à réaliser les activités scolaires  fondamentales .</a:t>
            </a:r>
          </a:p>
          <a:p>
            <a:pPr>
              <a:buNone/>
            </a:pPr>
            <a:r>
              <a:rPr lang="fr-FR" sz="1600" dirty="0" smtClean="0"/>
              <a:t>Au cycle 2, on justifie de façon rationnelle .</a:t>
            </a:r>
            <a:endParaRPr lang="fr-F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457200" y="567000"/>
            <a:ext cx="8229240" cy="1231200"/>
          </a:xfrm>
          <a:prstGeom prst="rect">
            <a:avLst/>
          </a:prstGeom>
          <a:noFill/>
          <a:ln>
            <a:noFill/>
          </a:ln>
        </p:spPr>
        <p:txBody>
          <a:bodyPr lIns="0" tIns="45000" rIns="0" bIns="0" anchor="b"/>
          <a:lstStyle/>
          <a:p>
            <a:pPr>
              <a:lnSpc>
                <a:spcPct val="100000"/>
              </a:lnSpc>
            </a:pPr>
            <a:r>
              <a:rPr lang="fr-FR" sz="3600" b="1" strike="noStrike">
                <a:solidFill>
                  <a:srgbClr val="04617B"/>
                </a:solidFill>
                <a:latin typeface="Calibri"/>
              </a:rPr>
              <a:t>Contributions essentielles des différents enseignements au socle commun (Volet2)</a:t>
            </a:r>
            <a:endParaRPr/>
          </a:p>
        </p:txBody>
      </p:sp>
      <p:sp>
        <p:nvSpPr>
          <p:cNvPr id="147" name="TextShape 2"/>
          <p:cNvSpPr txBox="1"/>
          <p:nvPr/>
        </p:nvSpPr>
        <p:spPr>
          <a:xfrm>
            <a:off x="182880" y="1935360"/>
            <a:ext cx="8640720" cy="438876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800" strike="noStrike">
                <a:solidFill>
                  <a:srgbClr val="000000"/>
                </a:solidFill>
                <a:latin typeface="Constantia"/>
              </a:rPr>
              <a:t>Domaine 1. Les langages pour penser et communiquer.</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la langue française à l’oral et à l’écrit</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une langue étrangère ou régionale</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les langages mathématiques, scientifiques et informatiques</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les langages des arts et du corps</a:t>
            </a:r>
            <a:endParaRPr/>
          </a:p>
          <a:p>
            <a:pPr algn="just">
              <a:lnSpc>
                <a:spcPct val="100000"/>
              </a:lnSpc>
              <a:buSzPct val="95000"/>
              <a:buFont typeface="Wingdings 2" charset="2"/>
              <a:buChar char=""/>
            </a:pPr>
            <a:r>
              <a:rPr lang="fr-FR" sz="2800" strike="noStrike">
                <a:solidFill>
                  <a:srgbClr val="000000"/>
                </a:solidFill>
                <a:latin typeface="Constantia"/>
              </a:rPr>
              <a:t>Domaine 2. Les méthodes et outils pour apprendre.</a:t>
            </a:r>
            <a:endParaRPr/>
          </a:p>
          <a:p>
            <a:pPr algn="just">
              <a:lnSpc>
                <a:spcPct val="100000"/>
              </a:lnSpc>
              <a:buSzPct val="95000"/>
              <a:buFont typeface="Wingdings 2" charset="2"/>
              <a:buChar char=""/>
            </a:pPr>
            <a:r>
              <a:rPr lang="fr-FR" sz="2800" strike="noStrike">
                <a:solidFill>
                  <a:srgbClr val="000000"/>
                </a:solidFill>
                <a:latin typeface="Constantia"/>
              </a:rPr>
              <a:t>Domaine 3. La formation de la personne et du citoyen.</a:t>
            </a:r>
            <a:endParaRPr/>
          </a:p>
          <a:p>
            <a:pPr algn="just">
              <a:lnSpc>
                <a:spcPct val="100000"/>
              </a:lnSpc>
              <a:buSzPct val="95000"/>
              <a:buFont typeface="Wingdings 2" charset="2"/>
              <a:buChar char=""/>
            </a:pPr>
            <a:r>
              <a:rPr lang="fr-FR" sz="2800" strike="noStrike">
                <a:solidFill>
                  <a:srgbClr val="000000"/>
                </a:solidFill>
                <a:latin typeface="Constantia"/>
              </a:rPr>
              <a:t>Domaine 4. Les systèmes naturels et les systèmes techniques.</a:t>
            </a:r>
            <a:endParaRPr/>
          </a:p>
          <a:p>
            <a:pPr algn="just">
              <a:lnSpc>
                <a:spcPct val="100000"/>
              </a:lnSpc>
              <a:buSzPct val="95000"/>
              <a:buFont typeface="Wingdings 2" charset="2"/>
              <a:buChar char=""/>
            </a:pPr>
            <a:r>
              <a:rPr lang="fr-FR" sz="2800" strike="noStrike">
                <a:solidFill>
                  <a:srgbClr val="000000"/>
                </a:solidFill>
                <a:latin typeface="Constantia"/>
              </a:rPr>
              <a:t>Domaine 5. Les représentations du monde et l'activité humaine.</a:t>
            </a:r>
            <a:endParaRPr/>
          </a:p>
          <a:p>
            <a:pPr>
              <a:lnSpc>
                <a:spcPct val="100000"/>
              </a:lnSpc>
            </a:pPr>
            <a:endParaRPr/>
          </a:p>
        </p:txBody>
      </p:sp>
      <p:sp>
        <p:nvSpPr>
          <p:cNvPr id="148"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AB33DBFE-5685-4760-9BF9-ECBBAB2C23C0}" type="slidenum">
              <a:rPr lang="fr-FR" sz="1600" b="1" strike="noStrike">
                <a:solidFill>
                  <a:srgbClr val="F3F3F3"/>
                </a:solidFill>
                <a:latin typeface="Tahoma"/>
                <a:ea typeface="Tahoma"/>
              </a:rPr>
              <a:pPr algn="ctr">
                <a:lnSpc>
                  <a:spcPct val="100000"/>
                </a:lnSpc>
              </a:pPr>
              <a:t>4</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4400" b="1" strike="noStrike">
                <a:solidFill>
                  <a:srgbClr val="04617B"/>
                </a:solidFill>
                <a:latin typeface="Calibri"/>
              </a:rPr>
              <a:t>LES DOMAINES </a:t>
            </a:r>
            <a:r>
              <a:rPr lang="fr-FR" sz="4400" b="1" u="sng" strike="noStrike">
                <a:solidFill>
                  <a:srgbClr val="F49100"/>
                </a:solidFill>
                <a:latin typeface="Calibri"/>
              </a:rPr>
              <a:t>D’ENSEIGNEMENT</a:t>
            </a:r>
            <a:r>
              <a:rPr lang="fr-FR" sz="4400" b="1" strike="noStrike">
                <a:solidFill>
                  <a:srgbClr val="04617B"/>
                </a:solidFill>
                <a:latin typeface="Calibri"/>
              </a:rPr>
              <a:t>(Volet3</a:t>
            </a:r>
            <a:r>
              <a:rPr lang="fr-FR" sz="5000" b="1" strike="noStrike">
                <a:solidFill>
                  <a:srgbClr val="04617B"/>
                </a:solidFill>
                <a:latin typeface="Calibri"/>
              </a:rPr>
              <a:t>)</a:t>
            </a:r>
            <a:endParaRPr/>
          </a:p>
        </p:txBody>
      </p:sp>
      <p:sp>
        <p:nvSpPr>
          <p:cNvPr id="150"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buSzPct val="95000"/>
              <a:buFont typeface="Wingdings 2" charset="2"/>
              <a:buChar char=""/>
            </a:pPr>
            <a:r>
              <a:rPr lang="fr-FR" sz="3200" strike="noStrike" dirty="0">
                <a:solidFill>
                  <a:srgbClr val="000000"/>
                </a:solidFill>
                <a:latin typeface="Constantia"/>
              </a:rPr>
              <a:t>Français </a:t>
            </a:r>
            <a:endParaRPr dirty="0"/>
          </a:p>
          <a:p>
            <a:pPr>
              <a:lnSpc>
                <a:spcPct val="100000"/>
              </a:lnSpc>
              <a:buSzPct val="95000"/>
              <a:buFont typeface="Wingdings 2" charset="2"/>
              <a:buChar char=""/>
            </a:pPr>
            <a:r>
              <a:rPr lang="fr-FR" sz="3200" strike="noStrike" dirty="0">
                <a:solidFill>
                  <a:srgbClr val="000000"/>
                </a:solidFill>
                <a:latin typeface="Constantia"/>
              </a:rPr>
              <a:t>Langues vivantes (étrangères ou régionales) </a:t>
            </a:r>
            <a:endParaRPr dirty="0"/>
          </a:p>
          <a:p>
            <a:pPr>
              <a:lnSpc>
                <a:spcPct val="100000"/>
              </a:lnSpc>
              <a:buSzPct val="95000"/>
              <a:buFont typeface="Wingdings 2" charset="2"/>
              <a:buChar char=""/>
            </a:pPr>
            <a:r>
              <a:rPr lang="fr-FR" sz="3200" strike="noStrike" dirty="0">
                <a:solidFill>
                  <a:srgbClr val="000000"/>
                </a:solidFill>
                <a:latin typeface="Constantia"/>
              </a:rPr>
              <a:t>Enseignements artistiques </a:t>
            </a:r>
            <a:endParaRPr dirty="0"/>
          </a:p>
          <a:p>
            <a:pPr>
              <a:lnSpc>
                <a:spcPct val="100000"/>
              </a:lnSpc>
              <a:buSzPct val="95000"/>
              <a:buFont typeface="Wingdings 2" charset="2"/>
              <a:buChar char=""/>
            </a:pPr>
            <a:r>
              <a:rPr lang="fr-FR" sz="3200" strike="noStrike" dirty="0">
                <a:solidFill>
                  <a:srgbClr val="000000"/>
                </a:solidFill>
                <a:latin typeface="Constantia"/>
              </a:rPr>
              <a:t>Éducation physique et sportive </a:t>
            </a:r>
            <a:endParaRPr dirty="0"/>
          </a:p>
          <a:p>
            <a:pPr>
              <a:lnSpc>
                <a:spcPct val="100000"/>
              </a:lnSpc>
              <a:buSzPct val="95000"/>
              <a:buFont typeface="Wingdings 2" charset="2"/>
              <a:buChar char=""/>
            </a:pPr>
            <a:r>
              <a:rPr lang="fr-FR" sz="3200" strike="noStrike" dirty="0">
                <a:solidFill>
                  <a:srgbClr val="000000"/>
                </a:solidFill>
                <a:latin typeface="Constantia"/>
              </a:rPr>
              <a:t>Enseignement moral et civique </a:t>
            </a:r>
            <a:endParaRPr lang="fr-FR" sz="3200" strike="noStrike" dirty="0" smtClean="0">
              <a:solidFill>
                <a:srgbClr val="000000"/>
              </a:solidFill>
              <a:latin typeface="Constantia"/>
            </a:endParaRPr>
          </a:p>
          <a:p>
            <a:pPr>
              <a:lnSpc>
                <a:spcPct val="100000"/>
              </a:lnSpc>
              <a:buSzPct val="95000"/>
              <a:buFont typeface="Wingdings 2" charset="2"/>
              <a:buChar char=""/>
            </a:pPr>
            <a:r>
              <a:rPr lang="fr-FR" sz="3200" smtClean="0">
                <a:solidFill>
                  <a:srgbClr val="000000"/>
                </a:solidFill>
                <a:latin typeface="Constantia"/>
              </a:rPr>
              <a:t>Questionner le monde </a:t>
            </a:r>
            <a:r>
              <a:rPr lang="fr-FR" sz="3200" strike="noStrike" smtClean="0">
                <a:solidFill>
                  <a:srgbClr val="000000"/>
                </a:solidFill>
                <a:latin typeface="Constantia"/>
              </a:rPr>
              <a:t> </a:t>
            </a:r>
            <a:endParaRPr dirty="0"/>
          </a:p>
          <a:p>
            <a:pPr>
              <a:lnSpc>
                <a:spcPct val="100000"/>
              </a:lnSpc>
              <a:buSzPct val="95000"/>
              <a:buFont typeface="Wingdings 2" charset="2"/>
              <a:buChar char=""/>
            </a:pPr>
            <a:r>
              <a:rPr lang="fr-FR" sz="3200" strike="noStrike" dirty="0">
                <a:solidFill>
                  <a:srgbClr val="000000"/>
                </a:solidFill>
                <a:latin typeface="Constantia"/>
              </a:rPr>
              <a:t>Sciences et technologie </a:t>
            </a:r>
            <a:endParaRPr dirty="0"/>
          </a:p>
          <a:p>
            <a:pPr>
              <a:lnSpc>
                <a:spcPct val="100000"/>
              </a:lnSpc>
              <a:buSzPct val="95000"/>
              <a:buFont typeface="Wingdings 2" charset="2"/>
              <a:buChar char=""/>
            </a:pPr>
            <a:r>
              <a:rPr lang="fr-FR" sz="3200" strike="noStrike" dirty="0">
                <a:solidFill>
                  <a:srgbClr val="000000"/>
                </a:solidFill>
                <a:latin typeface="Constantia"/>
              </a:rPr>
              <a:t>Mathématiques</a:t>
            </a:r>
            <a:endParaRPr dirty="0"/>
          </a:p>
        </p:txBody>
      </p:sp>
      <p:sp>
        <p:nvSpPr>
          <p:cNvPr id="151"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43EC943C-9528-4B87-BF52-753C8F1CEE53}" type="slidenum">
              <a:rPr lang="fr-FR" sz="1600" b="1" strike="noStrike">
                <a:solidFill>
                  <a:srgbClr val="F3F3F3"/>
                </a:solidFill>
                <a:latin typeface="Tahoma"/>
                <a:ea typeface="Tahoma"/>
              </a:rPr>
              <a:pPr algn="ctr">
                <a:lnSpc>
                  <a:spcPct val="100000"/>
                </a:lnSpc>
              </a:pPr>
              <a:t>5</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extShape 1"/>
          <p:cNvSpPr txBox="1"/>
          <p:nvPr/>
        </p:nvSpPr>
        <p:spPr>
          <a:xfrm>
            <a:off x="457200" y="2775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COMPOSANTES DU FRANCAIS</a:t>
            </a:r>
            <a:endParaRPr/>
          </a:p>
        </p:txBody>
      </p:sp>
      <p:sp>
        <p:nvSpPr>
          <p:cNvPr id="153" name="TextShape 2"/>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9F6A7809-EEEF-4A7A-A95D-1C0E8654C318}" type="slidenum">
              <a:rPr lang="fr-FR" sz="1600" b="1" strike="noStrike">
                <a:solidFill>
                  <a:srgbClr val="F3F3F3"/>
                </a:solidFill>
                <a:latin typeface="Tahoma"/>
                <a:ea typeface="Tahoma"/>
              </a:rPr>
              <a:pPr algn="ctr">
                <a:lnSpc>
                  <a:spcPct val="100000"/>
                </a:lnSpc>
              </a:pPr>
              <a:t>6</a:t>
            </a:fld>
            <a:endParaRPr/>
          </a:p>
        </p:txBody>
      </p:sp>
      <p:sp>
        <p:nvSpPr>
          <p:cNvPr id="154" name="CustomShape 3"/>
          <p:cNvSpPr/>
          <p:nvPr/>
        </p:nvSpPr>
        <p:spPr>
          <a:xfrm>
            <a:off x="3566160" y="1417680"/>
            <a:ext cx="2077200" cy="730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Langage  oral</a:t>
            </a:r>
            <a:endParaRPr/>
          </a:p>
          <a:p>
            <a:pPr>
              <a:lnSpc>
                <a:spcPct val="100000"/>
              </a:lnSpc>
            </a:pPr>
            <a:endParaRPr/>
          </a:p>
        </p:txBody>
      </p:sp>
      <p:sp>
        <p:nvSpPr>
          <p:cNvPr id="155" name="CustomShape 4"/>
          <p:cNvSpPr/>
          <p:nvPr/>
        </p:nvSpPr>
        <p:spPr>
          <a:xfrm>
            <a:off x="675720" y="5153760"/>
            <a:ext cx="4074840" cy="821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Lecture </a:t>
            </a:r>
            <a:endParaRPr/>
          </a:p>
          <a:p>
            <a:pPr>
              <a:lnSpc>
                <a:spcPct val="100000"/>
              </a:lnSpc>
            </a:pPr>
            <a:r>
              <a:rPr lang="fr-FR" sz="2400" b="1" strike="noStrike">
                <a:solidFill>
                  <a:srgbClr val="000000"/>
                </a:solidFill>
                <a:latin typeface="Constantia"/>
              </a:rPr>
              <a:t>et compréhension de l’écrit</a:t>
            </a:r>
            <a:endParaRPr/>
          </a:p>
        </p:txBody>
      </p:sp>
      <p:sp>
        <p:nvSpPr>
          <p:cNvPr id="156" name="CustomShape 5"/>
          <p:cNvSpPr/>
          <p:nvPr/>
        </p:nvSpPr>
        <p:spPr>
          <a:xfrm>
            <a:off x="5684400" y="5338440"/>
            <a:ext cx="1345680" cy="456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Écriture</a:t>
            </a:r>
            <a:endParaRPr/>
          </a:p>
        </p:txBody>
      </p:sp>
      <p:sp>
        <p:nvSpPr>
          <p:cNvPr id="157" name="CustomShape 6"/>
          <p:cNvSpPr/>
          <p:nvPr/>
        </p:nvSpPr>
        <p:spPr>
          <a:xfrm>
            <a:off x="360000" y="2855880"/>
            <a:ext cx="2875680" cy="456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Étude de la langue </a:t>
            </a:r>
            <a:endParaRPr/>
          </a:p>
        </p:txBody>
      </p:sp>
      <p:sp>
        <p:nvSpPr>
          <p:cNvPr id="158" name="CustomShape 7"/>
          <p:cNvSpPr/>
          <p:nvPr/>
        </p:nvSpPr>
        <p:spPr>
          <a:xfrm>
            <a:off x="6249240" y="2880000"/>
            <a:ext cx="2678760" cy="821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Culture littéraire </a:t>
            </a:r>
            <a:endParaRPr/>
          </a:p>
          <a:p>
            <a:pPr>
              <a:lnSpc>
                <a:spcPct val="100000"/>
              </a:lnSpc>
            </a:pPr>
            <a:r>
              <a:rPr lang="fr-FR" sz="2400" b="1" strike="noStrike">
                <a:solidFill>
                  <a:srgbClr val="000000"/>
                </a:solidFill>
                <a:latin typeface="Constantia"/>
              </a:rPr>
              <a:t>et artistique </a:t>
            </a:r>
            <a:endParaRPr/>
          </a:p>
        </p:txBody>
      </p:sp>
      <p:sp>
        <p:nvSpPr>
          <p:cNvPr id="159" name="CustomShape 8"/>
          <p:cNvSpPr/>
          <p:nvPr/>
        </p:nvSpPr>
        <p:spPr>
          <a:xfrm>
            <a:off x="2793960" y="1985760"/>
            <a:ext cx="3563280" cy="3351960"/>
          </a:xfrm>
          <a:prstGeom prst="star5">
            <a:avLst>
              <a:gd name="adj" fmla="val 19098"/>
              <a:gd name="hf" fmla="val 105146"/>
              <a:gd name="vf" fmla="val 110557"/>
            </a:avLst>
          </a:prstGeom>
          <a:ln>
            <a:noFill/>
          </a:ln>
          <a:effectLst>
            <a:outerShdw blurRad="57150" dist="38100" dir="5400000" algn="ctr" rotWithShape="0">
              <a:schemeClr val="phClr">
                <a:shade val="9000"/>
                <a:alpha val="48000"/>
                <a:satMod val="105000"/>
              </a:schemeClr>
            </a:outerShdw>
          </a:effectLst>
        </p:spPr>
        <p:style>
          <a:lnRef idx="0">
            <a:schemeClr val="accent3"/>
          </a:lnRef>
          <a:fillRef idx="3">
            <a:schemeClr val="accent3"/>
          </a:fillRef>
          <a:effectRef idx="3">
            <a:schemeClr val="accent3"/>
          </a:effectRef>
          <a:fontRef idx="minor"/>
        </p:style>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4000" b="1" strike="noStrike">
                <a:solidFill>
                  <a:srgbClr val="04617B"/>
                </a:solidFill>
                <a:latin typeface="Calibri"/>
              </a:rPr>
              <a:t>DES PROGRAMMES QUI S’APPUIENT SUR UNE </a:t>
            </a:r>
            <a:r>
              <a:rPr lang="fr-FR" sz="4000" b="1" u="sng" strike="noStrike">
                <a:solidFill>
                  <a:srgbClr val="F49100"/>
                </a:solidFill>
                <a:latin typeface="Calibri"/>
              </a:rPr>
              <a:t>TRIPLE</a:t>
            </a:r>
            <a:r>
              <a:rPr lang="fr-FR" sz="4000" b="1" strike="noStrike">
                <a:solidFill>
                  <a:srgbClr val="04617B"/>
                </a:solidFill>
                <a:latin typeface="Calibri"/>
              </a:rPr>
              <a:t> </a:t>
            </a:r>
            <a:r>
              <a:rPr lang="fr-FR" sz="4000" b="1" u="sng" strike="noStrike">
                <a:solidFill>
                  <a:srgbClr val="F49100"/>
                </a:solidFill>
                <a:latin typeface="Calibri"/>
              </a:rPr>
              <a:t>LOGIQUE</a:t>
            </a:r>
            <a:endParaRPr/>
          </a:p>
        </p:txBody>
      </p:sp>
      <p:sp>
        <p:nvSpPr>
          <p:cNvPr id="161" name="TextShape 2"/>
          <p:cNvSpPr txBox="1"/>
          <p:nvPr/>
        </p:nvSpPr>
        <p:spPr>
          <a:xfrm>
            <a:off x="457200" y="2213640"/>
            <a:ext cx="8229240" cy="3912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b="1" strike="noStrike">
                <a:solidFill>
                  <a:srgbClr val="000000"/>
                </a:solidFill>
                <a:latin typeface="Constantia"/>
              </a:rPr>
              <a:t>Une logique de cycle : </a:t>
            </a:r>
            <a:r>
              <a:rPr lang="fr-FR" sz="2600" strike="noStrike">
                <a:solidFill>
                  <a:srgbClr val="000000"/>
                </a:solidFill>
                <a:latin typeface="Constantia"/>
              </a:rPr>
              <a:t>attendus de fin de cycle, compétences et connaissances travaillées.</a:t>
            </a:r>
            <a:endParaRPr/>
          </a:p>
          <a:p>
            <a:pPr algn="just">
              <a:lnSpc>
                <a:spcPct val="100000"/>
              </a:lnSpc>
              <a:buSzPct val="95000"/>
              <a:buFont typeface="Wingdings 2" charset="2"/>
              <a:buChar char=""/>
            </a:pPr>
            <a:r>
              <a:rPr lang="fr-FR" sz="2600" b="1" strike="noStrike">
                <a:solidFill>
                  <a:srgbClr val="000000"/>
                </a:solidFill>
                <a:latin typeface="Constantia"/>
              </a:rPr>
              <a:t>Une logique curriculaire : </a:t>
            </a:r>
            <a:r>
              <a:rPr lang="fr-FR" sz="2600" strike="noStrike">
                <a:solidFill>
                  <a:srgbClr val="000000"/>
                </a:solidFill>
                <a:latin typeface="Constantia"/>
              </a:rPr>
              <a:t>programmation du parcours de l’élève selon un faisceau de trajets:</a:t>
            </a:r>
            <a:endParaRPr/>
          </a:p>
          <a:p>
            <a:pPr lvl="1" algn="just">
              <a:lnSpc>
                <a:spcPct val="100000"/>
              </a:lnSpc>
              <a:buSzPct val="85000"/>
              <a:buFont typeface="Wingdings 2" charset="2"/>
              <a:buChar char=""/>
            </a:pPr>
            <a:r>
              <a:rPr lang="fr-FR" sz="2400" strike="noStrike">
                <a:solidFill>
                  <a:srgbClr val="000000"/>
                </a:solidFill>
                <a:latin typeface="Constantia"/>
              </a:rPr>
              <a:t>Trajet défini par l’institution (cursus): progressivité.</a:t>
            </a:r>
            <a:endParaRPr/>
          </a:p>
          <a:p>
            <a:pPr lvl="1" algn="just">
              <a:lnSpc>
                <a:spcPct val="100000"/>
              </a:lnSpc>
              <a:buSzPct val="85000"/>
              <a:buFont typeface="Wingdings 2" charset="2"/>
              <a:buChar char=""/>
            </a:pPr>
            <a:r>
              <a:rPr lang="fr-FR" sz="2400" strike="noStrike">
                <a:solidFill>
                  <a:srgbClr val="000000"/>
                </a:solidFill>
                <a:latin typeface="Constantia"/>
              </a:rPr>
              <a:t>Trajet défini par l’enseignant (curriculum): programmation.</a:t>
            </a:r>
            <a:endParaRPr/>
          </a:p>
          <a:p>
            <a:pPr lvl="1" algn="just">
              <a:lnSpc>
                <a:spcPct val="100000"/>
              </a:lnSpc>
              <a:buSzPct val="85000"/>
              <a:buFont typeface="Wingdings 2" charset="2"/>
              <a:buChar char=""/>
            </a:pPr>
            <a:r>
              <a:rPr lang="fr-FR" sz="2400" strike="noStrike">
                <a:solidFill>
                  <a:srgbClr val="000000"/>
                </a:solidFill>
                <a:latin typeface="Constantia"/>
              </a:rPr>
              <a:t>Trajet  réalisé par l’élève (parcours): progression.</a:t>
            </a:r>
            <a:endParaRPr/>
          </a:p>
          <a:p>
            <a:pPr algn="just">
              <a:lnSpc>
                <a:spcPct val="100000"/>
              </a:lnSpc>
              <a:buSzPct val="95000"/>
              <a:buFont typeface="Wingdings 2" charset="2"/>
              <a:buChar char=""/>
            </a:pPr>
            <a:r>
              <a:rPr lang="fr-FR" sz="2600" b="1" strike="noStrike">
                <a:solidFill>
                  <a:srgbClr val="000000"/>
                </a:solidFill>
                <a:latin typeface="Constantia"/>
              </a:rPr>
              <a:t>Une logique spiralaire : </a:t>
            </a:r>
            <a:r>
              <a:rPr lang="fr-FR" sz="2600" strike="noStrike">
                <a:solidFill>
                  <a:srgbClr val="000000"/>
                </a:solidFill>
                <a:latin typeface="Constantia"/>
              </a:rPr>
              <a:t>qui met en valeur les processus d’apprentissage des élèves par complexification.</a:t>
            </a:r>
            <a:endParaRPr/>
          </a:p>
          <a:p>
            <a:r>
              <a:rPr lang="fr-FR" sz="2400" strike="noStrike">
                <a:solidFill>
                  <a:srgbClr val="000000"/>
                </a:solidFill>
                <a:latin typeface="Constantia"/>
              </a:rPr>
              <a:t> </a:t>
            </a:r>
            <a:endParaRPr/>
          </a:p>
          <a:p>
            <a:pPr>
              <a:lnSpc>
                <a:spcPct val="100000"/>
              </a:lnSpc>
            </a:pPr>
            <a:endParaRPr/>
          </a:p>
          <a:p>
            <a:pPr>
              <a:lnSpc>
                <a:spcPct val="100000"/>
              </a:lnSpc>
            </a:pPr>
            <a:endParaRPr/>
          </a:p>
        </p:txBody>
      </p:sp>
      <p:sp>
        <p:nvSpPr>
          <p:cNvPr id="162"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05CFB952-E632-42CA-ABAB-ADD76556638B}" type="slidenum">
              <a:rPr lang="fr-FR" sz="1600" b="1" strike="noStrike">
                <a:solidFill>
                  <a:srgbClr val="F3F3F3"/>
                </a:solidFill>
                <a:latin typeface="Tahoma"/>
                <a:ea typeface="Tahoma"/>
              </a:rPr>
              <a:pPr algn="ctr">
                <a:lnSpc>
                  <a:spcPct val="100000"/>
                </a:lnSpc>
              </a:pPr>
              <a:t>7</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LANGAGE ORAL</a:t>
            </a:r>
            <a:endParaRPr/>
          </a:p>
        </p:txBody>
      </p:sp>
      <p:sp>
        <p:nvSpPr>
          <p:cNvPr id="164" name="TextShape 2"/>
          <p:cNvSpPr txBox="1"/>
          <p:nvPr/>
        </p:nvSpPr>
        <p:spPr>
          <a:xfrm>
            <a:off x="457200" y="2166480"/>
            <a:ext cx="8229240" cy="415800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L’oral est réaffirmé comme objet d’apprentissage.</a:t>
            </a:r>
            <a:endParaRPr/>
          </a:p>
          <a:p>
            <a:pPr algn="just">
              <a:lnSpc>
                <a:spcPct val="100000"/>
              </a:lnSpc>
              <a:buSzPct val="95000"/>
              <a:buFont typeface="Wingdings 2" charset="2"/>
              <a:buChar char=""/>
            </a:pPr>
            <a:r>
              <a:rPr lang="fr-FR" sz="2600" strike="noStrike">
                <a:solidFill>
                  <a:srgbClr val="000000"/>
                </a:solidFill>
                <a:latin typeface="Constantia"/>
              </a:rPr>
              <a:t>Importance de la construction des caractéristiques des genres de discours.</a:t>
            </a:r>
            <a:endParaRPr/>
          </a:p>
          <a:p>
            <a:pPr algn="just">
              <a:lnSpc>
                <a:spcPct val="100000"/>
              </a:lnSpc>
              <a:buSzPct val="95000"/>
              <a:buFont typeface="Wingdings 2" charset="2"/>
              <a:buChar char=""/>
            </a:pPr>
            <a:r>
              <a:rPr lang="fr-FR" sz="2600" strike="noStrike">
                <a:solidFill>
                  <a:srgbClr val="000000"/>
                </a:solidFill>
                <a:latin typeface="Constantia"/>
              </a:rPr>
              <a:t>L’oral est un outil d’apprentissage développé dans tous les domaines d’enseignement.</a:t>
            </a:r>
            <a:endParaRPr/>
          </a:p>
          <a:p>
            <a:pPr>
              <a:lnSpc>
                <a:spcPct val="100000"/>
              </a:lnSpc>
            </a:pPr>
            <a:endParaRPr/>
          </a:p>
        </p:txBody>
      </p:sp>
      <p:sp>
        <p:nvSpPr>
          <p:cNvPr id="165"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98B8215E-F6E7-4DE0-989A-E029C5EFEED4}" type="slidenum">
              <a:rPr lang="fr-FR" sz="1600" b="1" strike="noStrike">
                <a:solidFill>
                  <a:srgbClr val="F3F3F3"/>
                </a:solidFill>
                <a:latin typeface="Tahoma"/>
                <a:ea typeface="Tahoma"/>
              </a:rPr>
              <a:pPr algn="ctr">
                <a:lnSpc>
                  <a:spcPct val="100000"/>
                </a:lnSpc>
              </a:pPr>
              <a:t>8</a:t>
            </a:fld>
            <a:endParaRPr/>
          </a:p>
        </p:txBody>
      </p:sp>
      <p:sp>
        <p:nvSpPr>
          <p:cNvPr id="166" name="CustomShape 4"/>
          <p:cNvSpPr/>
          <p:nvPr/>
        </p:nvSpPr>
        <p:spPr>
          <a:xfrm>
            <a:off x="457200" y="1935360"/>
            <a:ext cx="8229240" cy="45756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Tahoma"/>
                <a:ea typeface="Tahoma"/>
              </a:rPr>
              <a:t>Points </a:t>
            </a:r>
            <a:r>
              <a:rPr lang="fr-FR" sz="2400" b="1" u="sng" strike="noStrike">
                <a:solidFill>
                  <a:srgbClr val="F49100"/>
                </a:solidFill>
                <a:latin typeface="Tahoma"/>
                <a:ea typeface="Tahoma"/>
              </a:rPr>
              <a:t>saillants </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LANGAGE ORAL</a:t>
            </a:r>
            <a:endParaRPr/>
          </a:p>
        </p:txBody>
      </p:sp>
      <p:sp>
        <p:nvSpPr>
          <p:cNvPr id="168" name="TextShape 2"/>
          <p:cNvSpPr txBox="1"/>
          <p:nvPr/>
        </p:nvSpPr>
        <p:spPr>
          <a:xfrm>
            <a:off x="457200" y="2484000"/>
            <a:ext cx="8229240" cy="3840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Pédagogiques:</a:t>
            </a:r>
            <a:endParaRPr/>
          </a:p>
          <a:p>
            <a:pPr lvl="1" algn="just">
              <a:lnSpc>
                <a:spcPct val="100000"/>
              </a:lnSpc>
              <a:buSzPct val="85000"/>
              <a:buFont typeface="Wingdings 2" charset="2"/>
              <a:buChar char=""/>
            </a:pPr>
            <a:r>
              <a:rPr lang="fr-FR" sz="2400" strike="noStrike">
                <a:solidFill>
                  <a:srgbClr val="000000"/>
                </a:solidFill>
                <a:latin typeface="Constantia"/>
              </a:rPr>
              <a:t>Mise en place d’une didactique de l’oral et d’une progressivité. </a:t>
            </a:r>
            <a:endParaRPr/>
          </a:p>
          <a:p>
            <a:pPr lvl="1" algn="just">
              <a:lnSpc>
                <a:spcPct val="100000"/>
              </a:lnSpc>
              <a:buSzPct val="85000"/>
              <a:buFont typeface="Wingdings 2" charset="2"/>
              <a:buChar char=""/>
            </a:pPr>
            <a:r>
              <a:rPr lang="fr-FR" sz="2400" strike="noStrike">
                <a:solidFill>
                  <a:srgbClr val="000000"/>
                </a:solidFill>
                <a:latin typeface="Constantia"/>
              </a:rPr>
              <a:t>Les élèves sont amenés à analyser leur production pour l’améliorer.</a:t>
            </a:r>
            <a:endParaRPr/>
          </a:p>
          <a:p>
            <a:pPr algn="just">
              <a:lnSpc>
                <a:spcPct val="100000"/>
              </a:lnSpc>
              <a:buSzPct val="95000"/>
              <a:buFont typeface="Wingdings 2" charset="2"/>
              <a:buChar char=""/>
            </a:pPr>
            <a:r>
              <a:rPr lang="fr-FR" sz="2600" strike="noStrike">
                <a:solidFill>
                  <a:srgbClr val="000000"/>
                </a:solidFill>
                <a:latin typeface="Constantia"/>
              </a:rPr>
              <a:t>Repères de progressivité:</a:t>
            </a:r>
            <a:endParaRPr/>
          </a:p>
          <a:p>
            <a:pPr lvl="1" algn="just">
              <a:lnSpc>
                <a:spcPct val="100000"/>
              </a:lnSpc>
              <a:buSzPct val="85000"/>
              <a:buFont typeface="Wingdings 2" charset="2"/>
              <a:buChar char=""/>
            </a:pPr>
            <a:r>
              <a:rPr lang="fr-FR" sz="2400" strike="noStrike">
                <a:solidFill>
                  <a:srgbClr val="000000"/>
                </a:solidFill>
                <a:latin typeface="Constantia"/>
              </a:rPr>
              <a:t>Production d’oraux organisés en CM1/CM2, plus formalisés en 6ème.</a:t>
            </a:r>
            <a:endParaRPr/>
          </a:p>
          <a:p>
            <a:endParaRPr/>
          </a:p>
          <a:p>
            <a:endParaRPr/>
          </a:p>
          <a:p>
            <a:endParaRPr/>
          </a:p>
        </p:txBody>
      </p:sp>
      <p:sp>
        <p:nvSpPr>
          <p:cNvPr id="169"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B277395B-98AE-464A-87FA-8C64C54F955D}" type="slidenum">
              <a:rPr lang="fr-FR" sz="1600" b="1" strike="noStrike">
                <a:solidFill>
                  <a:srgbClr val="F3F3F3"/>
                </a:solidFill>
                <a:latin typeface="Tahoma"/>
                <a:ea typeface="Tahoma"/>
              </a:rPr>
              <a:pPr algn="ctr">
                <a:lnSpc>
                  <a:spcPct val="100000"/>
                </a:lnSpc>
              </a:pPr>
              <a:t>9</a:t>
            </a:fld>
            <a:endParaRPr/>
          </a:p>
        </p:txBody>
      </p:sp>
      <p:sp>
        <p:nvSpPr>
          <p:cNvPr id="170" name="CustomShape 4"/>
          <p:cNvSpPr/>
          <p:nvPr/>
        </p:nvSpPr>
        <p:spPr>
          <a:xfrm>
            <a:off x="457200" y="1847160"/>
            <a:ext cx="461736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7377</TotalTime>
  <Words>2021</Words>
  <Application>Microsoft Office PowerPoint</Application>
  <PresentationFormat>Affichage à l'écran (4:3)</PresentationFormat>
  <Paragraphs>247</Paragraphs>
  <Slides>17</Slides>
  <Notes>16</Notes>
  <HiddenSlides>0</HiddenSlides>
  <MMClips>0</MMClips>
  <ScaleCrop>false</ScaleCrop>
  <HeadingPairs>
    <vt:vector size="4" baseType="variant">
      <vt:variant>
        <vt:lpstr>Thème</vt:lpstr>
      </vt:variant>
      <vt:variant>
        <vt:i4>3</vt:i4>
      </vt:variant>
      <vt:variant>
        <vt:lpstr>Titres des diapositives</vt:lpstr>
      </vt:variant>
      <vt:variant>
        <vt:i4>17</vt:i4>
      </vt:variant>
    </vt:vector>
  </HeadingPairs>
  <TitlesOfParts>
    <vt:vector size="20" baseType="lpstr">
      <vt:lpstr>Thème Office</vt:lpstr>
      <vt:lpstr>Office Theme</vt:lpstr>
      <vt:lpstr>Office Theme</vt:lpstr>
      <vt:lpstr>Diapositive 1</vt:lpstr>
      <vt:lpstr>Diapositive 2</vt:lpstr>
      <vt:lpstr>Volet1:Les spécificités du cycle des apprentissages fondamentaux </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Babeth Oudon</dc:creator>
  <cp:lastModifiedBy>srey</cp:lastModifiedBy>
  <cp:revision>210</cp:revision>
  <cp:lastPrinted>2016-02-23T11:12:35Z</cp:lastPrinted>
  <dcterms:created xsi:type="dcterms:W3CDTF">2016-01-04T10:40:14Z</dcterms:created>
  <dcterms:modified xsi:type="dcterms:W3CDTF">2016-05-22T13:52:13Z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16</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16</vt:i4>
  </property>
</Properties>
</file>