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4" r:id="rId5"/>
    <p:sldId id="281" r:id="rId6"/>
    <p:sldId id="282" r:id="rId7"/>
    <p:sldId id="287" r:id="rId8"/>
    <p:sldId id="285" r:id="rId9"/>
    <p:sldId id="283" r:id="rId10"/>
    <p:sldId id="290" r:id="rId11"/>
    <p:sldId id="286" r:id="rId12"/>
    <p:sldId id="288" r:id="rId13"/>
    <p:sldId id="291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59" r:id="rId23"/>
    <p:sldId id="277" r:id="rId24"/>
    <p:sldId id="26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3265-F9A5-48F1-BE28-B59FF91CCABD}" type="datetimeFigureOut">
              <a:rPr lang="fr-FR" smtClean="0"/>
              <a:pPr/>
              <a:t>09/09/2016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7538-0C59-45BD-BAA2-EB390DA7D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b="1" smtClean="0">
                <a:solidFill>
                  <a:srgbClr val="0070C0"/>
                </a:solidFill>
              </a:rPr>
              <a:t>PROGRAMME</a:t>
            </a:r>
            <a:r>
              <a:rPr lang="fr-FR" b="1" dirty="0" smtClean="0">
                <a:solidFill>
                  <a:srgbClr val="0070C0"/>
                </a:solidFill>
              </a:rPr>
              <a:t/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PROGRAMMATIONS  PROGRESSIONS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Cycle des apprentissages fondamentaux</a:t>
            </a:r>
            <a:br>
              <a:rPr lang="fr-FR" dirty="0" smtClean="0"/>
            </a:br>
            <a:r>
              <a:rPr lang="fr-FR" dirty="0" smtClean="0"/>
              <a:t> (CP-CE1-CE2)</a:t>
            </a:r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72816"/>
            <a:ext cx="914400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4800" b="1" dirty="0" smtClean="0">
                <a:solidFill>
                  <a:srgbClr val="0070C0"/>
                </a:solidFill>
              </a:rPr>
              <a:t>Programmes d’enseignement du cycle de consolidation : cycle 3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enseignements (8)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Français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Langues vivantes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Enseignements artistiques : arts plastiques, éducation musicale, histoire des arts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Education physique et sportive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Enseignement moral et civique EMC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Histoire et géographie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Sciences et technologie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Mathématiques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Cycle de consolidation (CM1 et CM2)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Questions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sz="4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fr-FR" sz="2000" b="1" dirty="0" smtClean="0"/>
              <a:t>Quelles différences ?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000" b="1" dirty="0" smtClean="0"/>
              <a:t>Quelles difficultés rencontrez-vous pour les élaborer ?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000" b="1" dirty="0" smtClean="0"/>
              <a:t>Quels contenus pour les programmations, les progressions ?</a:t>
            </a:r>
          </a:p>
          <a:p>
            <a:pPr algn="just">
              <a:buNone/>
            </a:pPr>
            <a:endParaRPr lang="fr-FR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Programmations/progressions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Une</a:t>
            </a:r>
            <a:r>
              <a:rPr lang="fr-FR" dirty="0" smtClean="0"/>
              <a:t> </a:t>
            </a:r>
            <a:r>
              <a:rPr lang="fr-FR" b="1" dirty="0" smtClean="0"/>
              <a:t>logique temporelle pour la programmation </a:t>
            </a:r>
            <a:r>
              <a:rPr lang="fr-FR" dirty="0" smtClean="0"/>
              <a:t>: programmation des apprentissages à l’intérieur des cycles, par année ou par période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Une logique didactique pour la progression </a:t>
            </a:r>
            <a:r>
              <a:rPr lang="fr-FR" dirty="0" smtClean="0"/>
              <a:t>: organisation d’une suite graduelle de savoirs en séquences ou séances relatives à un sujet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Organisation selon un ordre progressif de difficultés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6948264" y="450912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fr-FR" sz="3100" b="1" dirty="0" smtClean="0">
                <a:solidFill>
                  <a:srgbClr val="0070C0"/>
                </a:solidFill>
              </a:rPr>
              <a:t>Programme</a:t>
            </a:r>
            <a:r>
              <a:rPr lang="fr-FR" sz="31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b="1" dirty="0" smtClean="0"/>
              <a:t>Textes officiels : liste des connaissances et des compétences, sans ordre particulier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Programmation</a:t>
            </a:r>
          </a:p>
          <a:p>
            <a:pPr algn="ctr">
              <a:lnSpc>
                <a:spcPct val="160000"/>
              </a:lnSpc>
              <a:buNone/>
            </a:pPr>
            <a:r>
              <a:rPr lang="fr-FR" sz="2000" b="1" dirty="0" smtClean="0"/>
              <a:t>Organisation des contenus d’apprentissage dans une durée déterminée. La programmation ne tient pas compte du cheminement différencié des élèves</a:t>
            </a:r>
          </a:p>
          <a:p>
            <a:pPr algn="ctr">
              <a:lnSpc>
                <a:spcPct val="160000"/>
              </a:lnSpc>
              <a:buNone/>
            </a:pPr>
            <a:r>
              <a:rPr lang="fr-FR" sz="2000" b="1" dirty="0" smtClean="0"/>
              <a:t>facteur premier : le temps</a:t>
            </a:r>
          </a:p>
          <a:p>
            <a:pPr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Progression</a:t>
            </a:r>
          </a:p>
          <a:p>
            <a:pPr algn="ctr">
              <a:lnSpc>
                <a:spcPct val="170000"/>
              </a:lnSpc>
              <a:buNone/>
            </a:pPr>
            <a:r>
              <a:rPr lang="fr-FR" sz="2000" b="1" dirty="0" smtClean="0"/>
              <a:t>Enchaînement des apprentissages par étapes successives selon les acquis précédents</a:t>
            </a:r>
          </a:p>
          <a:p>
            <a:pPr algn="ctr">
              <a:lnSpc>
                <a:spcPct val="170000"/>
              </a:lnSpc>
              <a:buNone/>
            </a:pPr>
            <a:r>
              <a:rPr lang="fr-FR" sz="2000" b="1" dirty="0" smtClean="0"/>
              <a:t>La progression tient compte des rythmes et des progrès des élèves</a:t>
            </a:r>
          </a:p>
          <a:p>
            <a:pPr algn="ctr">
              <a:lnSpc>
                <a:spcPct val="170000"/>
              </a:lnSpc>
              <a:buNone/>
            </a:pPr>
            <a:r>
              <a:rPr lang="fr-FR" sz="2000" b="1" dirty="0" smtClean="0"/>
              <a:t>Apprentissages, évaluations, ajustements</a:t>
            </a:r>
          </a:p>
          <a:p>
            <a:pPr algn="ctr">
              <a:buNone/>
            </a:pPr>
            <a:r>
              <a:rPr lang="fr-FR" i="1" dirty="0" smtClean="0">
                <a:solidFill>
                  <a:srgbClr val="0070C0"/>
                </a:solidFill>
              </a:rPr>
              <a:t>Séquence</a:t>
            </a:r>
          </a:p>
          <a:p>
            <a:pPr algn="ctr">
              <a:buNone/>
            </a:pPr>
            <a:r>
              <a:rPr lang="fr-FR" sz="1900" i="1" dirty="0" smtClean="0"/>
              <a:t>Ensemble de plusieurs séances respectant une progression, nécessité de concevoir son enseignement, non pas séance par séance mais à plus log terme, de la situation de départ à l’évaluation, en passant par l’entraînement</a:t>
            </a:r>
          </a:p>
          <a:p>
            <a:pPr algn="ctr">
              <a:buNone/>
            </a:pPr>
            <a:r>
              <a:rPr lang="fr-FR" sz="1900" i="1" dirty="0" smtClean="0"/>
              <a:t>Unité de sens, organisée autour de l’atteinte d’un objectif général explicite aux élèves</a:t>
            </a:r>
          </a:p>
          <a:p>
            <a:pPr algn="ctr">
              <a:buNone/>
            </a:pPr>
            <a:r>
              <a:rPr lang="fr-FR" i="1" dirty="0" smtClean="0">
                <a:solidFill>
                  <a:srgbClr val="0070C0"/>
                </a:solidFill>
              </a:rPr>
              <a:t>Séance</a:t>
            </a:r>
          </a:p>
          <a:p>
            <a:pPr algn="ctr">
              <a:buNone/>
            </a:pPr>
            <a:r>
              <a:rPr lang="fr-FR" sz="1900" i="1" dirty="0" smtClean="0"/>
              <a:t>Unité de temps, organisée autour de l’atteinte d’un objectif spécifique</a:t>
            </a:r>
            <a:endParaRPr lang="fr-FR" sz="1900" i="1" dirty="0"/>
          </a:p>
        </p:txBody>
      </p:sp>
      <p:sp>
        <p:nvSpPr>
          <p:cNvPr id="5" name="Flèche vers le bas 4"/>
          <p:cNvSpPr/>
          <p:nvPr/>
        </p:nvSpPr>
        <p:spPr>
          <a:xfrm>
            <a:off x="251520" y="692696"/>
            <a:ext cx="484632" cy="5832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programmations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Pour déterminer le moment où telle compétence ou telle notion sera abordée au cours du cycle ou de l’année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Planification des enseignements pour une période donnée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Déclinaison des connaissances et des compétences à acquérir dans chaque domaine disciplinaire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1- Programmation segmentée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dirty="0" smtClean="0"/>
              <a:t>Programme partagé sur 3 ans ce qui permet de</a:t>
            </a:r>
          </a:p>
          <a:p>
            <a:pPr>
              <a:lnSpc>
                <a:spcPct val="150000"/>
              </a:lnSpc>
              <a:buNone/>
            </a:pPr>
            <a:r>
              <a:rPr lang="fr-FR" dirty="0" smtClean="0"/>
              <a:t>	- mieux maîtriser les contenus</a:t>
            </a:r>
          </a:p>
          <a:p>
            <a:pPr>
              <a:lnSpc>
                <a:spcPct val="150000"/>
              </a:lnSpc>
              <a:buNone/>
            </a:pPr>
            <a:r>
              <a:rPr lang="fr-FR" dirty="0" smtClean="0"/>
              <a:t>	- d’éviter une répétition de certains points ou des oublis</a:t>
            </a:r>
          </a:p>
          <a:p>
            <a:pPr>
              <a:lnSpc>
                <a:spcPct val="150000"/>
              </a:lnSpc>
              <a:buNone/>
            </a:pPr>
            <a:r>
              <a:rPr lang="fr-FR" dirty="0" smtClean="0"/>
              <a:t>	- de limiter le nombre de sujets d’étude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2- Programmation </a:t>
            </a:r>
            <a:r>
              <a:rPr lang="fr-FR" b="1" dirty="0" err="1" smtClean="0">
                <a:solidFill>
                  <a:srgbClr val="0070C0"/>
                </a:solidFill>
              </a:rPr>
              <a:t>spiralaire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Les mêmes notions sont travaillées plusieurs années de suite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 chaque étape, l’élève appréhende la notion en fonction de son niveau de compréhension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Avance progressive dans la complexité</a:t>
            </a:r>
          </a:p>
          <a:p>
            <a:pPr algn="just">
              <a:lnSpc>
                <a:spcPct val="150000"/>
              </a:lnSpc>
            </a:pPr>
            <a:r>
              <a:rPr lang="fr-FR" dirty="0" smtClean="0"/>
              <a:t>Les contenus antérieurs ainsi que le lexique associé sont enrichis progressivement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Le nouveau programme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2600" b="1" dirty="0" smtClean="0"/>
              <a:t>2 grands changements mais aussi une continuité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 smtClean="0"/>
              <a:t>Nouveaux cycles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 smtClean="0"/>
              <a:t>Des programmes </a:t>
            </a:r>
            <a:r>
              <a:rPr lang="fr-FR" sz="2600" i="1" dirty="0" err="1" smtClean="0"/>
              <a:t>soclés</a:t>
            </a:r>
            <a:r>
              <a:rPr lang="fr-FR" sz="2600" dirty="0" smtClean="0"/>
              <a:t>, des programmes </a:t>
            </a:r>
            <a:r>
              <a:rPr lang="fr-FR" sz="2600" i="1" dirty="0" err="1" smtClean="0"/>
              <a:t>curriculaires</a:t>
            </a:r>
            <a:r>
              <a:rPr lang="fr-FR" sz="2600" i="1" dirty="0" smtClean="0"/>
              <a:t> 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 smtClean="0"/>
              <a:t>Une logique </a:t>
            </a:r>
            <a:r>
              <a:rPr lang="fr-FR" sz="2600" dirty="0" err="1" smtClean="0"/>
              <a:t>spiralaire</a:t>
            </a:r>
            <a:r>
              <a:rPr lang="fr-FR" sz="2600" dirty="0" smtClean="0"/>
              <a:t> : qui met en valeur les processus d’apprentissage des élèves par complexification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3- Programmation mixte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Partage du programme pour certains domaines, combiné à une approche </a:t>
            </a:r>
            <a:r>
              <a:rPr lang="fr-FR" dirty="0" err="1" smtClean="0"/>
              <a:t>spiraliaire</a:t>
            </a:r>
            <a:r>
              <a:rPr lang="fr-FR" dirty="0" smtClean="0"/>
              <a:t> pour d’autres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</a:rPr>
              <a:t>Les progressions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3100" b="1" dirty="0" smtClean="0">
                <a:solidFill>
                  <a:srgbClr val="0070C0"/>
                </a:solidFill>
              </a:rPr>
              <a:t>Une aide à la mise en œuvre des programmes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Pour chacun des cycles, les progressions s'organisent par domaine d'enseignement et suivent strictement les libellés des  programmes pour proposer une approche détaillée des connaissances, capacités et attitudes à maîtriser par les élèves.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fr-FR" dirty="0" smtClean="0"/>
              <a:t>	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dirty="0" smtClean="0"/>
              <a:t>	</a:t>
            </a:r>
            <a:r>
              <a:rPr lang="fr-FR" sz="3400" dirty="0" smtClean="0"/>
              <a:t>Elles favorisent </a:t>
            </a:r>
            <a:r>
              <a:rPr lang="fr-FR" sz="3400" b="1" dirty="0" smtClean="0"/>
              <a:t>une gestion des temps d'apprentissage des élèves plus précise et rigoureuse sur l'ensemble de la scolarité</a:t>
            </a:r>
            <a:r>
              <a:rPr lang="fr-FR" sz="3400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fr-FR" sz="3400" dirty="0" smtClean="0"/>
          </a:p>
          <a:p>
            <a:pPr algn="just">
              <a:lnSpc>
                <a:spcPct val="170000"/>
              </a:lnSpc>
              <a:buNone/>
            </a:pPr>
            <a:r>
              <a:rPr lang="fr-FR" sz="3400" dirty="0" smtClean="0"/>
              <a:t>	Elle comprend un enchaînement chronologique des séquences avec un ordre dans les apprentissages. Elle cible </a:t>
            </a:r>
            <a:r>
              <a:rPr lang="fr-FR" sz="3400" b="1" dirty="0" smtClean="0"/>
              <a:t>des objectifs évaluables </a:t>
            </a:r>
            <a:r>
              <a:rPr lang="fr-FR" sz="3400" dirty="0" smtClean="0"/>
              <a:t>définis par </a:t>
            </a:r>
            <a:r>
              <a:rPr lang="fr-FR" sz="3400" b="1" dirty="0" smtClean="0"/>
              <a:t>des critères d’évaluation </a:t>
            </a:r>
            <a:r>
              <a:rPr lang="fr-FR" sz="3400" dirty="0" smtClean="0"/>
              <a:t>et envisage les activités de </a:t>
            </a:r>
            <a:r>
              <a:rPr lang="fr-FR" sz="3400" dirty="0" err="1" smtClean="0"/>
              <a:t>remédiation</a:t>
            </a:r>
            <a:r>
              <a:rPr lang="fr-FR" sz="3400" dirty="0" smtClean="0"/>
              <a:t> ou d’approfondissement à destination des élèves.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dirty="0" smtClean="0"/>
              <a:t>	</a:t>
            </a:r>
            <a:endParaRPr lang="fr-F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À partir de ces documents, </a:t>
            </a:r>
            <a:r>
              <a:rPr lang="fr-FR" b="1" dirty="0" smtClean="0"/>
              <a:t>les enseignants et les équipes pédagogiques </a:t>
            </a:r>
            <a:r>
              <a:rPr lang="fr-FR" dirty="0" smtClean="0"/>
              <a:t>établissent des </a:t>
            </a:r>
            <a:r>
              <a:rPr lang="fr-FR" b="1" dirty="0" smtClean="0"/>
              <a:t>répartitions annuelles et de cycle </a:t>
            </a:r>
            <a:r>
              <a:rPr lang="fr-FR" dirty="0" smtClean="0"/>
              <a:t>en prenant en compte l'organisation de l'école, les niveaux de classe, les classes à niveaux multiples.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En apportant une vue d'ensemble des contenus d'enseignement,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/>
              <a:t>	les progressions sont une aide à la mise en œuvre des programmes et viennent en appui à la conception des projets pédagogiques et des approches interdisciplinaires.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r-FR" dirty="0" smtClean="0"/>
              <a:t>Le socle commun de connaissances, de compétences et de culture s'acquiert durant la scolarité obligatoire, organisée en 3 cycles d'enseignement.</a:t>
            </a:r>
          </a:p>
          <a:p>
            <a:pPr algn="just">
              <a:lnSpc>
                <a:spcPct val="170000"/>
              </a:lnSpc>
            </a:pPr>
            <a:r>
              <a:rPr lang="fr-FR" u="sng" dirty="0" smtClean="0"/>
              <a:t>Le cycle 1</a:t>
            </a:r>
            <a:r>
              <a:rPr lang="fr-FR" dirty="0" smtClean="0"/>
              <a:t>, cycle des apprentissages premiers, couvre la petite, moyenne et grande section de maternelle. Il précède la période de scolarité obligatoire.</a:t>
            </a:r>
          </a:p>
          <a:p>
            <a:pPr algn="just">
              <a:lnSpc>
                <a:spcPct val="170000"/>
              </a:lnSpc>
            </a:pPr>
            <a:r>
              <a:rPr lang="fr-FR" b="1" dirty="0" smtClean="0"/>
              <a:t>Cycle 2</a:t>
            </a:r>
            <a:r>
              <a:rPr lang="fr-FR" dirty="0" smtClean="0"/>
              <a:t>, cycle des apprentissages fondamentaux : CP, CE1 et CE2</a:t>
            </a:r>
          </a:p>
          <a:p>
            <a:pPr algn="just">
              <a:lnSpc>
                <a:spcPct val="170000"/>
              </a:lnSpc>
            </a:pPr>
            <a:r>
              <a:rPr lang="fr-FR" b="1" dirty="0" smtClean="0"/>
              <a:t>Cycle 3</a:t>
            </a:r>
            <a:r>
              <a:rPr lang="fr-FR" dirty="0" smtClean="0"/>
              <a:t>, cycle de consolidation : </a:t>
            </a:r>
            <a:r>
              <a:rPr lang="fr-FR" b="1" dirty="0" smtClean="0">
                <a:solidFill>
                  <a:srgbClr val="FF0000"/>
                </a:solidFill>
              </a:rPr>
              <a:t>CM1, CM2 et classe de 6</a:t>
            </a:r>
            <a:r>
              <a:rPr lang="fr-FR" b="1" baseline="30000" dirty="0" smtClean="0">
                <a:solidFill>
                  <a:srgbClr val="FF0000"/>
                </a:solidFill>
              </a:rPr>
              <a:t>ème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70000"/>
              </a:lnSpc>
            </a:pPr>
            <a:r>
              <a:rPr lang="fr-FR" u="sng" dirty="0" smtClean="0"/>
              <a:t>Cycle 4</a:t>
            </a:r>
            <a:r>
              <a:rPr lang="fr-FR" dirty="0" smtClean="0"/>
              <a:t>, cycle des approfondissements : classes de 5ème, 4ème et 3ème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Programme d’enseignement de l’école maternelle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Cinq domaines d’apprentissage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 smtClean="0"/>
              <a:t>1- Mobiliser le langage dans toutes les dimensions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 smtClean="0"/>
              <a:t>2- Agir, s’exprimer, comprendre à travers l’activité physique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 smtClean="0"/>
              <a:t>3- Agir, s’exprimer, comprendre à travers les activités artistiques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 smtClean="0"/>
              <a:t>4- Construire les premiers outils pour structurer sa pensée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 smtClean="0"/>
              <a:t>5- Explorer le monde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Organisé en 3 parties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fr-FR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VOLET 1</a:t>
            </a:r>
          </a:p>
          <a:p>
            <a:pPr marL="0" indent="0">
              <a:spcBef>
                <a:spcPts val="0"/>
              </a:spcBef>
              <a:buNone/>
            </a:pPr>
            <a:endParaRPr lang="fr-FR" b="1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le </a:t>
            </a:r>
            <a:r>
              <a:rPr lang="fr-FR" b="1" dirty="0" smtClean="0"/>
              <a:t>volet 1 </a:t>
            </a:r>
            <a:r>
              <a:rPr lang="fr-FR" dirty="0" smtClean="0"/>
              <a:t>présente les principaux enjeux et objectifs de formation du cycle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 smtClean="0"/>
              <a:t>spécificité du cycle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dirty="0" smtClean="0"/>
              <a:t>Le </a:t>
            </a:r>
            <a:r>
              <a:rPr lang="fr-FR" b="1" dirty="0" smtClean="0"/>
              <a:t>volet 2 </a:t>
            </a:r>
            <a:r>
              <a:rPr lang="fr-FR" dirty="0" smtClean="0"/>
              <a:t>rassemble les contributions essentielles des différents enseignements au socle commun.</a:t>
            </a:r>
          </a:p>
          <a:p>
            <a:pPr algn="ctr">
              <a:lnSpc>
                <a:spcPct val="160000"/>
              </a:lnSpc>
              <a:buNone/>
            </a:pPr>
            <a:r>
              <a:rPr lang="fr-FR" b="1" dirty="0" smtClean="0"/>
              <a:t>5 domaines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Les langages pour penser et communiquer  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Les méthodes et outils pour apprendre  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La formation de la personne et du citoyen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Les systèmes naturels et les systèmes techniques 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Les représentations du monde 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L'activité humaine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2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fr-FR" sz="8000" b="1" dirty="0" smtClean="0">
                <a:solidFill>
                  <a:srgbClr val="0070C0"/>
                </a:solidFill>
              </a:rPr>
              <a:t>VOLET 3</a:t>
            </a:r>
            <a:endParaRPr lang="fr-FR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4400" b="1" dirty="0" smtClean="0">
                <a:solidFill>
                  <a:srgbClr val="0070C0"/>
                </a:solidFill>
              </a:rPr>
              <a:t>Programmes d’enseignement du cycle des apprentissages fondamentaux  : cycle 2</a:t>
            </a:r>
            <a:endParaRPr lang="fr-FR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enseignements (7)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Français</a:t>
            </a:r>
          </a:p>
          <a:p>
            <a:r>
              <a:rPr lang="fr-FR" dirty="0" smtClean="0"/>
              <a:t>Langues vivantes</a:t>
            </a:r>
          </a:p>
          <a:p>
            <a:r>
              <a:rPr lang="fr-FR" dirty="0" smtClean="0"/>
              <a:t>Enseignements artistiques : arts plastiques, éducation musicale</a:t>
            </a:r>
          </a:p>
          <a:p>
            <a:r>
              <a:rPr lang="fr-FR" dirty="0" smtClean="0"/>
              <a:t>Education physique et sportive</a:t>
            </a:r>
          </a:p>
          <a:p>
            <a:r>
              <a:rPr lang="fr-FR" dirty="0" smtClean="0"/>
              <a:t>Enseignement moral et civique EMC</a:t>
            </a:r>
          </a:p>
          <a:p>
            <a:r>
              <a:rPr lang="fr-FR" dirty="0" smtClean="0"/>
              <a:t>Questionner le monde</a:t>
            </a:r>
          </a:p>
          <a:p>
            <a:r>
              <a:rPr lang="fr-FR" dirty="0" smtClean="0"/>
              <a:t>Mathématiques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555</Words>
  <Application>Microsoft Office PowerPoint</Application>
  <PresentationFormat>Affichage à l'écran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PROGRAMME PROGRAMMATIONS  PROGRESSIONS</vt:lpstr>
      <vt:lpstr>Le nouveau programme</vt:lpstr>
      <vt:lpstr>Diapositive 3</vt:lpstr>
      <vt:lpstr>Programme d’enseignement de l’école maternelle</vt:lpstr>
      <vt:lpstr>Organisé en 3 parties complémentaires</vt:lpstr>
      <vt:lpstr>Diapositive 6</vt:lpstr>
      <vt:lpstr>Diapositive 7</vt:lpstr>
      <vt:lpstr>Diapositive 8</vt:lpstr>
      <vt:lpstr>Les enseignements (7)</vt:lpstr>
      <vt:lpstr>Cycle des apprentissages fondamentaux  (CP-CE1-CE2)</vt:lpstr>
      <vt:lpstr>Diapositive 11</vt:lpstr>
      <vt:lpstr>Les enseignements (8)</vt:lpstr>
      <vt:lpstr>Cycle de consolidation (CM1 et CM2)</vt:lpstr>
      <vt:lpstr>Questions </vt:lpstr>
      <vt:lpstr>Programmations/progressions</vt:lpstr>
      <vt:lpstr>Programme  Textes officiels : liste des connaissances et des compétences, sans ordre particulier</vt:lpstr>
      <vt:lpstr>Les programmations</vt:lpstr>
      <vt:lpstr>1- Programmation segmentée</vt:lpstr>
      <vt:lpstr>2- Programmation spiralaire </vt:lpstr>
      <vt:lpstr>3- Programmation mixte </vt:lpstr>
      <vt:lpstr>Les progressions  Une aide à la mise en œuvre des programmes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une fiche de préparation</dc:title>
  <dc:creator>gferrand</dc:creator>
  <cp:lastModifiedBy>gferrand</cp:lastModifiedBy>
  <cp:revision>62</cp:revision>
  <dcterms:created xsi:type="dcterms:W3CDTF">2015-11-05T07:44:53Z</dcterms:created>
  <dcterms:modified xsi:type="dcterms:W3CDTF">2016-09-09T08:22:50Z</dcterms:modified>
</cp:coreProperties>
</file>