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1"/>
  </p:notesMasterIdLst>
  <p:sldIdLst>
    <p:sldId id="264" r:id="rId2"/>
    <p:sldId id="257" r:id="rId3"/>
    <p:sldId id="258" r:id="rId4"/>
    <p:sldId id="274" r:id="rId5"/>
    <p:sldId id="268" r:id="rId6"/>
    <p:sldId id="259" r:id="rId7"/>
    <p:sldId id="265" r:id="rId8"/>
    <p:sldId id="260" r:id="rId9"/>
    <p:sldId id="261" r:id="rId10"/>
    <p:sldId id="262" r:id="rId11"/>
    <p:sldId id="275" r:id="rId12"/>
    <p:sldId id="269" r:id="rId13"/>
    <p:sldId id="270" r:id="rId14"/>
    <p:sldId id="271" r:id="rId15"/>
    <p:sldId id="272" r:id="rId16"/>
    <p:sldId id="273" r:id="rId17"/>
    <p:sldId id="266" r:id="rId18"/>
    <p:sldId id="256" r:id="rId19"/>
    <p:sldId id="267"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snapToGrid="0">
      <p:cViewPr varScale="1">
        <p:scale>
          <a:sx n="72" d="100"/>
          <a:sy n="72" d="100"/>
        </p:scale>
        <p:origin x="65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7D6EE7-A787-472F-A25C-C4AE7D42A8E1}" type="datetimeFigureOut">
              <a:rPr lang="fr-FR" smtClean="0"/>
              <a:t>02/10/2016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3125C-C0C3-4682-A99E-FA86F72498DA}" type="slidenum">
              <a:rPr lang="fr-FR" smtClean="0"/>
              <a:t>‹N°›</a:t>
            </a:fld>
            <a:endParaRPr lang="fr-FR"/>
          </a:p>
        </p:txBody>
      </p:sp>
    </p:spTree>
    <p:extLst>
      <p:ext uri="{BB962C8B-B14F-4D97-AF65-F5344CB8AC3E}">
        <p14:creationId xmlns:p14="http://schemas.microsoft.com/office/powerpoint/2010/main" val="2528790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l’enseignement en tandem,</a:t>
            </a:r>
            <a:r>
              <a:rPr lang="fr-FR" baseline="0" dirty="0" smtClean="0"/>
              <a:t> les deux enseignants sont acteurs avec toute la classe en même temps. </a:t>
            </a:r>
            <a:endParaRPr lang="fr-FR" dirty="0" smtClean="0"/>
          </a:p>
          <a:p>
            <a:endParaRPr lang="fr-FR" dirty="0" smtClean="0"/>
          </a:p>
          <a:p>
            <a:r>
              <a:rPr lang="fr-FR" dirty="0" smtClean="0"/>
              <a:t>Exemples</a:t>
            </a:r>
            <a:r>
              <a:rPr lang="fr-FR" baseline="0" dirty="0" smtClean="0"/>
              <a:t> :  Un M lance l’activité : présentation de la tâche à effectuer et l’autre M précise les outils à disposition des élèves . En production d’écrit, un M lance la séance et un autre M note au tableau les éléments importants,  collecte les mots utiles ….</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581190B5-C56E-4B6F-809A-C9A62716DA70}" type="slidenum">
              <a:rPr lang="fr-FR" smtClean="0"/>
              <a:t>8</a:t>
            </a:fld>
            <a:endParaRPr lang="fr-FR"/>
          </a:p>
        </p:txBody>
      </p:sp>
    </p:spTree>
    <p:extLst>
      <p:ext uri="{BB962C8B-B14F-4D97-AF65-F5344CB8AC3E}">
        <p14:creationId xmlns:p14="http://schemas.microsoft.com/office/powerpoint/2010/main" val="2123477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a:t>
            </a:r>
            <a:r>
              <a:rPr lang="fr-FR" baseline="0" dirty="0" smtClean="0"/>
              <a:t> lance l’activité et l’autre observe des élèves . Les critères d’observation et (les élèves observés ) sont définis au préalable. </a:t>
            </a:r>
          </a:p>
          <a:p>
            <a:r>
              <a:rPr lang="fr-FR" baseline="0" dirty="0" smtClean="0"/>
              <a:t>Observation des procédures des élèves en numération, en calcul</a:t>
            </a:r>
            <a:endParaRPr lang="fr-FR" dirty="0"/>
          </a:p>
        </p:txBody>
      </p:sp>
      <p:sp>
        <p:nvSpPr>
          <p:cNvPr id="4" name="Espace réservé du numéro de diapositive 3"/>
          <p:cNvSpPr>
            <a:spLocks noGrp="1"/>
          </p:cNvSpPr>
          <p:nvPr>
            <p:ph type="sldNum" sz="quarter" idx="10"/>
          </p:nvPr>
        </p:nvSpPr>
        <p:spPr/>
        <p:txBody>
          <a:bodyPr/>
          <a:lstStyle/>
          <a:p>
            <a:fld id="{581190B5-C56E-4B6F-809A-C9A62716DA70}" type="slidenum">
              <a:rPr lang="fr-FR" smtClean="0"/>
              <a:t>9</a:t>
            </a:fld>
            <a:endParaRPr lang="fr-FR"/>
          </a:p>
        </p:txBody>
      </p:sp>
    </p:spTree>
    <p:extLst>
      <p:ext uri="{BB962C8B-B14F-4D97-AF65-F5344CB8AC3E}">
        <p14:creationId xmlns:p14="http://schemas.microsoft.com/office/powerpoint/2010/main" val="1514634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DD2B65BE-1C5C-4684-AEB0-2A68109DC64F}" type="datetimeFigureOut">
              <a:rPr lang="fr-FR" smtClean="0">
                <a:solidFill>
                  <a:prstClr val="black">
                    <a:tint val="75000"/>
                  </a:prstClr>
                </a:solidFill>
              </a:rPr>
              <a:pPr/>
              <a:t>02/10/2016</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7754D26-0338-40B4-A2BC-1E9C27928F7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58275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D2B65BE-1C5C-4684-AEB0-2A68109DC64F}" type="datetimeFigureOut">
              <a:rPr lang="fr-FR" smtClean="0">
                <a:solidFill>
                  <a:prstClr val="black">
                    <a:tint val="75000"/>
                  </a:prstClr>
                </a:solidFill>
              </a:rPr>
              <a:pPr/>
              <a:t>02/10/2016</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7754D26-0338-40B4-A2BC-1E9C27928F7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56230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D2B65BE-1C5C-4684-AEB0-2A68109DC64F}" type="datetimeFigureOut">
              <a:rPr lang="fr-FR" smtClean="0">
                <a:solidFill>
                  <a:prstClr val="black">
                    <a:tint val="75000"/>
                  </a:prstClr>
                </a:solidFill>
              </a:rPr>
              <a:pPr/>
              <a:t>02/10/2016</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7754D26-0338-40B4-A2BC-1E9C27928F7F}" type="slidenum">
              <a:rPr lang="fr-FR" smtClean="0">
                <a:solidFill>
                  <a:prstClr val="black">
                    <a:tint val="75000"/>
                  </a:prstClr>
                </a:solidFill>
              </a:rPr>
              <a:pPr/>
              <a:t>‹N°›</a:t>
            </a:fld>
            <a:endParaRPr lang="fr-FR">
              <a:solidFill>
                <a:prstClr val="black">
                  <a:tint val="75000"/>
                </a:prst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44892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D2B65BE-1C5C-4684-AEB0-2A68109DC64F}" type="datetimeFigureOut">
              <a:rPr lang="fr-FR" smtClean="0">
                <a:solidFill>
                  <a:prstClr val="black">
                    <a:tint val="75000"/>
                  </a:prstClr>
                </a:solidFill>
              </a:rPr>
              <a:pPr/>
              <a:t>02/10/2016</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7754D26-0338-40B4-A2BC-1E9C27928F7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37564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D2B65BE-1C5C-4684-AEB0-2A68109DC64F}" type="datetimeFigureOut">
              <a:rPr lang="fr-FR" smtClean="0">
                <a:solidFill>
                  <a:prstClr val="black">
                    <a:tint val="75000"/>
                  </a:prstClr>
                </a:solidFill>
              </a:rPr>
              <a:pPr/>
              <a:t>02/10/2016</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7754D26-0338-40B4-A2BC-1E9C27928F7F}" type="slidenum">
              <a:rPr lang="fr-FR" smtClean="0">
                <a:solidFill>
                  <a:prstClr val="black">
                    <a:tint val="75000"/>
                  </a:prstClr>
                </a:solidFill>
              </a:rPr>
              <a:pPr/>
              <a:t>‹N°›</a:t>
            </a:fld>
            <a:endParaRPr lang="fr-FR">
              <a:solidFill>
                <a:prstClr val="black">
                  <a:tint val="75000"/>
                </a:prst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93866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D2B65BE-1C5C-4684-AEB0-2A68109DC64F}" type="datetimeFigureOut">
              <a:rPr lang="fr-FR" smtClean="0">
                <a:solidFill>
                  <a:prstClr val="black">
                    <a:tint val="75000"/>
                  </a:prstClr>
                </a:solidFill>
              </a:rPr>
              <a:pPr/>
              <a:t>02/10/2016</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7754D26-0338-40B4-A2BC-1E9C27928F7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61300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D2B65BE-1C5C-4684-AEB0-2A68109DC64F}" type="datetimeFigureOut">
              <a:rPr lang="fr-FR" smtClean="0">
                <a:solidFill>
                  <a:prstClr val="black">
                    <a:tint val="75000"/>
                  </a:prstClr>
                </a:solidFill>
              </a:rPr>
              <a:pPr/>
              <a:t>02/10/2016</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7754D26-0338-40B4-A2BC-1E9C27928F7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12151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D2B65BE-1C5C-4684-AEB0-2A68109DC64F}" type="datetimeFigureOut">
              <a:rPr lang="fr-FR" smtClean="0">
                <a:solidFill>
                  <a:prstClr val="black">
                    <a:tint val="75000"/>
                  </a:prstClr>
                </a:solidFill>
              </a:rPr>
              <a:pPr/>
              <a:t>02/10/2016</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7754D26-0338-40B4-A2BC-1E9C27928F7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62836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D2B65BE-1C5C-4684-AEB0-2A68109DC64F}" type="datetimeFigureOut">
              <a:rPr lang="fr-FR" smtClean="0">
                <a:solidFill>
                  <a:prstClr val="black">
                    <a:tint val="75000"/>
                  </a:prstClr>
                </a:solidFill>
              </a:rPr>
              <a:pPr/>
              <a:t>02/10/2016</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7754D26-0338-40B4-A2BC-1E9C27928F7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51330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D2B65BE-1C5C-4684-AEB0-2A68109DC64F}" type="datetimeFigureOut">
              <a:rPr lang="fr-FR" smtClean="0">
                <a:solidFill>
                  <a:prstClr val="black">
                    <a:tint val="75000"/>
                  </a:prstClr>
                </a:solidFill>
              </a:rPr>
              <a:pPr/>
              <a:t>02/10/2016</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7754D26-0338-40B4-A2BC-1E9C27928F7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88781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D2B65BE-1C5C-4684-AEB0-2A68109DC64F}" type="datetimeFigureOut">
              <a:rPr lang="fr-FR" smtClean="0">
                <a:solidFill>
                  <a:prstClr val="black">
                    <a:tint val="75000"/>
                  </a:prstClr>
                </a:solidFill>
              </a:rPr>
              <a:pPr/>
              <a:t>02/10/2016</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47754D26-0338-40B4-A2BC-1E9C27928F7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08254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D2B65BE-1C5C-4684-AEB0-2A68109DC64F}" type="datetimeFigureOut">
              <a:rPr lang="fr-FR" smtClean="0">
                <a:solidFill>
                  <a:prstClr val="black">
                    <a:tint val="75000"/>
                  </a:prstClr>
                </a:solidFill>
              </a:rPr>
              <a:pPr/>
              <a:t>02/10/2016</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47754D26-0338-40B4-A2BC-1E9C27928F7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68212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DD2B65BE-1C5C-4684-AEB0-2A68109DC64F}" type="datetimeFigureOut">
              <a:rPr lang="fr-FR" smtClean="0">
                <a:solidFill>
                  <a:prstClr val="black">
                    <a:tint val="75000"/>
                  </a:prstClr>
                </a:solidFill>
              </a:rPr>
              <a:pPr/>
              <a:t>02/10/2016</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47754D26-0338-40B4-A2BC-1E9C27928F7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64785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2B65BE-1C5C-4684-AEB0-2A68109DC64F}" type="datetimeFigureOut">
              <a:rPr lang="fr-FR" smtClean="0">
                <a:solidFill>
                  <a:prstClr val="black">
                    <a:tint val="75000"/>
                  </a:prstClr>
                </a:solidFill>
              </a:rPr>
              <a:pPr/>
              <a:t>02/10/2016</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47754D26-0338-40B4-A2BC-1E9C27928F7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76588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D2B65BE-1C5C-4684-AEB0-2A68109DC64F}" type="datetimeFigureOut">
              <a:rPr lang="fr-FR" smtClean="0">
                <a:solidFill>
                  <a:prstClr val="black">
                    <a:tint val="75000"/>
                  </a:prstClr>
                </a:solidFill>
              </a:rPr>
              <a:pPr/>
              <a:t>02/10/2016</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47754D26-0338-40B4-A2BC-1E9C27928F7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69715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47754D26-0338-40B4-A2BC-1E9C27928F7F}" type="slidenum">
              <a:rPr lang="fr-FR" smtClean="0">
                <a:solidFill>
                  <a:prstClr val="black">
                    <a:tint val="75000"/>
                  </a:prstClr>
                </a:solidFill>
              </a:rPr>
              <a:pPr/>
              <a:t>‹N°›</a:t>
            </a:fld>
            <a:endParaRPr lang="fr-FR">
              <a:solidFill>
                <a:prstClr val="black">
                  <a:tint val="75000"/>
                </a:prstClr>
              </a:solidFill>
            </a:endParaRPr>
          </a:p>
        </p:txBody>
      </p:sp>
      <p:sp>
        <p:nvSpPr>
          <p:cNvPr id="5" name="Date Placeholder 4"/>
          <p:cNvSpPr>
            <a:spLocks noGrp="1"/>
          </p:cNvSpPr>
          <p:nvPr>
            <p:ph type="dt" sz="half" idx="10"/>
          </p:nvPr>
        </p:nvSpPr>
        <p:spPr/>
        <p:txBody>
          <a:bodyPr/>
          <a:lstStyle/>
          <a:p>
            <a:fld id="{DD2B65BE-1C5C-4684-AEB0-2A68109DC64F}" type="datetimeFigureOut">
              <a:rPr lang="fr-FR" smtClean="0">
                <a:solidFill>
                  <a:prstClr val="black">
                    <a:tint val="75000"/>
                  </a:prstClr>
                </a:solidFill>
              </a:rPr>
              <a:pPr/>
              <a:t>02/10/2016</a:t>
            </a:fld>
            <a:endParaRPr lang="fr-FR">
              <a:solidFill>
                <a:prstClr val="black">
                  <a:tint val="75000"/>
                </a:prstClr>
              </a:solidFill>
            </a:endParaRPr>
          </a:p>
        </p:txBody>
      </p:sp>
    </p:spTree>
    <p:extLst>
      <p:ext uri="{BB962C8B-B14F-4D97-AF65-F5344CB8AC3E}">
        <p14:creationId xmlns:p14="http://schemas.microsoft.com/office/powerpoint/2010/main" val="498056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8E40ECA-C849-4474-BE58-BE695F20AE6A}" type="datetimeFigureOut">
              <a:rPr lang="fr-FR" smtClean="0"/>
              <a:t>02/10/2016</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71C5A68-D516-4FAA-8A30-FE7FD44675EB}" type="slidenum">
              <a:rPr lang="fr-FR" smtClean="0"/>
              <a:t>‹N°›</a:t>
            </a:fld>
            <a:endParaRPr lang="fr-FR"/>
          </a:p>
        </p:txBody>
      </p:sp>
    </p:spTree>
    <p:extLst>
      <p:ext uri="{BB962C8B-B14F-4D97-AF65-F5344CB8AC3E}">
        <p14:creationId xmlns:p14="http://schemas.microsoft.com/office/powerpoint/2010/main" val="171413912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PROJET%20PEDA.do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EdTps%20SGERARDp1.odt"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file:///C:\Users\Administrateur\Videos\CE2%20Projet%20d'&#233;criture%20Les%20Mureaux%20-%20YouTube.mp4" TargetMode="External"/><Relationship Id="rId2" Type="http://schemas.openxmlformats.org/officeDocument/2006/relationships/hyperlink" Target="file:///C:\Users\Administrateur\Videos\2014-09-25_CE1_les_mureaux.mp4"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9" y="631825"/>
            <a:ext cx="10515600" cy="1325563"/>
          </a:xfrm>
        </p:spPr>
        <p:txBody>
          <a:bodyPr>
            <a:normAutofit fontScale="90000"/>
          </a:bodyPr>
          <a:lstStyle/>
          <a:p>
            <a:pPr algn="ctr"/>
            <a:r>
              <a:rPr lang="fr-FR" dirty="0" smtClean="0">
                <a:solidFill>
                  <a:srgbClr val="FF0000"/>
                </a:solidFill>
              </a:rPr>
              <a:t>Le dispositif plus de maitres que de classes  </a:t>
            </a:r>
            <a:r>
              <a:rPr lang="fr-FR" sz="6000" b="1" dirty="0" err="1">
                <a:solidFill>
                  <a:srgbClr val="FF0000"/>
                </a:solidFill>
              </a:rPr>
              <a:t>Q</a:t>
            </a:r>
            <a:r>
              <a:rPr lang="fr-FR" sz="6000" b="1" dirty="0" err="1" smtClean="0">
                <a:solidFill>
                  <a:srgbClr val="FF0000"/>
                </a:solidFill>
              </a:rPr>
              <a:t>uésako</a:t>
            </a:r>
            <a:r>
              <a:rPr lang="fr-FR" sz="6000" b="1" dirty="0" smtClean="0">
                <a:solidFill>
                  <a:srgbClr val="FF0000"/>
                </a:solidFill>
              </a:rPr>
              <a:t> </a:t>
            </a:r>
            <a:r>
              <a:rPr lang="fr-FR" dirty="0" smtClean="0">
                <a:solidFill>
                  <a:srgbClr val="FF0000"/>
                </a:solidFill>
              </a:rPr>
              <a:t>? </a:t>
            </a:r>
            <a:endParaRPr lang="fr-FR" dirty="0">
              <a:solidFill>
                <a:srgbClr val="FF0000"/>
              </a:solidFill>
            </a:endParaRPr>
          </a:p>
        </p:txBody>
      </p:sp>
      <p:pic>
        <p:nvPicPr>
          <p:cNvPr id="3" name="Image 2"/>
          <p:cNvPicPr>
            <a:picLocks noChangeAspect="1"/>
          </p:cNvPicPr>
          <p:nvPr/>
        </p:nvPicPr>
        <p:blipFill>
          <a:blip r:embed="rId2"/>
          <a:stretch>
            <a:fillRect/>
          </a:stretch>
        </p:blipFill>
        <p:spPr>
          <a:xfrm>
            <a:off x="3333364" y="2758882"/>
            <a:ext cx="5525271" cy="2762636"/>
          </a:xfrm>
          <a:prstGeom prst="rect">
            <a:avLst/>
          </a:prstGeom>
        </p:spPr>
      </p:pic>
    </p:spTree>
    <p:extLst>
      <p:ext uri="{BB962C8B-B14F-4D97-AF65-F5344CB8AC3E}">
        <p14:creationId xmlns:p14="http://schemas.microsoft.com/office/powerpoint/2010/main" val="3631033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458243" y="1543502"/>
            <a:ext cx="2158309" cy="3992498"/>
          </a:xfrm>
          <a:prstGeom prst="rect">
            <a:avLst/>
          </a:prstGeom>
        </p:spPr>
      </p:pic>
      <p:pic>
        <p:nvPicPr>
          <p:cNvPr id="5" name="Image 4"/>
          <p:cNvPicPr>
            <a:picLocks noChangeAspect="1"/>
          </p:cNvPicPr>
          <p:nvPr/>
        </p:nvPicPr>
        <p:blipFill>
          <a:blip r:embed="rId3"/>
          <a:stretch>
            <a:fillRect/>
          </a:stretch>
        </p:blipFill>
        <p:spPr>
          <a:xfrm>
            <a:off x="4379739" y="1513001"/>
            <a:ext cx="2742373" cy="3935498"/>
          </a:xfrm>
          <a:prstGeom prst="rect">
            <a:avLst/>
          </a:prstGeom>
        </p:spPr>
      </p:pic>
      <p:pic>
        <p:nvPicPr>
          <p:cNvPr id="8" name="Image 7"/>
          <p:cNvPicPr>
            <a:picLocks noChangeAspect="1"/>
          </p:cNvPicPr>
          <p:nvPr/>
        </p:nvPicPr>
        <p:blipFill>
          <a:blip r:embed="rId4"/>
          <a:stretch>
            <a:fillRect/>
          </a:stretch>
        </p:blipFill>
        <p:spPr>
          <a:xfrm>
            <a:off x="6874339" y="1566665"/>
            <a:ext cx="2505559" cy="3853838"/>
          </a:xfrm>
          <a:prstGeom prst="rect">
            <a:avLst/>
          </a:prstGeom>
        </p:spPr>
      </p:pic>
      <p:sp>
        <p:nvSpPr>
          <p:cNvPr id="9" name="ZoneTexte 8"/>
          <p:cNvSpPr txBox="1"/>
          <p:nvPr/>
        </p:nvSpPr>
        <p:spPr>
          <a:xfrm>
            <a:off x="2755900" y="312827"/>
            <a:ext cx="7823200" cy="769441"/>
          </a:xfrm>
          <a:prstGeom prst="rect">
            <a:avLst/>
          </a:prstGeom>
          <a:noFill/>
        </p:spPr>
        <p:txBody>
          <a:bodyPr wrap="square" rtlCol="0">
            <a:spAutoFit/>
          </a:bodyPr>
          <a:lstStyle/>
          <a:p>
            <a:pPr algn="ctr"/>
            <a:r>
              <a:rPr lang="fr-FR" sz="4400" b="1" dirty="0" smtClean="0">
                <a:latin typeface="Times New Roman" panose="02020603050405020304" pitchFamily="18" charset="0"/>
                <a:cs typeface="Times New Roman" panose="02020603050405020304" pitchFamily="18" charset="0"/>
              </a:rPr>
              <a:t>Co-intervention</a:t>
            </a:r>
            <a:r>
              <a:rPr lang="fr-FR" dirty="0" smtClean="0"/>
              <a:t> </a:t>
            </a:r>
            <a:endParaRPr lang="fr-FR" dirty="0"/>
          </a:p>
        </p:txBody>
      </p:sp>
      <p:sp>
        <p:nvSpPr>
          <p:cNvPr id="10" name="ZoneTexte 9"/>
          <p:cNvSpPr txBox="1"/>
          <p:nvPr/>
        </p:nvSpPr>
        <p:spPr>
          <a:xfrm>
            <a:off x="268373" y="2639585"/>
            <a:ext cx="2103851" cy="830997"/>
          </a:xfrm>
          <a:prstGeom prst="rect">
            <a:avLst/>
          </a:prstGeom>
          <a:noFill/>
        </p:spPr>
        <p:txBody>
          <a:bodyPr wrap="square" rtlCol="0">
            <a:spAutoFit/>
          </a:bodyPr>
          <a:lstStyle/>
          <a:p>
            <a:r>
              <a:rPr lang="fr-FR" sz="2400" dirty="0" smtClean="0">
                <a:solidFill>
                  <a:srgbClr val="00B050"/>
                </a:solidFill>
                <a:latin typeface="Times New Roman" panose="02020603050405020304" pitchFamily="18" charset="0"/>
                <a:cs typeface="Times New Roman" panose="02020603050405020304" pitchFamily="18" charset="0"/>
              </a:rPr>
              <a:t>Même espace ou pas </a:t>
            </a:r>
            <a:endParaRPr lang="fr-FR" sz="2400" dirty="0">
              <a:solidFill>
                <a:srgbClr val="00B050"/>
              </a:solidFill>
              <a:latin typeface="Times New Roman" panose="02020603050405020304" pitchFamily="18" charset="0"/>
              <a:cs typeface="Times New Roman" panose="02020603050405020304" pitchFamily="18" charset="0"/>
            </a:endParaRPr>
          </a:p>
        </p:txBody>
      </p:sp>
      <p:sp>
        <p:nvSpPr>
          <p:cNvPr id="11" name="ZoneTexte 10"/>
          <p:cNvSpPr txBox="1"/>
          <p:nvPr/>
        </p:nvSpPr>
        <p:spPr>
          <a:xfrm>
            <a:off x="700480" y="5693325"/>
            <a:ext cx="3729839" cy="830997"/>
          </a:xfrm>
          <a:prstGeom prst="rect">
            <a:avLst/>
          </a:prstGeom>
          <a:noFill/>
        </p:spPr>
        <p:txBody>
          <a:bodyPr wrap="square" rtlCol="0">
            <a:spAutoFit/>
          </a:bodyPr>
          <a:lstStyle/>
          <a:p>
            <a:r>
              <a:rPr lang="fr-FR" sz="2400" dirty="0" smtClean="0">
                <a:solidFill>
                  <a:srgbClr val="00B050"/>
                </a:solidFill>
                <a:latin typeface="Times New Roman" panose="02020603050405020304" pitchFamily="18" charset="0"/>
                <a:cs typeface="Times New Roman" panose="02020603050405020304" pitchFamily="18" charset="0"/>
              </a:rPr>
              <a:t>Objets d’apprentissages qui peuvent être différents</a:t>
            </a:r>
            <a:endParaRPr lang="fr-FR" sz="2400" dirty="0">
              <a:solidFill>
                <a:srgbClr val="00B050"/>
              </a:solidFill>
              <a:latin typeface="Times New Roman" panose="02020603050405020304" pitchFamily="18" charset="0"/>
              <a:cs typeface="Times New Roman" panose="02020603050405020304" pitchFamily="18" charset="0"/>
            </a:endParaRPr>
          </a:p>
        </p:txBody>
      </p:sp>
      <p:sp>
        <p:nvSpPr>
          <p:cNvPr id="12" name="ZoneTexte 11"/>
          <p:cNvSpPr txBox="1"/>
          <p:nvPr/>
        </p:nvSpPr>
        <p:spPr>
          <a:xfrm>
            <a:off x="9677400" y="2893420"/>
            <a:ext cx="1879600" cy="1200329"/>
          </a:xfrm>
          <a:prstGeom prst="rect">
            <a:avLst/>
          </a:prstGeom>
          <a:noFill/>
        </p:spPr>
        <p:txBody>
          <a:bodyPr wrap="square" rtlCol="0">
            <a:spAutoFit/>
          </a:bodyPr>
          <a:lstStyle/>
          <a:p>
            <a:r>
              <a:rPr lang="fr-FR" sz="2400" dirty="0" smtClean="0">
                <a:solidFill>
                  <a:srgbClr val="00B050"/>
                </a:solidFill>
                <a:latin typeface="Times New Roman" panose="02020603050405020304" pitchFamily="18" charset="0"/>
                <a:cs typeface="Times New Roman" panose="02020603050405020304" pitchFamily="18" charset="0"/>
              </a:rPr>
              <a:t>Déconnection du temps didactique </a:t>
            </a:r>
            <a:endParaRPr lang="fr-FR" sz="2400" dirty="0">
              <a:solidFill>
                <a:srgbClr val="00B050"/>
              </a:solidFill>
              <a:latin typeface="Times New Roman" panose="02020603050405020304" pitchFamily="18" charset="0"/>
              <a:cs typeface="Times New Roman" panose="02020603050405020304" pitchFamily="18" charset="0"/>
            </a:endParaRPr>
          </a:p>
        </p:txBody>
      </p:sp>
      <p:sp>
        <p:nvSpPr>
          <p:cNvPr id="13" name="ZoneTexte 12"/>
          <p:cNvSpPr txBox="1"/>
          <p:nvPr/>
        </p:nvSpPr>
        <p:spPr>
          <a:xfrm>
            <a:off x="6512512" y="5785659"/>
            <a:ext cx="4853161" cy="461665"/>
          </a:xfrm>
          <a:prstGeom prst="rect">
            <a:avLst/>
          </a:prstGeom>
          <a:noFill/>
        </p:spPr>
        <p:txBody>
          <a:bodyPr wrap="square" rtlCol="0">
            <a:spAutoFit/>
          </a:bodyPr>
          <a:lstStyle/>
          <a:p>
            <a:r>
              <a:rPr lang="fr-FR" sz="2400" dirty="0" smtClean="0">
                <a:solidFill>
                  <a:srgbClr val="00B050"/>
                </a:solidFill>
                <a:latin typeface="Times New Roman" panose="02020603050405020304" pitchFamily="18" charset="0"/>
                <a:cs typeface="Times New Roman" panose="02020603050405020304" pitchFamily="18" charset="0"/>
              </a:rPr>
              <a:t>Interactions indépendantes </a:t>
            </a:r>
            <a:endParaRPr lang="fr-FR" sz="2400" dirty="0">
              <a:solidFill>
                <a:srgbClr val="00B050"/>
              </a:solidFill>
              <a:latin typeface="Times New Roman" panose="02020603050405020304" pitchFamily="18" charset="0"/>
              <a:cs typeface="Times New Roman" panose="02020603050405020304" pitchFamily="18" charset="0"/>
            </a:endParaRPr>
          </a:p>
        </p:txBody>
      </p:sp>
      <p:sp>
        <p:nvSpPr>
          <p:cNvPr id="14" name="Ellipse 13"/>
          <p:cNvSpPr/>
          <p:nvPr/>
        </p:nvSpPr>
        <p:spPr>
          <a:xfrm>
            <a:off x="127000" y="212725"/>
            <a:ext cx="3467100" cy="10964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Configuration évolutives </a:t>
            </a:r>
          </a:p>
        </p:txBody>
      </p:sp>
    </p:spTree>
    <p:extLst>
      <p:ext uri="{BB962C8B-B14F-4D97-AF65-F5344CB8AC3E}">
        <p14:creationId xmlns:p14="http://schemas.microsoft.com/office/powerpoint/2010/main" val="1947692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16566" y="596899"/>
            <a:ext cx="8424333" cy="748833"/>
          </a:xfrm>
        </p:spPr>
        <p:txBody>
          <a:bodyPr/>
          <a:lstStyle/>
          <a:p>
            <a:pPr algn="l"/>
            <a:r>
              <a:rPr lang="fr-FR" b="1" dirty="0" smtClean="0">
                <a:solidFill>
                  <a:srgbClr val="FF0000"/>
                </a:solidFill>
              </a:rPr>
              <a:t>Lecture – compréhension </a:t>
            </a:r>
            <a:endParaRPr lang="fr-FR" b="1" dirty="0">
              <a:solidFill>
                <a:srgbClr val="FF0000"/>
              </a:solidFill>
            </a:endParaRPr>
          </a:p>
        </p:txBody>
      </p:sp>
      <p:sp>
        <p:nvSpPr>
          <p:cNvPr id="3" name="Sous-titre 2"/>
          <p:cNvSpPr>
            <a:spLocks noGrp="1"/>
          </p:cNvSpPr>
          <p:nvPr>
            <p:ph type="subTitle" idx="1"/>
          </p:nvPr>
        </p:nvSpPr>
        <p:spPr>
          <a:xfrm>
            <a:off x="1316566" y="1866433"/>
            <a:ext cx="8170334" cy="2934167"/>
          </a:xfrm>
        </p:spPr>
        <p:txBody>
          <a:bodyPr>
            <a:normAutofit fontScale="47500" lnSpcReduction="20000"/>
          </a:bodyPr>
          <a:lstStyle/>
          <a:p>
            <a:pPr algn="l"/>
            <a:r>
              <a:rPr lang="fr-FR" sz="13500" u="sng" dirty="0" smtClean="0">
                <a:solidFill>
                  <a:schemeClr val="tx1"/>
                </a:solidFill>
                <a:latin typeface="Times New Roman" panose="02020603050405020304" pitchFamily="18" charset="0"/>
                <a:cs typeface="Times New Roman" panose="02020603050405020304" pitchFamily="18" charset="0"/>
              </a:rPr>
              <a:t>Les baisers de Cornélius </a:t>
            </a:r>
          </a:p>
          <a:p>
            <a:pPr algn="l"/>
            <a:r>
              <a:rPr lang="fr-FR" sz="6700" dirty="0" smtClean="0">
                <a:solidFill>
                  <a:schemeClr val="tx1"/>
                </a:solidFill>
                <a:latin typeface="Times New Roman" panose="02020603050405020304" pitchFamily="18" charset="0"/>
                <a:cs typeface="Times New Roman" panose="02020603050405020304" pitchFamily="18" charset="0"/>
              </a:rPr>
              <a:t>Agnès De </a:t>
            </a:r>
            <a:r>
              <a:rPr lang="fr-FR" sz="6700" dirty="0" err="1" smtClean="0">
                <a:solidFill>
                  <a:schemeClr val="tx1"/>
                </a:solidFill>
                <a:latin typeface="Times New Roman" panose="02020603050405020304" pitchFamily="18" charset="0"/>
                <a:cs typeface="Times New Roman" panose="02020603050405020304" pitchFamily="18" charset="0"/>
              </a:rPr>
              <a:t>Lestrade</a:t>
            </a:r>
            <a:r>
              <a:rPr lang="fr-FR" sz="6700" dirty="0" smtClean="0">
                <a:solidFill>
                  <a:schemeClr val="tx1"/>
                </a:solidFill>
                <a:latin typeface="Times New Roman" panose="02020603050405020304" pitchFamily="18" charset="0"/>
                <a:cs typeface="Times New Roman" panose="02020603050405020304" pitchFamily="18" charset="0"/>
              </a:rPr>
              <a:t> </a:t>
            </a:r>
          </a:p>
          <a:p>
            <a:pPr algn="l"/>
            <a:r>
              <a:rPr lang="fr-FR" sz="6700" dirty="0" smtClean="0">
                <a:solidFill>
                  <a:schemeClr val="tx1"/>
                </a:solidFill>
                <a:latin typeface="Times New Roman" panose="02020603050405020304" pitchFamily="18" charset="0"/>
                <a:cs typeface="Times New Roman" panose="02020603050405020304" pitchFamily="18" charset="0"/>
              </a:rPr>
              <a:t>Charlotte Cottereau </a:t>
            </a:r>
            <a:endParaRPr lang="fr-FR" sz="67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238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862012" y="782637"/>
            <a:ext cx="3633788" cy="4335463"/>
          </a:xfrm>
          <a:prstGeom prst="rect">
            <a:avLst/>
          </a:prstGeom>
        </p:spPr>
      </p:pic>
      <p:pic>
        <p:nvPicPr>
          <p:cNvPr id="3" name="Image 2"/>
          <p:cNvPicPr>
            <a:picLocks noChangeAspect="1"/>
          </p:cNvPicPr>
          <p:nvPr/>
        </p:nvPicPr>
        <p:blipFill>
          <a:blip r:embed="rId3"/>
          <a:stretch>
            <a:fillRect/>
          </a:stretch>
        </p:blipFill>
        <p:spPr>
          <a:xfrm>
            <a:off x="5803900" y="922337"/>
            <a:ext cx="4010025" cy="3840163"/>
          </a:xfrm>
          <a:prstGeom prst="rect">
            <a:avLst/>
          </a:prstGeom>
        </p:spPr>
      </p:pic>
    </p:spTree>
    <p:extLst>
      <p:ext uri="{BB962C8B-B14F-4D97-AF65-F5344CB8AC3E}">
        <p14:creationId xmlns:p14="http://schemas.microsoft.com/office/powerpoint/2010/main" val="2054593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09550" y="242887"/>
            <a:ext cx="4716339" cy="3097213"/>
          </a:xfrm>
          <a:prstGeom prst="rect">
            <a:avLst/>
          </a:prstGeom>
        </p:spPr>
      </p:pic>
      <p:pic>
        <p:nvPicPr>
          <p:cNvPr id="3" name="Image 2"/>
          <p:cNvPicPr>
            <a:picLocks noChangeAspect="1"/>
          </p:cNvPicPr>
          <p:nvPr/>
        </p:nvPicPr>
        <p:blipFill>
          <a:blip r:embed="rId3"/>
          <a:stretch>
            <a:fillRect/>
          </a:stretch>
        </p:blipFill>
        <p:spPr>
          <a:xfrm>
            <a:off x="6438900" y="135730"/>
            <a:ext cx="5027645" cy="2905125"/>
          </a:xfrm>
          <a:prstGeom prst="rect">
            <a:avLst/>
          </a:prstGeom>
        </p:spPr>
      </p:pic>
      <p:pic>
        <p:nvPicPr>
          <p:cNvPr id="4" name="Image 3"/>
          <p:cNvPicPr>
            <a:picLocks noChangeAspect="1"/>
          </p:cNvPicPr>
          <p:nvPr/>
        </p:nvPicPr>
        <p:blipFill>
          <a:blip r:embed="rId4"/>
          <a:stretch>
            <a:fillRect/>
          </a:stretch>
        </p:blipFill>
        <p:spPr>
          <a:xfrm>
            <a:off x="4289425" y="3340100"/>
            <a:ext cx="3258997" cy="3975100"/>
          </a:xfrm>
          <a:prstGeom prst="rect">
            <a:avLst/>
          </a:prstGeom>
        </p:spPr>
      </p:pic>
    </p:spTree>
    <p:extLst>
      <p:ext uri="{BB962C8B-B14F-4D97-AF65-F5344CB8AC3E}">
        <p14:creationId xmlns:p14="http://schemas.microsoft.com/office/powerpoint/2010/main" val="661812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71475" y="249237"/>
            <a:ext cx="3143250" cy="3667125"/>
          </a:xfrm>
          <a:prstGeom prst="rect">
            <a:avLst/>
          </a:prstGeom>
        </p:spPr>
      </p:pic>
      <p:pic>
        <p:nvPicPr>
          <p:cNvPr id="3" name="Image 2"/>
          <p:cNvPicPr>
            <a:picLocks noChangeAspect="1"/>
          </p:cNvPicPr>
          <p:nvPr/>
        </p:nvPicPr>
        <p:blipFill>
          <a:blip r:embed="rId3"/>
          <a:stretch>
            <a:fillRect/>
          </a:stretch>
        </p:blipFill>
        <p:spPr>
          <a:xfrm>
            <a:off x="4054475" y="404812"/>
            <a:ext cx="3371850" cy="2162175"/>
          </a:xfrm>
          <a:prstGeom prst="rect">
            <a:avLst/>
          </a:prstGeom>
        </p:spPr>
      </p:pic>
      <p:pic>
        <p:nvPicPr>
          <p:cNvPr id="4" name="Image 3"/>
          <p:cNvPicPr>
            <a:picLocks noChangeAspect="1"/>
          </p:cNvPicPr>
          <p:nvPr/>
        </p:nvPicPr>
        <p:blipFill>
          <a:blip r:embed="rId4"/>
          <a:stretch>
            <a:fillRect/>
          </a:stretch>
        </p:blipFill>
        <p:spPr>
          <a:xfrm>
            <a:off x="6675437" y="3114675"/>
            <a:ext cx="3607855" cy="3082925"/>
          </a:xfrm>
          <a:prstGeom prst="rect">
            <a:avLst/>
          </a:prstGeom>
        </p:spPr>
      </p:pic>
    </p:spTree>
    <p:extLst>
      <p:ext uri="{BB962C8B-B14F-4D97-AF65-F5344CB8AC3E}">
        <p14:creationId xmlns:p14="http://schemas.microsoft.com/office/powerpoint/2010/main" val="1027299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968500" y="1003300"/>
            <a:ext cx="7061200" cy="4121150"/>
          </a:xfrm>
          <a:prstGeom prst="rect">
            <a:avLst/>
          </a:prstGeom>
        </p:spPr>
      </p:pic>
    </p:spTree>
    <p:extLst>
      <p:ext uri="{BB962C8B-B14F-4D97-AF65-F5344CB8AC3E}">
        <p14:creationId xmlns:p14="http://schemas.microsoft.com/office/powerpoint/2010/main" val="3293744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943100" y="1231900"/>
            <a:ext cx="6896100" cy="4521200"/>
          </a:xfrm>
          <a:prstGeom prst="rect">
            <a:avLst/>
          </a:prstGeom>
        </p:spPr>
      </p:pic>
    </p:spTree>
    <p:extLst>
      <p:ext uri="{BB962C8B-B14F-4D97-AF65-F5344CB8AC3E}">
        <p14:creationId xmlns:p14="http://schemas.microsoft.com/office/powerpoint/2010/main" val="3511082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
            </a:r>
            <a:br>
              <a:rPr lang="fr-FR" dirty="0" smtClean="0"/>
            </a:br>
            <a:r>
              <a:rPr lang="fr-FR" dirty="0" smtClean="0">
                <a:solidFill>
                  <a:srgbClr val="FF0000"/>
                </a:solidFill>
              </a:rPr>
              <a:t>Le nouveau programme </a:t>
            </a:r>
            <a:endParaRPr lang="fr-FR" dirty="0">
              <a:solidFill>
                <a:srgbClr val="FF0000"/>
              </a:solidFill>
            </a:endParaRPr>
          </a:p>
        </p:txBody>
      </p:sp>
      <p:sp>
        <p:nvSpPr>
          <p:cNvPr id="3" name="Espace réservé du contenu 2"/>
          <p:cNvSpPr>
            <a:spLocks noGrp="1"/>
          </p:cNvSpPr>
          <p:nvPr>
            <p:ph idx="1"/>
          </p:nvPr>
        </p:nvSpPr>
        <p:spPr/>
        <p:txBody>
          <a:bodyPr/>
          <a:lstStyle/>
          <a:p>
            <a:r>
              <a:rPr lang="fr-FR" i="1" dirty="0" smtClean="0"/>
              <a:t>Cycle 1 – GS </a:t>
            </a:r>
          </a:p>
          <a:p>
            <a:r>
              <a:rPr lang="fr-FR" dirty="0" smtClean="0"/>
              <a:t>Attendus de fin de cycle </a:t>
            </a:r>
          </a:p>
          <a:p>
            <a:pPr>
              <a:buFontTx/>
              <a:buChar char="-"/>
            </a:pPr>
            <a:r>
              <a:rPr lang="fr-FR" dirty="0" smtClean="0"/>
              <a:t>Comprendre des textes écrits sans autre aide que la langage entendu </a:t>
            </a:r>
          </a:p>
          <a:p>
            <a:pPr>
              <a:buFontTx/>
              <a:buChar char="-"/>
            </a:pPr>
            <a:endParaRPr lang="fr-FR" dirty="0" smtClean="0"/>
          </a:p>
          <a:p>
            <a:r>
              <a:rPr lang="fr-FR" i="1" dirty="0" smtClean="0"/>
              <a:t>Cycle 2 – CP/CE1/CE2</a:t>
            </a:r>
          </a:p>
          <a:p>
            <a:r>
              <a:rPr lang="fr-FR" dirty="0" smtClean="0"/>
              <a:t>Attendus de fin de cycle </a:t>
            </a:r>
          </a:p>
          <a:p>
            <a:pPr marL="0" indent="0">
              <a:buNone/>
            </a:pPr>
            <a:r>
              <a:rPr lang="fr-FR" dirty="0" smtClean="0"/>
              <a:t>- Lire et comprendre des textes adaptés à la maturité et à la culture scolaire des élèves</a:t>
            </a:r>
            <a:endParaRPr lang="fr-FR" dirty="0"/>
          </a:p>
        </p:txBody>
      </p:sp>
    </p:spTree>
    <p:extLst>
      <p:ext uri="{BB962C8B-B14F-4D97-AF65-F5344CB8AC3E}">
        <p14:creationId xmlns:p14="http://schemas.microsoft.com/office/powerpoint/2010/main" val="370796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79500" y="182563"/>
            <a:ext cx="9144000" cy="2387600"/>
          </a:xfrm>
        </p:spPr>
        <p:txBody>
          <a:bodyPr>
            <a:normAutofit/>
          </a:bodyPr>
          <a:lstStyle/>
          <a:p>
            <a:r>
              <a:rPr lang="fr-FR" dirty="0" smtClean="0">
                <a:solidFill>
                  <a:srgbClr val="FF0000"/>
                </a:solidFill>
              </a:rPr>
              <a:t>Scénario pédagogique à partir d’une séquence</a:t>
            </a:r>
            <a:endParaRPr lang="fr-FR" dirty="0">
              <a:solidFill>
                <a:srgbClr val="FF0000"/>
              </a:solidFill>
            </a:endParaRPr>
          </a:p>
        </p:txBody>
      </p:sp>
      <p:sp>
        <p:nvSpPr>
          <p:cNvPr id="3" name="Sous-titre 2"/>
          <p:cNvSpPr>
            <a:spLocks noGrp="1"/>
          </p:cNvSpPr>
          <p:nvPr>
            <p:ph type="subTitle" idx="1"/>
          </p:nvPr>
        </p:nvSpPr>
        <p:spPr>
          <a:xfrm>
            <a:off x="1371600" y="3106738"/>
            <a:ext cx="9144000" cy="1655762"/>
          </a:xfrm>
        </p:spPr>
        <p:txBody>
          <a:bodyPr>
            <a:normAutofit/>
          </a:bodyPr>
          <a:lstStyle/>
          <a:p>
            <a:pPr algn="l"/>
            <a:r>
              <a:rPr lang="fr-FR" dirty="0" smtClean="0"/>
              <a:t>GS/CP  Ecouter de l’écrit et comprendre :  Les baisers de Cornélius, </a:t>
            </a:r>
          </a:p>
          <a:p>
            <a:pPr algn="l"/>
            <a:r>
              <a:rPr lang="fr-FR" dirty="0" smtClean="0"/>
              <a:t> </a:t>
            </a:r>
          </a:p>
          <a:p>
            <a:pPr algn="l"/>
            <a:r>
              <a:rPr lang="fr-FR" dirty="0" smtClean="0"/>
              <a:t>CE1/CE2 Lecture –compréhension : Extrait de </a:t>
            </a:r>
            <a:r>
              <a:rPr lang="fr-FR" dirty="0" err="1"/>
              <a:t>L</a:t>
            </a:r>
            <a:r>
              <a:rPr lang="fr-FR" dirty="0" err="1" smtClean="0"/>
              <a:t>ectorino</a:t>
            </a:r>
            <a:r>
              <a:rPr lang="fr-FR" dirty="0" smtClean="0"/>
              <a:t> / </a:t>
            </a:r>
            <a:r>
              <a:rPr lang="fr-FR" dirty="0" err="1"/>
              <a:t>L</a:t>
            </a:r>
            <a:r>
              <a:rPr lang="fr-FR" dirty="0" err="1" smtClean="0"/>
              <a:t>ectorinette</a:t>
            </a:r>
            <a:endParaRPr lang="fr-FR" dirty="0"/>
          </a:p>
        </p:txBody>
      </p:sp>
    </p:spTree>
    <p:extLst>
      <p:ext uri="{BB962C8B-B14F-4D97-AF65-F5344CB8AC3E}">
        <p14:creationId xmlns:p14="http://schemas.microsoft.com/office/powerpoint/2010/main" val="580445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9963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92087" y="238540"/>
            <a:ext cx="9607826" cy="1550504"/>
          </a:xfrm>
        </p:spPr>
        <p:txBody>
          <a:bodyPr>
            <a:normAutofit fontScale="90000"/>
          </a:bodyPr>
          <a:lstStyle/>
          <a:p>
            <a:r>
              <a:rPr lang="fr-FR" sz="4900" dirty="0">
                <a:solidFill>
                  <a:schemeClr val="accent1"/>
                </a:solidFill>
                <a:latin typeface="Franklin Gothic Heavy" panose="020B0903020102020204" pitchFamily="34" charset="0"/>
              </a:rPr>
              <a:t>Plus de maitres que de classes </a:t>
            </a:r>
            <a:r>
              <a:rPr lang="fr-FR" dirty="0">
                <a:solidFill>
                  <a:schemeClr val="accent1"/>
                </a:solidFill>
                <a:latin typeface="Franklin Gothic Heavy" panose="020B0903020102020204" pitchFamily="34" charset="0"/>
              </a:rPr>
              <a:t/>
            </a:r>
            <a:br>
              <a:rPr lang="fr-FR" dirty="0">
                <a:solidFill>
                  <a:schemeClr val="accent1"/>
                </a:solidFill>
                <a:latin typeface="Franklin Gothic Heavy" panose="020B0903020102020204" pitchFamily="34" charset="0"/>
              </a:rPr>
            </a:br>
            <a:r>
              <a:rPr lang="fr-FR" dirty="0" smtClean="0">
                <a:solidFill>
                  <a:schemeClr val="accent1"/>
                </a:solidFill>
                <a:latin typeface="Franklin Gothic Heavy" panose="020B0903020102020204" pitchFamily="34" charset="0"/>
              </a:rPr>
              <a:t>CADRE NATIONAL </a:t>
            </a:r>
            <a:endParaRPr lang="fr-FR" dirty="0"/>
          </a:p>
        </p:txBody>
      </p:sp>
      <p:sp>
        <p:nvSpPr>
          <p:cNvPr id="3" name="Sous-titre 2"/>
          <p:cNvSpPr>
            <a:spLocks noGrp="1"/>
          </p:cNvSpPr>
          <p:nvPr>
            <p:ph type="subTitle" idx="1"/>
          </p:nvPr>
        </p:nvSpPr>
        <p:spPr>
          <a:xfrm>
            <a:off x="0" y="1789044"/>
            <a:ext cx="12138992" cy="4070971"/>
          </a:xfrm>
        </p:spPr>
        <p:txBody>
          <a:bodyPr>
            <a:normAutofit/>
          </a:bodyPr>
          <a:lstStyle/>
          <a:p>
            <a:r>
              <a:rPr lang="fr-FR" dirty="0">
                <a:solidFill>
                  <a:schemeClr val="tx1"/>
                </a:solidFill>
              </a:rPr>
              <a:t>Le </a:t>
            </a:r>
            <a:r>
              <a:rPr lang="fr-FR" dirty="0" smtClean="0">
                <a:solidFill>
                  <a:schemeClr val="tx1"/>
                </a:solidFill>
              </a:rPr>
              <a:t>dispositif </a:t>
            </a:r>
            <a:r>
              <a:rPr lang="fr-FR" dirty="0">
                <a:solidFill>
                  <a:schemeClr val="tx1"/>
                </a:solidFill>
              </a:rPr>
              <a:t>"plus de maîtres que de classes" a pour </a:t>
            </a:r>
            <a:r>
              <a:rPr lang="fr-FR" b="1" dirty="0">
                <a:solidFill>
                  <a:schemeClr val="tx1"/>
                </a:solidFill>
              </a:rPr>
              <a:t>objectif de prévenir la difficulté </a:t>
            </a:r>
            <a:r>
              <a:rPr lang="fr-FR" b="1" dirty="0" smtClean="0">
                <a:solidFill>
                  <a:schemeClr val="tx1"/>
                </a:solidFill>
              </a:rPr>
              <a:t>scolaire</a:t>
            </a:r>
            <a:r>
              <a:rPr lang="fr-FR" dirty="0" smtClean="0">
                <a:solidFill>
                  <a:schemeClr val="tx1"/>
                </a:solidFill>
              </a:rPr>
              <a:t>, en </a:t>
            </a:r>
            <a:r>
              <a:rPr lang="fr-FR" dirty="0">
                <a:solidFill>
                  <a:schemeClr val="tx1"/>
                </a:solidFill>
              </a:rPr>
              <a:t>permettant de </a:t>
            </a:r>
            <a:r>
              <a:rPr lang="fr-FR" b="1" dirty="0">
                <a:solidFill>
                  <a:schemeClr val="tx1"/>
                </a:solidFill>
              </a:rPr>
              <a:t>nouvelles organisations pédagogiques</a:t>
            </a:r>
            <a:r>
              <a:rPr lang="fr-FR" dirty="0">
                <a:solidFill>
                  <a:schemeClr val="tx1"/>
                </a:solidFill>
              </a:rPr>
              <a:t>, </a:t>
            </a:r>
            <a:r>
              <a:rPr lang="fr-FR" b="1" dirty="0">
                <a:solidFill>
                  <a:schemeClr val="tx1"/>
                </a:solidFill>
              </a:rPr>
              <a:t>au sein même de la classe </a:t>
            </a:r>
            <a:r>
              <a:rPr lang="fr-FR" dirty="0">
                <a:solidFill>
                  <a:schemeClr val="tx1"/>
                </a:solidFill>
              </a:rPr>
              <a:t>pour mieux remédier aux difficultés d’apprentissage et conduire chaque élève à la maîtrise des compétences de base, dans le cadre du socle commun</a:t>
            </a:r>
            <a:r>
              <a:rPr lang="fr-FR" dirty="0" smtClean="0">
                <a:solidFill>
                  <a:schemeClr val="tx1"/>
                </a:solidFill>
              </a:rPr>
              <a:t>.</a:t>
            </a:r>
            <a:endParaRPr lang="fr-FR" dirty="0">
              <a:solidFill>
                <a:schemeClr val="tx1"/>
              </a:solidFill>
            </a:endParaRPr>
          </a:p>
          <a:p>
            <a:r>
              <a:rPr lang="fr-FR" dirty="0">
                <a:solidFill>
                  <a:schemeClr val="tx1"/>
                </a:solidFill>
              </a:rPr>
              <a:t>Le dispositif est fortement innovant : </a:t>
            </a:r>
            <a:r>
              <a:rPr lang="fr-FR" b="1" dirty="0">
                <a:solidFill>
                  <a:schemeClr val="tx1"/>
                </a:solidFill>
              </a:rPr>
              <a:t>ce n’est pas le seul maître surnuméraire qui doit aider les élèves, mais l’ensemble de l’équipe pédagogique</a:t>
            </a:r>
            <a:r>
              <a:rPr lang="fr-FR" dirty="0">
                <a:solidFill>
                  <a:schemeClr val="tx1"/>
                </a:solidFill>
              </a:rPr>
              <a:t>. "Plus de maîtres que de classes", ce n’est pas "un maître en plus dans l’école". L’enseignant supplémentaire n’est pas et ne doit pas être le spécialiste des élèves en difficulté.</a:t>
            </a:r>
            <a:r>
              <a:rPr lang="fr-FR" b="1" dirty="0">
                <a:solidFill>
                  <a:schemeClr val="tx1"/>
                </a:solidFill>
              </a:rPr>
              <a:t> La priorité doit être donnée au </a:t>
            </a:r>
            <a:r>
              <a:rPr lang="fr-FR" b="1" dirty="0" err="1">
                <a:solidFill>
                  <a:schemeClr val="tx1"/>
                </a:solidFill>
              </a:rPr>
              <a:t>co</a:t>
            </a:r>
            <a:r>
              <a:rPr lang="fr-FR" b="1" dirty="0">
                <a:solidFill>
                  <a:schemeClr val="tx1"/>
                </a:solidFill>
              </a:rPr>
              <a:t>-enseignement dans la classe, </a:t>
            </a:r>
            <a:r>
              <a:rPr lang="fr-FR" dirty="0">
                <a:solidFill>
                  <a:schemeClr val="tx1"/>
                </a:solidFill>
              </a:rPr>
              <a:t>à l’action articulée et conjointe des enseignants, pour aider aux apprentissages de tous les élèves.</a:t>
            </a:r>
          </a:p>
          <a:p>
            <a:r>
              <a:rPr lang="fr-FR" dirty="0">
                <a:solidFill>
                  <a:schemeClr val="tx1"/>
                </a:solidFill>
              </a:rPr>
              <a:t>Pour suivre et accompagner le déploiement du dispositif, </a:t>
            </a:r>
            <a:r>
              <a:rPr lang="fr-FR" b="1" dirty="0">
                <a:solidFill>
                  <a:schemeClr val="tx1"/>
                </a:solidFill>
              </a:rPr>
              <a:t>un comité national </a:t>
            </a:r>
            <a:r>
              <a:rPr lang="fr-FR" dirty="0">
                <a:solidFill>
                  <a:schemeClr val="tx1"/>
                </a:solidFill>
              </a:rPr>
              <a:t>de suivi a été installé le 31 janvier 2014.</a:t>
            </a:r>
          </a:p>
          <a:p>
            <a:endParaRPr lang="fr-FR" dirty="0"/>
          </a:p>
        </p:txBody>
      </p:sp>
      <p:sp>
        <p:nvSpPr>
          <p:cNvPr id="5" name="Rectangle 4"/>
          <p:cNvSpPr/>
          <p:nvPr/>
        </p:nvSpPr>
        <p:spPr>
          <a:xfrm>
            <a:off x="1114499" y="6067047"/>
            <a:ext cx="7446405" cy="369332"/>
          </a:xfrm>
          <a:prstGeom prst="rect">
            <a:avLst/>
          </a:prstGeom>
        </p:spPr>
        <p:txBody>
          <a:bodyPr wrap="square">
            <a:spAutoFit/>
          </a:bodyPr>
          <a:lstStyle/>
          <a:p>
            <a:r>
              <a:rPr lang="fr-FR" b="1" dirty="0">
                <a:solidFill>
                  <a:srgbClr val="0070C0"/>
                </a:solidFill>
              </a:rPr>
              <a:t>Information - Najat </a:t>
            </a:r>
            <a:r>
              <a:rPr lang="fr-FR" b="1" dirty="0" err="1">
                <a:solidFill>
                  <a:srgbClr val="0070C0"/>
                </a:solidFill>
              </a:rPr>
              <a:t>Vallaud-Belkacem</a:t>
            </a:r>
            <a:r>
              <a:rPr lang="fr-FR" b="1" dirty="0">
                <a:solidFill>
                  <a:srgbClr val="0070C0"/>
                </a:solidFill>
              </a:rPr>
              <a:t> - 27/08/2015</a:t>
            </a:r>
          </a:p>
        </p:txBody>
      </p:sp>
    </p:spTree>
    <p:extLst>
      <p:ext uri="{BB962C8B-B14F-4D97-AF65-F5344CB8AC3E}">
        <p14:creationId xmlns:p14="http://schemas.microsoft.com/office/powerpoint/2010/main" val="4199350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40295" y="128657"/>
            <a:ext cx="9395792" cy="769441"/>
          </a:xfrm>
          <a:prstGeom prst="rect">
            <a:avLst/>
          </a:prstGeom>
          <a:noFill/>
        </p:spPr>
        <p:txBody>
          <a:bodyPr wrap="square" rtlCol="0">
            <a:spAutoFit/>
          </a:bodyPr>
          <a:lstStyle/>
          <a:p>
            <a:pPr algn="ctr"/>
            <a:r>
              <a:rPr lang="fr-FR" sz="4400" dirty="0">
                <a:solidFill>
                  <a:srgbClr val="FF0000"/>
                </a:solidFill>
              </a:rPr>
              <a:t>Le projet pédagogique </a:t>
            </a:r>
            <a:endParaRPr lang="fr-FR" sz="4400" dirty="0"/>
          </a:p>
        </p:txBody>
      </p:sp>
      <p:sp>
        <p:nvSpPr>
          <p:cNvPr id="4" name="Rectangle 3"/>
          <p:cNvSpPr/>
          <p:nvPr/>
        </p:nvSpPr>
        <p:spPr>
          <a:xfrm>
            <a:off x="760895" y="1011991"/>
            <a:ext cx="10257183" cy="5632311"/>
          </a:xfrm>
          <a:prstGeom prst="rect">
            <a:avLst/>
          </a:prstGeom>
        </p:spPr>
        <p:txBody>
          <a:bodyPr wrap="square">
            <a:spAutoFit/>
          </a:bodyPr>
          <a:lstStyle/>
          <a:p>
            <a:r>
              <a:rPr lang="fr-FR" dirty="0"/>
              <a:t>Le projet </a:t>
            </a:r>
            <a:r>
              <a:rPr lang="fr-FR" b="1" dirty="0"/>
              <a:t>rédigé par l'équipe pédagogique </a:t>
            </a:r>
            <a:r>
              <a:rPr lang="fr-FR" dirty="0"/>
              <a:t>sous l'autorité du directeur d'école est validé par l'inspecteur de l'éducation nationale (IEN) chargé de la circonscription. Ce projet est inscrit dans </a:t>
            </a:r>
            <a:r>
              <a:rPr lang="fr-FR" b="1" dirty="0"/>
              <a:t>le projet d'école </a:t>
            </a:r>
            <a:r>
              <a:rPr lang="fr-FR" dirty="0"/>
              <a:t>comme une réponse à la difficulté scolaire ; il fait l'objet d'une présentation en conseil d'école. </a:t>
            </a:r>
            <a:endParaRPr lang="fr-FR" dirty="0" smtClean="0"/>
          </a:p>
          <a:p>
            <a:endParaRPr lang="fr-FR" sz="1200" dirty="0" smtClean="0"/>
          </a:p>
          <a:p>
            <a:r>
              <a:rPr lang="fr-FR" i="1" dirty="0">
                <a:solidFill>
                  <a:srgbClr val="00B0F0"/>
                </a:solidFill>
              </a:rPr>
              <a:t>E</a:t>
            </a:r>
            <a:r>
              <a:rPr lang="fr-FR" i="1" dirty="0" smtClean="0">
                <a:solidFill>
                  <a:srgbClr val="00B0F0"/>
                </a:solidFill>
              </a:rPr>
              <a:t>xtrait de la circulaire </a:t>
            </a:r>
            <a:r>
              <a:rPr lang="fr-FR" i="1" dirty="0">
                <a:solidFill>
                  <a:srgbClr val="00B0F0"/>
                </a:solidFill>
              </a:rPr>
              <a:t>n° 2012-201 du </a:t>
            </a:r>
            <a:r>
              <a:rPr lang="fr-FR" i="1" dirty="0" smtClean="0">
                <a:solidFill>
                  <a:srgbClr val="00B0F0"/>
                </a:solidFill>
              </a:rPr>
              <a:t>18-12-2012, Dispositifs plus de maîtres que de classes</a:t>
            </a:r>
          </a:p>
          <a:p>
            <a:endParaRPr lang="fr-FR" sz="1200" i="1" dirty="0">
              <a:solidFill>
                <a:srgbClr val="00B0F0"/>
              </a:solidFill>
              <a:latin typeface="Calibri" panose="020F0502020204030204" pitchFamily="34" charset="0"/>
            </a:endParaRPr>
          </a:p>
          <a:p>
            <a:r>
              <a:rPr lang="fr-FR" dirty="0"/>
              <a:t>C</a:t>
            </a:r>
            <a:r>
              <a:rPr lang="fr-FR" dirty="0" smtClean="0"/>
              <a:t>haque </a:t>
            </a:r>
            <a:r>
              <a:rPr lang="fr-FR" dirty="0"/>
              <a:t>école destinataire d'un poste doit avoir rédigé au préalable un </a:t>
            </a:r>
            <a:r>
              <a:rPr lang="fr-FR" b="1" dirty="0"/>
              <a:t>projet présentant des objectifs de progrès des élèves ainsi que les modalités de leur prise en charge</a:t>
            </a:r>
            <a:r>
              <a:rPr lang="fr-FR" dirty="0"/>
              <a:t>. Ce projet prend appui sur des </a:t>
            </a:r>
            <a:r>
              <a:rPr lang="fr-FR" b="1" dirty="0"/>
              <a:t>indicateurs internes</a:t>
            </a:r>
            <a:r>
              <a:rPr lang="fr-FR" dirty="0"/>
              <a:t> (résultats, maintiens, par exemple) mais aussi </a:t>
            </a:r>
            <a:r>
              <a:rPr lang="fr-FR" b="1" dirty="0"/>
              <a:t>externes</a:t>
            </a:r>
            <a:r>
              <a:rPr lang="fr-FR" dirty="0"/>
              <a:t> à l'école (réussite au collège, illettrisme</a:t>
            </a:r>
            <a:r>
              <a:rPr lang="fr-FR" dirty="0" smtClean="0"/>
              <a:t>)</a:t>
            </a:r>
          </a:p>
          <a:p>
            <a:endParaRPr lang="fr-FR" sz="1200" i="1" dirty="0">
              <a:solidFill>
                <a:srgbClr val="00B0F0"/>
              </a:solidFill>
              <a:latin typeface="Calibri" panose="020F0502020204030204" pitchFamily="34" charset="0"/>
            </a:endParaRPr>
          </a:p>
          <a:p>
            <a:r>
              <a:rPr lang="fr-FR" i="1" dirty="0" smtClean="0">
                <a:solidFill>
                  <a:srgbClr val="00B0F0"/>
                </a:solidFill>
                <a:latin typeface="Calibri" panose="020F0502020204030204" pitchFamily="34" charset="0"/>
              </a:rPr>
              <a:t>Extrait de la circulaire de rentrée 2014 , Annexe 11</a:t>
            </a:r>
            <a:endParaRPr lang="fr-FR" i="1" dirty="0">
              <a:solidFill>
                <a:srgbClr val="00B0F0"/>
              </a:solidFill>
              <a:latin typeface="Calibri" panose="020F0502020204030204" pitchFamily="34" charset="0"/>
            </a:endParaRPr>
          </a:p>
          <a:p>
            <a:endParaRPr lang="fr-FR" sz="1200" i="1" dirty="0" smtClean="0">
              <a:solidFill>
                <a:srgbClr val="00B0F0"/>
              </a:solidFill>
              <a:latin typeface="Calibri" panose="020F0502020204030204" pitchFamily="34" charset="0"/>
            </a:endParaRPr>
          </a:p>
          <a:p>
            <a:r>
              <a:rPr lang="fr-FR" dirty="0" smtClean="0">
                <a:solidFill>
                  <a:srgbClr val="000000"/>
                </a:solidFill>
                <a:latin typeface="Trebuchet MS" panose="020B0603020202020204" pitchFamily="34" charset="0"/>
              </a:rPr>
              <a:t>Un des principes pour un bon fonctionnement : </a:t>
            </a:r>
          </a:p>
          <a:p>
            <a:r>
              <a:rPr lang="fr-FR" dirty="0" smtClean="0">
                <a:solidFill>
                  <a:srgbClr val="000000"/>
                </a:solidFill>
                <a:latin typeface="Trebuchet MS" panose="020B0603020202020204" pitchFamily="34" charset="0"/>
              </a:rPr>
              <a:t>- La </a:t>
            </a:r>
            <a:r>
              <a:rPr lang="fr-FR" dirty="0">
                <a:solidFill>
                  <a:srgbClr val="000000"/>
                </a:solidFill>
                <a:latin typeface="Trebuchet MS" panose="020B0603020202020204" pitchFamily="34" charset="0"/>
              </a:rPr>
              <a:t>formalisation écrite des projets (</a:t>
            </a:r>
            <a:r>
              <a:rPr lang="fr-FR" b="1" dirty="0">
                <a:solidFill>
                  <a:srgbClr val="000000"/>
                </a:solidFill>
                <a:latin typeface="Trebuchet MS" panose="020B0603020202020204" pitchFamily="34" charset="0"/>
              </a:rPr>
              <a:t>nécessité d’une mémoire du dispositif</a:t>
            </a:r>
            <a:r>
              <a:rPr lang="fr-FR" dirty="0">
                <a:solidFill>
                  <a:srgbClr val="000000"/>
                </a:solidFill>
                <a:latin typeface="Trebuchet MS" panose="020B0603020202020204" pitchFamily="34" charset="0"/>
              </a:rPr>
              <a:t>, type journal de bord) </a:t>
            </a:r>
            <a:endParaRPr lang="fr-FR" dirty="0" smtClean="0">
              <a:solidFill>
                <a:srgbClr val="000000"/>
              </a:solidFill>
              <a:latin typeface="Trebuchet MS" panose="020B0603020202020204" pitchFamily="34" charset="0"/>
            </a:endParaRPr>
          </a:p>
          <a:p>
            <a:endParaRPr lang="fr-FR" dirty="0">
              <a:latin typeface="Trebuchet MS" panose="020B0603020202020204" pitchFamily="34" charset="0"/>
            </a:endParaRPr>
          </a:p>
          <a:p>
            <a:r>
              <a:rPr lang="fr-FR" dirty="0">
                <a:solidFill>
                  <a:srgbClr val="00B0F0"/>
                </a:solidFill>
              </a:rPr>
              <a:t> </a:t>
            </a:r>
            <a:r>
              <a:rPr lang="fr-FR" dirty="0" smtClean="0">
                <a:solidFill>
                  <a:srgbClr val="00B0F0"/>
                </a:solidFill>
              </a:rPr>
              <a:t> </a:t>
            </a:r>
            <a:r>
              <a:rPr lang="fr-FR" i="1" dirty="0" smtClean="0">
                <a:solidFill>
                  <a:srgbClr val="00B0F0"/>
                </a:solidFill>
              </a:rPr>
              <a:t>Extrait du Rapport </a:t>
            </a:r>
            <a:r>
              <a:rPr lang="fr-FR" i="1" dirty="0">
                <a:solidFill>
                  <a:srgbClr val="00B0F0"/>
                </a:solidFill>
              </a:rPr>
              <a:t>du comité national de suivi </a:t>
            </a:r>
            <a:r>
              <a:rPr lang="fr-FR" i="1" dirty="0" smtClean="0">
                <a:solidFill>
                  <a:srgbClr val="00B0F0"/>
                </a:solidFill>
              </a:rPr>
              <a:t>du </a:t>
            </a:r>
            <a:r>
              <a:rPr lang="fr-FR" i="1" dirty="0">
                <a:solidFill>
                  <a:srgbClr val="00B0F0"/>
                </a:solidFill>
              </a:rPr>
              <a:t>dispositif « Plus de maîtres que de classes » </a:t>
            </a:r>
            <a:r>
              <a:rPr lang="fr-FR" i="1" dirty="0" smtClean="0">
                <a:solidFill>
                  <a:srgbClr val="00B0F0"/>
                </a:solidFill>
              </a:rPr>
              <a:t>sept 2015 </a:t>
            </a:r>
            <a:r>
              <a:rPr lang="fr-FR" i="1" dirty="0"/>
              <a:t>	</a:t>
            </a:r>
          </a:p>
          <a:p>
            <a:r>
              <a:rPr lang="fr-FR"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4124083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0452" y="241300"/>
            <a:ext cx="8596668" cy="1320800"/>
          </a:xfrm>
        </p:spPr>
        <p:txBody>
          <a:bodyPr/>
          <a:lstStyle/>
          <a:p>
            <a:pPr algn="ctr"/>
            <a:r>
              <a:rPr lang="fr-FR" dirty="0" smtClean="0">
                <a:solidFill>
                  <a:srgbClr val="FF0000"/>
                </a:solidFill>
              </a:rPr>
              <a:t>Le projet pédagogique </a:t>
            </a:r>
            <a:endParaRPr lang="fr-FR" dirty="0">
              <a:solidFill>
                <a:srgbClr val="FF0000"/>
              </a:solidFill>
            </a:endParaRPr>
          </a:p>
        </p:txBody>
      </p:sp>
      <p:sp>
        <p:nvSpPr>
          <p:cNvPr id="3" name="Espace réservé du contenu 2"/>
          <p:cNvSpPr>
            <a:spLocks noGrp="1"/>
          </p:cNvSpPr>
          <p:nvPr>
            <p:ph idx="1"/>
          </p:nvPr>
        </p:nvSpPr>
        <p:spPr>
          <a:xfrm>
            <a:off x="804334" y="1193801"/>
            <a:ext cx="8596668" cy="4237962"/>
          </a:xfrm>
        </p:spPr>
        <p:txBody>
          <a:bodyPr>
            <a:normAutofit/>
          </a:bodyPr>
          <a:lstStyle/>
          <a:p>
            <a:r>
              <a:rPr lang="fr-FR" dirty="0" smtClean="0"/>
              <a:t> </a:t>
            </a:r>
            <a:r>
              <a:rPr lang="fr-FR" sz="2000" dirty="0">
                <a:solidFill>
                  <a:schemeClr val="tx1"/>
                </a:solidFill>
              </a:rPr>
              <a:t>Les caractéristiques de l’école </a:t>
            </a:r>
            <a:r>
              <a:rPr lang="fr-FR" sz="2000" dirty="0" smtClean="0">
                <a:solidFill>
                  <a:schemeClr val="tx1"/>
                </a:solidFill>
              </a:rPr>
              <a:t>;</a:t>
            </a:r>
            <a:endParaRPr lang="fr-FR" sz="2000" dirty="0">
              <a:solidFill>
                <a:schemeClr val="tx1"/>
              </a:solidFill>
            </a:endParaRPr>
          </a:p>
          <a:p>
            <a:r>
              <a:rPr lang="fr-FR" sz="2000" dirty="0">
                <a:solidFill>
                  <a:schemeClr val="tx1"/>
                </a:solidFill>
              </a:rPr>
              <a:t>L’identification des besoins sur le cycle 2 en priorité </a:t>
            </a:r>
            <a:r>
              <a:rPr lang="fr-FR" sz="2000" dirty="0" smtClean="0">
                <a:solidFill>
                  <a:schemeClr val="tx1"/>
                </a:solidFill>
              </a:rPr>
              <a:t>;</a:t>
            </a:r>
            <a:endParaRPr lang="fr-FR" sz="2000" dirty="0">
              <a:solidFill>
                <a:schemeClr val="tx1"/>
              </a:solidFill>
            </a:endParaRPr>
          </a:p>
          <a:p>
            <a:r>
              <a:rPr lang="fr-FR" sz="2000" dirty="0">
                <a:solidFill>
                  <a:schemeClr val="tx1"/>
                </a:solidFill>
              </a:rPr>
              <a:t>La définition des axes prioritaires en lien avec le projet de réseau / d’école </a:t>
            </a:r>
            <a:r>
              <a:rPr lang="fr-FR" sz="2000" dirty="0" smtClean="0">
                <a:solidFill>
                  <a:schemeClr val="tx1"/>
                </a:solidFill>
              </a:rPr>
              <a:t>;</a:t>
            </a:r>
            <a:endParaRPr lang="fr-FR" sz="2000" dirty="0">
              <a:solidFill>
                <a:schemeClr val="tx1"/>
              </a:solidFill>
            </a:endParaRPr>
          </a:p>
          <a:p>
            <a:r>
              <a:rPr lang="fr-FR" sz="2000" dirty="0">
                <a:solidFill>
                  <a:schemeClr val="tx1"/>
                </a:solidFill>
              </a:rPr>
              <a:t>L’articulation entre les dispositifs de l’école (PDMQC, APC, RASED </a:t>
            </a:r>
            <a:r>
              <a:rPr lang="fr-FR" sz="2000" dirty="0" smtClean="0">
                <a:solidFill>
                  <a:schemeClr val="tx1"/>
                </a:solidFill>
              </a:rPr>
              <a:t>,aides humaines, </a:t>
            </a:r>
            <a:r>
              <a:rPr lang="fr-FR" sz="2000" dirty="0">
                <a:solidFill>
                  <a:schemeClr val="tx1"/>
                </a:solidFill>
              </a:rPr>
              <a:t>NAP, partenaires, aides extérieures</a:t>
            </a:r>
            <a:r>
              <a:rPr lang="fr-FR" sz="2000" dirty="0" smtClean="0">
                <a:solidFill>
                  <a:schemeClr val="tx1"/>
                </a:solidFill>
              </a:rPr>
              <a:t>);</a:t>
            </a:r>
            <a:endParaRPr lang="fr-FR" sz="2000" dirty="0">
              <a:solidFill>
                <a:schemeClr val="tx1"/>
              </a:solidFill>
            </a:endParaRPr>
          </a:p>
          <a:p>
            <a:r>
              <a:rPr lang="fr-FR" sz="2000" dirty="0">
                <a:solidFill>
                  <a:schemeClr val="tx1"/>
                </a:solidFill>
              </a:rPr>
              <a:t>L’organisation pédagogique : l’emploi du temps du maitre supplémentaire ;</a:t>
            </a:r>
          </a:p>
          <a:p>
            <a:r>
              <a:rPr lang="fr-FR" sz="2000" dirty="0">
                <a:solidFill>
                  <a:schemeClr val="tx1"/>
                </a:solidFill>
              </a:rPr>
              <a:t>La réalisation de fiches actions </a:t>
            </a:r>
          </a:p>
          <a:p>
            <a:r>
              <a:rPr lang="fr-FR" sz="2000" dirty="0">
                <a:solidFill>
                  <a:schemeClr val="tx1"/>
                </a:solidFill>
              </a:rPr>
              <a:t>Les indicateurs pour évaluer le dispositif </a:t>
            </a:r>
            <a:r>
              <a:rPr lang="fr-FR" sz="2000" dirty="0" smtClean="0">
                <a:solidFill>
                  <a:schemeClr val="tx1"/>
                </a:solidFill>
              </a:rPr>
              <a:t>       </a:t>
            </a:r>
            <a:endParaRPr lang="fr-FR" sz="2000" dirty="0">
              <a:solidFill>
                <a:schemeClr val="tx1"/>
              </a:solidFill>
            </a:endParaRPr>
          </a:p>
        </p:txBody>
      </p:sp>
      <p:sp>
        <p:nvSpPr>
          <p:cNvPr id="4" name="Flèche vers le bas 3"/>
          <p:cNvSpPr/>
          <p:nvPr/>
        </p:nvSpPr>
        <p:spPr>
          <a:xfrm>
            <a:off x="407504" y="1031489"/>
            <a:ext cx="331304" cy="41081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1321904" y="5573772"/>
            <a:ext cx="3340100" cy="369332"/>
          </a:xfrm>
          <a:prstGeom prst="rect">
            <a:avLst/>
          </a:prstGeom>
          <a:noFill/>
        </p:spPr>
        <p:txBody>
          <a:bodyPr wrap="square" rtlCol="0">
            <a:spAutoFit/>
          </a:bodyPr>
          <a:lstStyle/>
          <a:p>
            <a:r>
              <a:rPr lang="fr-FR" i="1" dirty="0" smtClean="0">
                <a:hlinkClick r:id="rId2" action="ppaction://hlinkfile"/>
              </a:rPr>
              <a:t>Projet pédagogique POLOGNE</a:t>
            </a:r>
            <a:endParaRPr lang="fr-FR" i="1" dirty="0"/>
          </a:p>
        </p:txBody>
      </p:sp>
    </p:spTree>
    <p:extLst>
      <p:ext uri="{BB962C8B-B14F-4D97-AF65-F5344CB8AC3E}">
        <p14:creationId xmlns:p14="http://schemas.microsoft.com/office/powerpoint/2010/main" val="309880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08000" y="431800"/>
            <a:ext cx="11010900" cy="584775"/>
          </a:xfrm>
          <a:prstGeom prst="rect">
            <a:avLst/>
          </a:prstGeom>
          <a:noFill/>
        </p:spPr>
        <p:txBody>
          <a:bodyPr wrap="square" rtlCol="0">
            <a:spAutoFit/>
          </a:bodyPr>
          <a:lstStyle/>
          <a:p>
            <a:r>
              <a:rPr lang="fr-FR" sz="3200" dirty="0" smtClean="0">
                <a:solidFill>
                  <a:srgbClr val="FF0000"/>
                </a:solidFill>
              </a:rPr>
              <a:t>Le projet pédagogique et sa déclinaison au sein de l’école  </a:t>
            </a:r>
            <a:endParaRPr lang="fr-FR" sz="3200" dirty="0">
              <a:solidFill>
                <a:srgbClr val="FF0000"/>
              </a:solidFill>
            </a:endParaRPr>
          </a:p>
        </p:txBody>
      </p:sp>
      <p:sp>
        <p:nvSpPr>
          <p:cNvPr id="8" name="ZoneTexte 7"/>
          <p:cNvSpPr txBox="1"/>
          <p:nvPr/>
        </p:nvSpPr>
        <p:spPr>
          <a:xfrm>
            <a:off x="673100" y="1536700"/>
            <a:ext cx="7124700" cy="523220"/>
          </a:xfrm>
          <a:prstGeom prst="rect">
            <a:avLst/>
          </a:prstGeom>
          <a:noFill/>
        </p:spPr>
        <p:txBody>
          <a:bodyPr wrap="square" rtlCol="0">
            <a:spAutoFit/>
          </a:bodyPr>
          <a:lstStyle/>
          <a:p>
            <a:r>
              <a:rPr lang="fr-FR" sz="2800" dirty="0" smtClean="0">
                <a:hlinkClick r:id="rId2" action="ppaction://hlinkfile"/>
              </a:rPr>
              <a:t>Orga</a:t>
            </a:r>
            <a:r>
              <a:rPr lang="fr-FR" sz="2800" dirty="0" smtClean="0">
                <a:latin typeface="Times New Roman" panose="02020603050405020304" pitchFamily="18" charset="0"/>
                <a:cs typeface="Times New Roman" panose="02020603050405020304" pitchFamily="18" charset="0"/>
                <a:hlinkClick r:id="rId2" action="ppaction://hlinkfile"/>
              </a:rPr>
              <a:t>nisation de l’emploi du temps du M+</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2166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50503" y="144117"/>
            <a:ext cx="8852453" cy="769441"/>
          </a:xfrm>
          <a:prstGeom prst="rect">
            <a:avLst/>
          </a:prstGeom>
          <a:noFill/>
        </p:spPr>
        <p:txBody>
          <a:bodyPr wrap="square" rtlCol="0">
            <a:spAutoFit/>
          </a:bodyPr>
          <a:lstStyle/>
          <a:p>
            <a:pPr algn="ctr"/>
            <a:r>
              <a:rPr lang="fr-FR" sz="4400" dirty="0">
                <a:solidFill>
                  <a:srgbClr val="FF0000"/>
                </a:solidFill>
              </a:rPr>
              <a:t>Les démarches innovantes </a:t>
            </a:r>
            <a:endParaRPr lang="fr-FR" sz="4400" dirty="0"/>
          </a:p>
        </p:txBody>
      </p:sp>
      <p:sp>
        <p:nvSpPr>
          <p:cNvPr id="3" name="ZoneTexte 2"/>
          <p:cNvSpPr txBox="1"/>
          <p:nvPr/>
        </p:nvSpPr>
        <p:spPr>
          <a:xfrm>
            <a:off x="788503" y="913558"/>
            <a:ext cx="10376452" cy="7017306"/>
          </a:xfrm>
          <a:prstGeom prst="rect">
            <a:avLst/>
          </a:prstGeom>
          <a:noFill/>
        </p:spPr>
        <p:txBody>
          <a:bodyPr wrap="square" rtlCol="0">
            <a:spAutoFit/>
          </a:bodyPr>
          <a:lstStyle/>
          <a:p>
            <a:r>
              <a:rPr lang="fr-FR" dirty="0"/>
              <a:t>Les prises en charge des élèves avec la présence d'un maître supplémentaire dans l'école s'organisent principalement autour de deux modèles : </a:t>
            </a:r>
            <a:r>
              <a:rPr lang="fr-FR" b="1" dirty="0"/>
              <a:t>intervention dans la classe et prise en charge de groupes d'élèves</a:t>
            </a:r>
            <a:r>
              <a:rPr lang="fr-FR" dirty="0"/>
              <a:t>, éventuellement dans des locaux différents. Les choix organisationnels répondent directement aux objectifs visés et aux besoins précis des élèves</a:t>
            </a:r>
            <a:r>
              <a:rPr lang="fr-FR" dirty="0" smtClean="0"/>
              <a:t>.</a:t>
            </a:r>
          </a:p>
          <a:p>
            <a:endParaRPr lang="fr-FR" dirty="0"/>
          </a:p>
          <a:p>
            <a:r>
              <a:rPr lang="fr-FR" dirty="0"/>
              <a:t>S'agissant de </a:t>
            </a:r>
            <a:r>
              <a:rPr lang="fr-FR" b="1" dirty="0"/>
              <a:t>la présence de deux maîtres en simultané dans la classe</a:t>
            </a:r>
            <a:r>
              <a:rPr lang="fr-FR" dirty="0"/>
              <a:t>, il s'agit d'un véritable </a:t>
            </a:r>
            <a:r>
              <a:rPr lang="fr-FR" b="1" dirty="0" err="1"/>
              <a:t>co</a:t>
            </a:r>
            <a:r>
              <a:rPr lang="fr-FR" b="1" dirty="0"/>
              <a:t>-enseignement</a:t>
            </a:r>
            <a:r>
              <a:rPr lang="fr-FR" dirty="0"/>
              <a:t> qui suppose un regard croisé sur les gestes professionnels (pédagogiques et didactiques) en même temps qu'une attention portée aux obstacles rencontrés par les élèves</a:t>
            </a:r>
            <a:r>
              <a:rPr lang="fr-FR" dirty="0" smtClean="0"/>
              <a:t>.</a:t>
            </a:r>
          </a:p>
          <a:p>
            <a:r>
              <a:rPr lang="fr-FR" i="1" dirty="0" smtClean="0">
                <a:solidFill>
                  <a:srgbClr val="00B0F0"/>
                </a:solidFill>
                <a:latin typeface="Calibri" panose="020F0502020204030204" pitchFamily="34" charset="0"/>
              </a:rPr>
              <a:t>Extrait </a:t>
            </a:r>
            <a:r>
              <a:rPr lang="fr-FR" i="1" dirty="0">
                <a:solidFill>
                  <a:srgbClr val="00B0F0"/>
                </a:solidFill>
                <a:latin typeface="Calibri" panose="020F0502020204030204" pitchFamily="34" charset="0"/>
              </a:rPr>
              <a:t>de la circulaire de rentrée 2014 , Annexe </a:t>
            </a:r>
            <a:r>
              <a:rPr lang="fr-FR" i="1" dirty="0" smtClean="0">
                <a:solidFill>
                  <a:srgbClr val="00B0F0"/>
                </a:solidFill>
                <a:latin typeface="Calibri" panose="020F0502020204030204" pitchFamily="34" charset="0"/>
              </a:rPr>
              <a:t>11</a:t>
            </a:r>
            <a:endParaRPr lang="fr-FR" dirty="0" smtClean="0"/>
          </a:p>
          <a:p>
            <a:r>
              <a:rPr lang="fr-FR" b="1" dirty="0" smtClean="0"/>
              <a:t>L’action </a:t>
            </a:r>
            <a:r>
              <a:rPr lang="fr-FR" b="1" dirty="0"/>
              <a:t>du maître </a:t>
            </a:r>
            <a:r>
              <a:rPr lang="fr-FR" dirty="0"/>
              <a:t>supplémentaire s’inscrit dans le quotidien de la classe et ne se substitue pas aux autres dispositifs d’aide. </a:t>
            </a:r>
            <a:endParaRPr lang="fr-FR" dirty="0" smtClean="0"/>
          </a:p>
          <a:p>
            <a:endParaRPr lang="fr-FR" dirty="0" smtClean="0"/>
          </a:p>
          <a:p>
            <a:r>
              <a:rPr lang="fr-FR" b="1" dirty="0"/>
              <a:t>Le projet de l’équipe </a:t>
            </a:r>
            <a:r>
              <a:rPr lang="fr-FR" dirty="0"/>
              <a:t>et la « </a:t>
            </a:r>
            <a:r>
              <a:rPr lang="fr-FR" dirty="0" err="1"/>
              <a:t>co</a:t>
            </a:r>
            <a:r>
              <a:rPr lang="fr-FR" dirty="0"/>
              <a:t>-préparation » qui en résulte, </a:t>
            </a:r>
            <a:r>
              <a:rPr lang="fr-FR" b="1" dirty="0"/>
              <a:t>définissent les modalités d’intervention en classe les plus pertinentes, en fonction des objectifs d’apprentissage poursuivis. </a:t>
            </a:r>
          </a:p>
          <a:p>
            <a:r>
              <a:rPr lang="fr-FR" dirty="0"/>
              <a:t>Le comité tient à souligner que ces </a:t>
            </a:r>
            <a:r>
              <a:rPr lang="fr-FR" b="1" dirty="0"/>
              <a:t>configurations ne sont pas hiérarchisées </a:t>
            </a:r>
            <a:r>
              <a:rPr lang="fr-FR" dirty="0"/>
              <a:t>et que leur choix est placé sous la responsabilité de l’équipe pédagogique. Quel que soit le mode d’intervention retenu, il est essentiel qu’aucun élève ne soit privé de la continuité des apprentissages réalisés en </a:t>
            </a:r>
            <a:r>
              <a:rPr lang="fr-FR" dirty="0" smtClean="0"/>
              <a:t>classe.</a:t>
            </a:r>
          </a:p>
          <a:p>
            <a:endParaRPr lang="fr-FR" dirty="0" smtClean="0"/>
          </a:p>
          <a:p>
            <a:r>
              <a:rPr lang="fr-FR" i="1" dirty="0">
                <a:solidFill>
                  <a:srgbClr val="00B0F0"/>
                </a:solidFill>
              </a:rPr>
              <a:t>Extrait du Rapport du comité national de suivi du dispositif « Plus de maîtres que de classes » sept 2015</a:t>
            </a:r>
            <a:endParaRPr lang="fr-FR" dirty="0" smtClean="0"/>
          </a:p>
          <a:p>
            <a:r>
              <a:rPr lang="fr-FR" dirty="0" smtClean="0"/>
              <a:t>	</a:t>
            </a:r>
          </a:p>
          <a:p>
            <a:endParaRPr lang="fr-FR" dirty="0"/>
          </a:p>
          <a:p>
            <a:endParaRPr lang="fr-FR" dirty="0"/>
          </a:p>
          <a:p>
            <a:endParaRPr lang="fr-FR" dirty="0"/>
          </a:p>
        </p:txBody>
      </p:sp>
    </p:spTree>
    <p:extLst>
      <p:ext uri="{BB962C8B-B14F-4D97-AF65-F5344CB8AC3E}">
        <p14:creationId xmlns:p14="http://schemas.microsoft.com/office/powerpoint/2010/main" val="419595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00200" y="647700"/>
            <a:ext cx="3467100" cy="769441"/>
          </a:xfrm>
          <a:prstGeom prst="rect">
            <a:avLst/>
          </a:prstGeom>
          <a:noFill/>
        </p:spPr>
        <p:txBody>
          <a:bodyPr wrap="square" rtlCol="0">
            <a:spAutoFit/>
          </a:bodyPr>
          <a:lstStyle/>
          <a:p>
            <a:r>
              <a:rPr lang="fr-FR" sz="4400" dirty="0" smtClean="0">
                <a:solidFill>
                  <a:srgbClr val="FF0000"/>
                </a:solidFill>
              </a:rPr>
              <a:t>Des exemples</a:t>
            </a:r>
            <a:endParaRPr lang="fr-FR" sz="4400" dirty="0">
              <a:solidFill>
                <a:srgbClr val="FF0000"/>
              </a:solidFill>
            </a:endParaRPr>
          </a:p>
        </p:txBody>
      </p:sp>
      <p:sp>
        <p:nvSpPr>
          <p:cNvPr id="3" name="ZoneTexte 2"/>
          <p:cNvSpPr txBox="1"/>
          <p:nvPr/>
        </p:nvSpPr>
        <p:spPr>
          <a:xfrm>
            <a:off x="1562100" y="2032000"/>
            <a:ext cx="8216900" cy="2923877"/>
          </a:xfrm>
          <a:prstGeom prst="rect">
            <a:avLst/>
          </a:prstGeom>
          <a:noFill/>
        </p:spPr>
        <p:txBody>
          <a:bodyPr wrap="square" rtlCol="0">
            <a:spAutoFit/>
          </a:bodyPr>
          <a:lstStyle/>
          <a:p>
            <a:r>
              <a:rPr lang="fr-FR" sz="3200" dirty="0" smtClean="0"/>
              <a:t>Axe du projet pédagogique : l’écriture </a:t>
            </a:r>
          </a:p>
          <a:p>
            <a:r>
              <a:rPr lang="fr-FR" sz="2400" dirty="0" smtClean="0"/>
              <a:t>Ecole des Mureaux</a:t>
            </a:r>
          </a:p>
          <a:p>
            <a:endParaRPr lang="fr-FR" sz="3200" dirty="0"/>
          </a:p>
          <a:p>
            <a:pPr marL="285750" indent="-285750">
              <a:buFontTx/>
              <a:buChar char="-"/>
            </a:pPr>
            <a:r>
              <a:rPr lang="fr-FR" sz="3200" dirty="0" smtClean="0">
                <a:hlinkClick r:id="rId2" action="ppaction://hlinkfile"/>
              </a:rPr>
              <a:t>CE1 «  Décrire une image »</a:t>
            </a:r>
            <a:endParaRPr lang="fr-FR" sz="3200" dirty="0" smtClean="0"/>
          </a:p>
          <a:p>
            <a:pPr marL="285750" indent="-285750">
              <a:buFontTx/>
              <a:buChar char="-"/>
            </a:pPr>
            <a:endParaRPr lang="fr-FR" sz="3200" dirty="0" smtClean="0"/>
          </a:p>
          <a:p>
            <a:pPr marL="285750" indent="-285750">
              <a:buFontTx/>
              <a:buChar char="-"/>
            </a:pPr>
            <a:r>
              <a:rPr lang="fr-FR" sz="3200" dirty="0" smtClean="0">
                <a:hlinkClick r:id="rId3" action="ppaction://hlinkfile"/>
              </a:rPr>
              <a:t>CE2 « Ecrire la suite d’une histoire »</a:t>
            </a:r>
            <a:endParaRPr lang="fr-FR" sz="3200" dirty="0"/>
          </a:p>
        </p:txBody>
      </p:sp>
    </p:spTree>
    <p:extLst>
      <p:ext uri="{BB962C8B-B14F-4D97-AF65-F5344CB8AC3E}">
        <p14:creationId xmlns:p14="http://schemas.microsoft.com/office/powerpoint/2010/main" val="3920460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98600" y="339725"/>
            <a:ext cx="8953500" cy="1158875"/>
          </a:xfrm>
        </p:spPr>
        <p:txBody>
          <a:bodyPr/>
          <a:lstStyle/>
          <a:p>
            <a:pPr algn="ctr"/>
            <a:r>
              <a:rPr lang="fr-FR" b="1" dirty="0" smtClean="0">
                <a:latin typeface="Times New Roman" panose="02020603050405020304" pitchFamily="18" charset="0"/>
                <a:cs typeface="Times New Roman" panose="02020603050405020304" pitchFamily="18" charset="0"/>
              </a:rPr>
              <a:t>Co-enseignement </a:t>
            </a:r>
            <a:endParaRPr lang="fr-FR" b="1" dirty="0">
              <a:latin typeface="Times New Roman" panose="02020603050405020304" pitchFamily="18" charset="0"/>
              <a:cs typeface="Times New Roman" panose="02020603050405020304" pitchFamily="18" charset="0"/>
            </a:endParaRPr>
          </a:p>
        </p:txBody>
      </p:sp>
      <p:pic>
        <p:nvPicPr>
          <p:cNvPr id="7" name="Espace réservé du contenu 3"/>
          <p:cNvPicPr>
            <a:picLocks noGrp="1" noChangeAspect="1"/>
          </p:cNvPicPr>
          <p:nvPr>
            <p:ph idx="1"/>
          </p:nvPr>
        </p:nvPicPr>
        <p:blipFill>
          <a:blip r:embed="rId3"/>
          <a:stretch>
            <a:fillRect/>
          </a:stretch>
        </p:blipFill>
        <p:spPr>
          <a:xfrm>
            <a:off x="4485240" y="1652498"/>
            <a:ext cx="2669760" cy="3697287"/>
          </a:xfrm>
          <a:prstGeom prst="rect">
            <a:avLst/>
          </a:prstGeom>
        </p:spPr>
      </p:pic>
      <p:pic>
        <p:nvPicPr>
          <p:cNvPr id="6" name="Image 5"/>
          <p:cNvPicPr>
            <a:picLocks noChangeAspect="1"/>
          </p:cNvPicPr>
          <p:nvPr/>
        </p:nvPicPr>
        <p:blipFill>
          <a:blip r:embed="rId4"/>
          <a:stretch>
            <a:fillRect/>
          </a:stretch>
        </p:blipFill>
        <p:spPr>
          <a:xfrm>
            <a:off x="2049325" y="1658847"/>
            <a:ext cx="2641600" cy="3690938"/>
          </a:xfrm>
          <a:prstGeom prst="rect">
            <a:avLst/>
          </a:prstGeom>
        </p:spPr>
      </p:pic>
      <p:pic>
        <p:nvPicPr>
          <p:cNvPr id="8" name="Image 7"/>
          <p:cNvPicPr>
            <a:picLocks noChangeAspect="1"/>
          </p:cNvPicPr>
          <p:nvPr/>
        </p:nvPicPr>
        <p:blipFill>
          <a:blip r:embed="rId5"/>
          <a:stretch>
            <a:fillRect/>
          </a:stretch>
        </p:blipFill>
        <p:spPr>
          <a:xfrm>
            <a:off x="6944035" y="1625601"/>
            <a:ext cx="2565400" cy="3722687"/>
          </a:xfrm>
          <a:prstGeom prst="rect">
            <a:avLst/>
          </a:prstGeom>
        </p:spPr>
      </p:pic>
      <p:sp>
        <p:nvSpPr>
          <p:cNvPr id="4" name="ZoneTexte 3"/>
          <p:cNvSpPr txBox="1"/>
          <p:nvPr/>
        </p:nvSpPr>
        <p:spPr>
          <a:xfrm>
            <a:off x="279400" y="3201233"/>
            <a:ext cx="2222500" cy="461665"/>
          </a:xfrm>
          <a:prstGeom prst="rect">
            <a:avLst/>
          </a:prstGeom>
          <a:noFill/>
        </p:spPr>
        <p:txBody>
          <a:bodyPr wrap="square" rtlCol="0">
            <a:spAutoFit/>
          </a:bodyPr>
          <a:lstStyle/>
          <a:p>
            <a:r>
              <a:rPr lang="fr-FR" sz="2400" dirty="0" smtClean="0">
                <a:solidFill>
                  <a:srgbClr val="00B050"/>
                </a:solidFill>
                <a:latin typeface="Times New Roman" panose="02020603050405020304" pitchFamily="18" charset="0"/>
                <a:cs typeface="Times New Roman" panose="02020603050405020304" pitchFamily="18" charset="0"/>
              </a:rPr>
              <a:t>Même espace </a:t>
            </a:r>
            <a:endParaRPr lang="fr-FR" sz="2400" dirty="0">
              <a:solidFill>
                <a:srgbClr val="00B050"/>
              </a:solidFill>
              <a:latin typeface="Times New Roman" panose="02020603050405020304" pitchFamily="18" charset="0"/>
              <a:cs typeface="Times New Roman" panose="02020603050405020304" pitchFamily="18" charset="0"/>
            </a:endParaRPr>
          </a:p>
        </p:txBody>
      </p:sp>
      <p:sp>
        <p:nvSpPr>
          <p:cNvPr id="10" name="ZoneTexte 9"/>
          <p:cNvSpPr txBox="1"/>
          <p:nvPr/>
        </p:nvSpPr>
        <p:spPr>
          <a:xfrm>
            <a:off x="9298470" y="3273484"/>
            <a:ext cx="3543300" cy="461665"/>
          </a:xfrm>
          <a:prstGeom prst="rect">
            <a:avLst/>
          </a:prstGeom>
          <a:noFill/>
        </p:spPr>
        <p:txBody>
          <a:bodyPr wrap="square" rtlCol="0">
            <a:spAutoFit/>
          </a:bodyPr>
          <a:lstStyle/>
          <a:p>
            <a:r>
              <a:rPr lang="fr-FR" sz="2400" dirty="0" smtClean="0">
                <a:solidFill>
                  <a:srgbClr val="00B050"/>
                </a:solidFill>
                <a:latin typeface="Times New Roman" panose="02020603050405020304" pitchFamily="18" charset="0"/>
                <a:cs typeface="Times New Roman" panose="02020603050405020304" pitchFamily="18" charset="0"/>
              </a:rPr>
              <a:t>Même objet didactique </a:t>
            </a:r>
            <a:endParaRPr lang="fr-FR" sz="2400" dirty="0">
              <a:solidFill>
                <a:srgbClr val="00B050"/>
              </a:solidFill>
              <a:latin typeface="Times New Roman" panose="02020603050405020304" pitchFamily="18" charset="0"/>
              <a:cs typeface="Times New Roman" panose="02020603050405020304" pitchFamily="18" charset="0"/>
            </a:endParaRPr>
          </a:p>
        </p:txBody>
      </p:sp>
      <p:sp>
        <p:nvSpPr>
          <p:cNvPr id="11" name="ZoneTexte 10"/>
          <p:cNvSpPr txBox="1"/>
          <p:nvPr/>
        </p:nvSpPr>
        <p:spPr>
          <a:xfrm>
            <a:off x="4114800" y="5699422"/>
            <a:ext cx="5040520" cy="461665"/>
          </a:xfrm>
          <a:prstGeom prst="rect">
            <a:avLst/>
          </a:prstGeom>
          <a:noFill/>
        </p:spPr>
        <p:txBody>
          <a:bodyPr wrap="square" rtlCol="0">
            <a:spAutoFit/>
          </a:bodyPr>
          <a:lstStyle/>
          <a:p>
            <a:r>
              <a:rPr lang="fr-FR" sz="2400" dirty="0" smtClean="0">
                <a:solidFill>
                  <a:srgbClr val="00B050"/>
                </a:solidFill>
                <a:latin typeface="Times New Roman" panose="02020603050405020304" pitchFamily="18" charset="0"/>
                <a:cs typeface="Times New Roman" panose="02020603050405020304" pitchFamily="18" charset="0"/>
              </a:rPr>
              <a:t>Interventions interdépendantes</a:t>
            </a:r>
            <a:endParaRPr lang="fr-FR" sz="2400" dirty="0">
              <a:solidFill>
                <a:srgbClr val="00B050"/>
              </a:solidFill>
              <a:latin typeface="Times New Roman" panose="02020603050405020304" pitchFamily="18" charset="0"/>
              <a:cs typeface="Times New Roman" panose="02020603050405020304" pitchFamily="18" charset="0"/>
            </a:endParaRPr>
          </a:p>
        </p:txBody>
      </p:sp>
      <p:sp>
        <p:nvSpPr>
          <p:cNvPr id="12" name="Ellipse 11"/>
          <p:cNvSpPr/>
          <p:nvPr/>
        </p:nvSpPr>
        <p:spPr>
          <a:xfrm>
            <a:off x="127000" y="212725"/>
            <a:ext cx="3289300" cy="10964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501650" y="518322"/>
            <a:ext cx="2749550" cy="369332"/>
          </a:xfrm>
          <a:prstGeom prst="rect">
            <a:avLst/>
          </a:prstGeom>
          <a:noFill/>
        </p:spPr>
        <p:txBody>
          <a:bodyPr wrap="square" rtlCol="0">
            <a:spAutoFit/>
          </a:bodyPr>
          <a:lstStyle/>
          <a:p>
            <a:r>
              <a:rPr lang="fr-FR" dirty="0" smtClean="0"/>
              <a:t>Configuration évolutives </a:t>
            </a:r>
            <a:endParaRPr lang="fr-FR" dirty="0"/>
          </a:p>
        </p:txBody>
      </p:sp>
    </p:spTree>
    <p:extLst>
      <p:ext uri="{BB962C8B-B14F-4D97-AF65-F5344CB8AC3E}">
        <p14:creationId xmlns:p14="http://schemas.microsoft.com/office/powerpoint/2010/main" val="1511292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979557" y="1505779"/>
            <a:ext cx="2982843" cy="4183821"/>
          </a:xfrm>
          <a:prstGeom prst="rect">
            <a:avLst/>
          </a:prstGeom>
        </p:spPr>
      </p:pic>
      <p:sp>
        <p:nvSpPr>
          <p:cNvPr id="3" name="ZoneTexte 2"/>
          <p:cNvSpPr txBox="1"/>
          <p:nvPr/>
        </p:nvSpPr>
        <p:spPr>
          <a:xfrm>
            <a:off x="4089400" y="368300"/>
            <a:ext cx="6311900" cy="769441"/>
          </a:xfrm>
          <a:prstGeom prst="rect">
            <a:avLst/>
          </a:prstGeom>
          <a:noFill/>
        </p:spPr>
        <p:txBody>
          <a:bodyPr wrap="square" rtlCol="0">
            <a:spAutoFit/>
          </a:bodyPr>
          <a:lstStyle/>
          <a:p>
            <a:r>
              <a:rPr lang="fr-FR" sz="4400" b="1" dirty="0" smtClean="0">
                <a:latin typeface="Times New Roman" panose="02020603050405020304" pitchFamily="18" charset="0"/>
                <a:cs typeface="Times New Roman" panose="02020603050405020304" pitchFamily="18" charset="0"/>
              </a:rPr>
              <a:t>Co- présence </a:t>
            </a:r>
            <a:endParaRPr lang="fr-FR" sz="4400" b="1" dirty="0">
              <a:latin typeface="Times New Roman" panose="02020603050405020304" pitchFamily="18" charset="0"/>
              <a:cs typeface="Times New Roman" panose="02020603050405020304" pitchFamily="18" charset="0"/>
            </a:endParaRPr>
          </a:p>
        </p:txBody>
      </p:sp>
      <p:sp>
        <p:nvSpPr>
          <p:cNvPr id="4" name="ZoneTexte 3"/>
          <p:cNvSpPr txBox="1"/>
          <p:nvPr/>
        </p:nvSpPr>
        <p:spPr>
          <a:xfrm>
            <a:off x="4121150" y="2343665"/>
            <a:ext cx="3949700" cy="400110"/>
          </a:xfrm>
          <a:prstGeom prst="rect">
            <a:avLst/>
          </a:prstGeom>
          <a:noFill/>
        </p:spPr>
        <p:txBody>
          <a:bodyPr wrap="square" rtlCol="0">
            <a:spAutoFit/>
          </a:bodyPr>
          <a:lstStyle/>
          <a:p>
            <a:r>
              <a:rPr lang="fr-FR" sz="2000" dirty="0" smtClean="0">
                <a:solidFill>
                  <a:srgbClr val="00B050"/>
                </a:solidFill>
              </a:rPr>
              <a:t>Les élèves : Qui ? Quoi ?Pourquoi ?  </a:t>
            </a:r>
            <a:endParaRPr lang="fr-FR" sz="2000" dirty="0">
              <a:solidFill>
                <a:srgbClr val="00B050"/>
              </a:solidFill>
            </a:endParaRPr>
          </a:p>
        </p:txBody>
      </p:sp>
      <p:sp>
        <p:nvSpPr>
          <p:cNvPr id="5" name="ZoneTexte 4"/>
          <p:cNvSpPr txBox="1"/>
          <p:nvPr/>
        </p:nvSpPr>
        <p:spPr>
          <a:xfrm>
            <a:off x="4565650" y="3949700"/>
            <a:ext cx="2425700" cy="400110"/>
          </a:xfrm>
          <a:prstGeom prst="rect">
            <a:avLst/>
          </a:prstGeom>
          <a:noFill/>
        </p:spPr>
        <p:txBody>
          <a:bodyPr wrap="square" rtlCol="0">
            <a:spAutoFit/>
          </a:bodyPr>
          <a:lstStyle/>
          <a:p>
            <a:r>
              <a:rPr lang="fr-FR" sz="2000" dirty="0" smtClean="0">
                <a:solidFill>
                  <a:srgbClr val="00B050"/>
                </a:solidFill>
              </a:rPr>
              <a:t>L’enseignant</a:t>
            </a:r>
            <a:r>
              <a:rPr lang="fr-FR" dirty="0" smtClean="0"/>
              <a:t> </a:t>
            </a:r>
            <a:endParaRPr lang="fr-FR" dirty="0"/>
          </a:p>
        </p:txBody>
      </p:sp>
    </p:spTree>
    <p:extLst>
      <p:ext uri="{BB962C8B-B14F-4D97-AF65-F5344CB8AC3E}">
        <p14:creationId xmlns:p14="http://schemas.microsoft.com/office/powerpoint/2010/main" val="3662352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896</TotalTime>
  <Words>470</Words>
  <Application>Microsoft Office PowerPoint</Application>
  <PresentationFormat>Grand écran</PresentationFormat>
  <Paragraphs>88</Paragraphs>
  <Slides>19</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19</vt:i4>
      </vt:variant>
    </vt:vector>
  </HeadingPairs>
  <TitlesOfParts>
    <vt:vector size="26" baseType="lpstr">
      <vt:lpstr>Arial</vt:lpstr>
      <vt:lpstr>Calibri</vt:lpstr>
      <vt:lpstr>Franklin Gothic Heavy</vt:lpstr>
      <vt:lpstr>Times New Roman</vt:lpstr>
      <vt:lpstr>Trebuchet MS</vt:lpstr>
      <vt:lpstr>Wingdings 3</vt:lpstr>
      <vt:lpstr>Facette</vt:lpstr>
      <vt:lpstr>Le dispositif plus de maitres que de classes  Quésako ? </vt:lpstr>
      <vt:lpstr>Plus de maitres que de classes  CADRE NATIONAL </vt:lpstr>
      <vt:lpstr>Présentation PowerPoint</vt:lpstr>
      <vt:lpstr>Le projet pédagogique </vt:lpstr>
      <vt:lpstr>Présentation PowerPoint</vt:lpstr>
      <vt:lpstr>Présentation PowerPoint</vt:lpstr>
      <vt:lpstr>Présentation PowerPoint</vt:lpstr>
      <vt:lpstr>Co-enseignement </vt:lpstr>
      <vt:lpstr>Présentation PowerPoint</vt:lpstr>
      <vt:lpstr>Présentation PowerPoint</vt:lpstr>
      <vt:lpstr>Lecture – compréhension </vt:lpstr>
      <vt:lpstr>Présentation PowerPoint</vt:lpstr>
      <vt:lpstr>Présentation PowerPoint</vt:lpstr>
      <vt:lpstr>Présentation PowerPoint</vt:lpstr>
      <vt:lpstr>Présentation PowerPoint</vt:lpstr>
      <vt:lpstr>Présentation PowerPoint</vt:lpstr>
      <vt:lpstr> Le nouveau programme </vt:lpstr>
      <vt:lpstr>Scénario pédagogique à partir d’une séquence</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Plus de maitres que de classes  CADRE NATIONAL</dc:title>
  <dc:creator>superu</dc:creator>
  <cp:lastModifiedBy>superu</cp:lastModifiedBy>
  <cp:revision>33</cp:revision>
  <dcterms:created xsi:type="dcterms:W3CDTF">2016-09-25T14:21:01Z</dcterms:created>
  <dcterms:modified xsi:type="dcterms:W3CDTF">2016-10-02T16:27:57Z</dcterms:modified>
</cp:coreProperties>
</file>