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80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660"/>
  </p:normalViewPr>
  <p:slideViewPr>
    <p:cSldViewPr>
      <p:cViewPr varScale="1">
        <p:scale>
          <a:sx n="82" d="100"/>
          <a:sy n="82" d="100"/>
        </p:scale>
        <p:origin x="-1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229E17-3914-4ABB-B173-0E3EC0EF75C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C6317BE-60DD-4F94-BBEA-C05BEE535246}">
      <dgm:prSet/>
      <dgm:spPr/>
      <dgm:t>
        <a:bodyPr/>
        <a:lstStyle/>
        <a:p>
          <a:pPr rtl="0"/>
          <a:r>
            <a:rPr lang="fr-FR" dirty="0" smtClean="0"/>
            <a:t>Que représente le PEAC pour vous ?</a:t>
          </a:r>
          <a:endParaRPr lang="fr-FR" dirty="0"/>
        </a:p>
      </dgm:t>
    </dgm:pt>
    <dgm:pt modelId="{5F7CD012-30B3-4ADA-AD43-0F52F63CD9BB}" type="parTrans" cxnId="{E2CF22D4-D858-4E83-A7B2-94FF5DC7135F}">
      <dgm:prSet/>
      <dgm:spPr/>
      <dgm:t>
        <a:bodyPr/>
        <a:lstStyle/>
        <a:p>
          <a:endParaRPr lang="fr-FR"/>
        </a:p>
      </dgm:t>
    </dgm:pt>
    <dgm:pt modelId="{22011125-EBC4-4985-9823-F78D15BC8663}" type="sibTrans" cxnId="{E2CF22D4-D858-4E83-A7B2-94FF5DC7135F}">
      <dgm:prSet/>
      <dgm:spPr/>
      <dgm:t>
        <a:bodyPr/>
        <a:lstStyle/>
        <a:p>
          <a:endParaRPr lang="fr-FR"/>
        </a:p>
      </dgm:t>
    </dgm:pt>
    <dgm:pt modelId="{076CC63F-DD29-48FE-A5C9-FAED8E3FB4BB}">
      <dgm:prSet/>
      <dgm:spPr/>
      <dgm:t>
        <a:bodyPr/>
        <a:lstStyle/>
        <a:p>
          <a:pPr rtl="0"/>
          <a:r>
            <a:rPr lang="fr-FR" dirty="0" smtClean="0"/>
            <a:t>Pistes de réflexion .</a:t>
          </a:r>
          <a:endParaRPr lang="fr-FR" dirty="0"/>
        </a:p>
      </dgm:t>
    </dgm:pt>
    <dgm:pt modelId="{BA1DA956-8B71-4636-B0A5-48BC73FF4A88}" type="parTrans" cxnId="{7F7C4037-74F9-4FD6-BAA1-1017ACFADE52}">
      <dgm:prSet/>
      <dgm:spPr/>
      <dgm:t>
        <a:bodyPr/>
        <a:lstStyle/>
        <a:p>
          <a:endParaRPr lang="fr-FR"/>
        </a:p>
      </dgm:t>
    </dgm:pt>
    <dgm:pt modelId="{485C93C6-678D-4581-B91E-5D75A4F5F587}" type="sibTrans" cxnId="{7F7C4037-74F9-4FD6-BAA1-1017ACFADE52}">
      <dgm:prSet/>
      <dgm:spPr/>
      <dgm:t>
        <a:bodyPr/>
        <a:lstStyle/>
        <a:p>
          <a:endParaRPr lang="fr-FR"/>
        </a:p>
      </dgm:t>
    </dgm:pt>
    <dgm:pt modelId="{B5387337-C60A-4914-93D0-F7AC93B02D45}">
      <dgm:prSet/>
      <dgm:spPr/>
      <dgm:t>
        <a:bodyPr/>
        <a:lstStyle/>
        <a:p>
          <a:pPr rtl="0"/>
          <a:r>
            <a:rPr lang="fr-FR" dirty="0" smtClean="0"/>
            <a:t>Mise en commun </a:t>
          </a:r>
          <a:endParaRPr lang="fr-FR" dirty="0"/>
        </a:p>
      </dgm:t>
    </dgm:pt>
    <dgm:pt modelId="{7B41A53A-3D6B-461B-8F86-909BB0ADC6BA}" type="sibTrans" cxnId="{14042A45-0BD6-4411-90B9-677131F38DF5}">
      <dgm:prSet/>
      <dgm:spPr/>
      <dgm:t>
        <a:bodyPr/>
        <a:lstStyle/>
        <a:p>
          <a:endParaRPr lang="fr-FR"/>
        </a:p>
      </dgm:t>
    </dgm:pt>
    <dgm:pt modelId="{7823B1B2-27F3-40D1-85B9-D617B52E66E3}" type="parTrans" cxnId="{14042A45-0BD6-4411-90B9-677131F38DF5}">
      <dgm:prSet/>
      <dgm:spPr/>
      <dgm:t>
        <a:bodyPr/>
        <a:lstStyle/>
        <a:p>
          <a:endParaRPr lang="fr-FR"/>
        </a:p>
      </dgm:t>
    </dgm:pt>
    <dgm:pt modelId="{D1A1A20E-F3EE-4EA7-9114-47D86DFB45D6}" type="pres">
      <dgm:prSet presAssocID="{54229E17-3914-4ABB-B173-0E3EC0EF75C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C5F4014-06F9-4752-86F8-7122A3094876}" type="pres">
      <dgm:prSet presAssocID="{8C6317BE-60DD-4F94-BBEA-C05BEE535246}" presName="linNode" presStyleCnt="0"/>
      <dgm:spPr/>
    </dgm:pt>
    <dgm:pt modelId="{C2D7A04A-E306-437E-8F4C-3416FD0FDA94}" type="pres">
      <dgm:prSet presAssocID="{8C6317BE-60DD-4F94-BBEA-C05BEE535246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F61763C-A668-4404-AF2E-F5A1D425538B}" type="pres">
      <dgm:prSet presAssocID="{22011125-EBC4-4985-9823-F78D15BC8663}" presName="sp" presStyleCnt="0"/>
      <dgm:spPr/>
    </dgm:pt>
    <dgm:pt modelId="{B8766C26-990F-44BA-8E77-3F781289F0DA}" type="pres">
      <dgm:prSet presAssocID="{B5387337-C60A-4914-93D0-F7AC93B02D45}" presName="linNode" presStyleCnt="0"/>
      <dgm:spPr/>
    </dgm:pt>
    <dgm:pt modelId="{9CE4DBC8-BDE4-4150-AF64-B8F8489030A5}" type="pres">
      <dgm:prSet presAssocID="{B5387337-C60A-4914-93D0-F7AC93B02D45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9EC4C07-0333-4819-9A15-BB3CEBBFAE8A}" type="pres">
      <dgm:prSet presAssocID="{7B41A53A-3D6B-461B-8F86-909BB0ADC6BA}" presName="sp" presStyleCnt="0"/>
      <dgm:spPr/>
    </dgm:pt>
    <dgm:pt modelId="{3D4A4F7A-4707-4C08-AE64-BCCEA584C4A4}" type="pres">
      <dgm:prSet presAssocID="{076CC63F-DD29-48FE-A5C9-FAED8E3FB4BB}" presName="linNode" presStyleCnt="0"/>
      <dgm:spPr/>
    </dgm:pt>
    <dgm:pt modelId="{C104D86B-CEAF-48BD-AFCE-EFF2CFAA79E3}" type="pres">
      <dgm:prSet presAssocID="{076CC63F-DD29-48FE-A5C9-FAED8E3FB4BB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E2C0513-C065-48AF-88E7-E9F87785F1E1}" type="presOf" srcId="{8C6317BE-60DD-4F94-BBEA-C05BEE535246}" destId="{C2D7A04A-E306-437E-8F4C-3416FD0FDA94}" srcOrd="0" destOrd="0" presId="urn:microsoft.com/office/officeart/2005/8/layout/vList5"/>
    <dgm:cxn modelId="{7F7C4037-74F9-4FD6-BAA1-1017ACFADE52}" srcId="{54229E17-3914-4ABB-B173-0E3EC0EF75C8}" destId="{076CC63F-DD29-48FE-A5C9-FAED8E3FB4BB}" srcOrd="2" destOrd="0" parTransId="{BA1DA956-8B71-4636-B0A5-48BC73FF4A88}" sibTransId="{485C93C6-678D-4581-B91E-5D75A4F5F587}"/>
    <dgm:cxn modelId="{1ECAD438-7206-4BEA-A951-D5643025919A}" type="presOf" srcId="{B5387337-C60A-4914-93D0-F7AC93B02D45}" destId="{9CE4DBC8-BDE4-4150-AF64-B8F8489030A5}" srcOrd="0" destOrd="0" presId="urn:microsoft.com/office/officeart/2005/8/layout/vList5"/>
    <dgm:cxn modelId="{14042A45-0BD6-4411-90B9-677131F38DF5}" srcId="{54229E17-3914-4ABB-B173-0E3EC0EF75C8}" destId="{B5387337-C60A-4914-93D0-F7AC93B02D45}" srcOrd="1" destOrd="0" parTransId="{7823B1B2-27F3-40D1-85B9-D617B52E66E3}" sibTransId="{7B41A53A-3D6B-461B-8F86-909BB0ADC6BA}"/>
    <dgm:cxn modelId="{2AD01A6A-E074-40B2-A1C3-AB2672BB1319}" type="presOf" srcId="{076CC63F-DD29-48FE-A5C9-FAED8E3FB4BB}" destId="{C104D86B-CEAF-48BD-AFCE-EFF2CFAA79E3}" srcOrd="0" destOrd="0" presId="urn:microsoft.com/office/officeart/2005/8/layout/vList5"/>
    <dgm:cxn modelId="{788B993F-A167-4A30-B2FA-F39411CDEAD5}" type="presOf" srcId="{54229E17-3914-4ABB-B173-0E3EC0EF75C8}" destId="{D1A1A20E-F3EE-4EA7-9114-47D86DFB45D6}" srcOrd="0" destOrd="0" presId="urn:microsoft.com/office/officeart/2005/8/layout/vList5"/>
    <dgm:cxn modelId="{E2CF22D4-D858-4E83-A7B2-94FF5DC7135F}" srcId="{54229E17-3914-4ABB-B173-0E3EC0EF75C8}" destId="{8C6317BE-60DD-4F94-BBEA-C05BEE535246}" srcOrd="0" destOrd="0" parTransId="{5F7CD012-30B3-4ADA-AD43-0F52F63CD9BB}" sibTransId="{22011125-EBC4-4985-9823-F78D15BC8663}"/>
    <dgm:cxn modelId="{52909474-92FD-4E0B-97EA-2F63C730AA4B}" type="presParOf" srcId="{D1A1A20E-F3EE-4EA7-9114-47D86DFB45D6}" destId="{4C5F4014-06F9-4752-86F8-7122A3094876}" srcOrd="0" destOrd="0" presId="urn:microsoft.com/office/officeart/2005/8/layout/vList5"/>
    <dgm:cxn modelId="{67D7B866-89E8-4022-A1B1-A1350C973485}" type="presParOf" srcId="{4C5F4014-06F9-4752-86F8-7122A3094876}" destId="{C2D7A04A-E306-437E-8F4C-3416FD0FDA94}" srcOrd="0" destOrd="0" presId="urn:microsoft.com/office/officeart/2005/8/layout/vList5"/>
    <dgm:cxn modelId="{123AAB04-DA35-4358-9FE7-04AB7AFEF6DC}" type="presParOf" srcId="{D1A1A20E-F3EE-4EA7-9114-47D86DFB45D6}" destId="{EF61763C-A668-4404-AF2E-F5A1D425538B}" srcOrd="1" destOrd="0" presId="urn:microsoft.com/office/officeart/2005/8/layout/vList5"/>
    <dgm:cxn modelId="{32E94464-A3AD-4EF5-99AE-50C0043FFAD5}" type="presParOf" srcId="{D1A1A20E-F3EE-4EA7-9114-47D86DFB45D6}" destId="{B8766C26-990F-44BA-8E77-3F781289F0DA}" srcOrd="2" destOrd="0" presId="urn:microsoft.com/office/officeart/2005/8/layout/vList5"/>
    <dgm:cxn modelId="{C5EF2BE2-F877-4CA7-AF91-02904128D845}" type="presParOf" srcId="{B8766C26-990F-44BA-8E77-3F781289F0DA}" destId="{9CE4DBC8-BDE4-4150-AF64-B8F8489030A5}" srcOrd="0" destOrd="0" presId="urn:microsoft.com/office/officeart/2005/8/layout/vList5"/>
    <dgm:cxn modelId="{21F6D9C4-EE1B-4904-ACAB-1519255FEB74}" type="presParOf" srcId="{D1A1A20E-F3EE-4EA7-9114-47D86DFB45D6}" destId="{89EC4C07-0333-4819-9A15-BB3CEBBFAE8A}" srcOrd="3" destOrd="0" presId="urn:microsoft.com/office/officeart/2005/8/layout/vList5"/>
    <dgm:cxn modelId="{2BEA512C-EDE8-4A5F-B1ED-232359F916A8}" type="presParOf" srcId="{D1A1A20E-F3EE-4EA7-9114-47D86DFB45D6}" destId="{3D4A4F7A-4707-4C08-AE64-BCCEA584C4A4}" srcOrd="4" destOrd="0" presId="urn:microsoft.com/office/officeart/2005/8/layout/vList5"/>
    <dgm:cxn modelId="{8678036D-D9FC-46E3-A8BE-6826A84F7EA6}" type="presParOf" srcId="{3D4A4F7A-4707-4C08-AE64-BCCEA584C4A4}" destId="{C104D86B-CEAF-48BD-AFCE-EFF2CFAA79E3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2D7A04A-E306-437E-8F4C-3416FD0FDA94}">
      <dsp:nvSpPr>
        <dsp:cNvPr id="0" name=""/>
        <dsp:cNvSpPr/>
      </dsp:nvSpPr>
      <dsp:spPr>
        <a:xfrm>
          <a:off x="2633471" y="2209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Que représente le PEAC pour vous ?</a:t>
          </a:r>
          <a:endParaRPr lang="fr-FR" sz="2800" kern="1200" dirty="0"/>
        </a:p>
      </dsp:txBody>
      <dsp:txXfrm>
        <a:off x="2633471" y="2209"/>
        <a:ext cx="2962656" cy="1458562"/>
      </dsp:txXfrm>
    </dsp:sp>
    <dsp:sp modelId="{9CE4DBC8-BDE4-4150-AF64-B8F8489030A5}">
      <dsp:nvSpPr>
        <dsp:cNvPr id="0" name=""/>
        <dsp:cNvSpPr/>
      </dsp:nvSpPr>
      <dsp:spPr>
        <a:xfrm>
          <a:off x="2633471" y="1533700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Mise en commun </a:t>
          </a:r>
          <a:endParaRPr lang="fr-FR" sz="2800" kern="1200" dirty="0"/>
        </a:p>
      </dsp:txBody>
      <dsp:txXfrm>
        <a:off x="2633471" y="1533700"/>
        <a:ext cx="2962656" cy="1458562"/>
      </dsp:txXfrm>
    </dsp:sp>
    <dsp:sp modelId="{C104D86B-CEAF-48BD-AFCE-EFF2CFAA79E3}">
      <dsp:nvSpPr>
        <dsp:cNvPr id="0" name=""/>
        <dsp:cNvSpPr/>
      </dsp:nvSpPr>
      <dsp:spPr>
        <a:xfrm>
          <a:off x="2633471" y="3065190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Pistes de réflexion .</a:t>
          </a:r>
          <a:endParaRPr lang="fr-FR" sz="2800" kern="1200" dirty="0"/>
        </a:p>
      </dsp:txBody>
      <dsp:txXfrm>
        <a:off x="2633471" y="3065190"/>
        <a:ext cx="2962656" cy="14585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F1DB15-1267-4C1E-BF9A-CE2E8DB72523}" type="datetimeFigureOut">
              <a:rPr lang="fr-FR" smtClean="0"/>
              <a:pPr/>
              <a:t>14/02/2017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4CE217-1E9D-4438-BD7B-4A1DA0945E9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Les stagiaires noteront sur des post-</a:t>
            </a:r>
            <a:r>
              <a:rPr lang="fr-FR" dirty="0" err="1" smtClean="0"/>
              <a:t>it</a:t>
            </a:r>
            <a:r>
              <a:rPr lang="fr-FR" dirty="0" smtClean="0"/>
              <a:t> leurs réflexions . Mise en commun pour dégager les mots tels que « parcours »  » éducation » artistique » culturelle « Dégager 3 pistes  CONSTRUIRE /METTRE EN ŒUVRE /ASSURER LE SUIVI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4CE217-1E9D-4438-BD7B-4A1DA0945E99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Prendre exemple de </a:t>
            </a:r>
            <a:r>
              <a:rPr lang="fr-FR" dirty="0" err="1" smtClean="0"/>
              <a:t>Quincey</a:t>
            </a:r>
            <a:endParaRPr lang="fr-FR" dirty="0" smtClean="0"/>
          </a:p>
          <a:p>
            <a:r>
              <a:rPr lang="fr-FR" dirty="0" smtClean="0"/>
              <a:t>La personne </a:t>
            </a:r>
            <a:r>
              <a:rPr lang="fr-FR" dirty="0" err="1" smtClean="0"/>
              <a:t>référente</a:t>
            </a:r>
            <a:r>
              <a:rPr lang="fr-FR" dirty="0" smtClean="0"/>
              <a:t> sera bien évidemment le directeur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4CE217-1E9D-4438-BD7B-4A1DA0945E99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F358-EDFF-442D-8AFC-7B167AAD87F2}" type="datetimeFigureOut">
              <a:rPr lang="fr-FR" smtClean="0"/>
              <a:pPr/>
              <a:t>14/02/2017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AED87-B7D6-4D6A-8ADC-931E14D6C5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F358-EDFF-442D-8AFC-7B167AAD87F2}" type="datetimeFigureOut">
              <a:rPr lang="fr-FR" smtClean="0"/>
              <a:pPr/>
              <a:t>14/02/2017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AED87-B7D6-4D6A-8ADC-931E14D6C5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F358-EDFF-442D-8AFC-7B167AAD87F2}" type="datetimeFigureOut">
              <a:rPr lang="fr-FR" smtClean="0"/>
              <a:pPr/>
              <a:t>14/02/2017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AED87-B7D6-4D6A-8ADC-931E14D6C5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F358-EDFF-442D-8AFC-7B167AAD87F2}" type="datetimeFigureOut">
              <a:rPr lang="fr-FR" smtClean="0"/>
              <a:pPr/>
              <a:t>14/02/2017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AED87-B7D6-4D6A-8ADC-931E14D6C5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F358-EDFF-442D-8AFC-7B167AAD87F2}" type="datetimeFigureOut">
              <a:rPr lang="fr-FR" smtClean="0"/>
              <a:pPr/>
              <a:t>14/02/2017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AED87-B7D6-4D6A-8ADC-931E14D6C5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F358-EDFF-442D-8AFC-7B167AAD87F2}" type="datetimeFigureOut">
              <a:rPr lang="fr-FR" smtClean="0"/>
              <a:pPr/>
              <a:t>14/02/2017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AED87-B7D6-4D6A-8ADC-931E14D6C5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F358-EDFF-442D-8AFC-7B167AAD87F2}" type="datetimeFigureOut">
              <a:rPr lang="fr-FR" smtClean="0"/>
              <a:pPr/>
              <a:t>14/02/2017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AED87-B7D6-4D6A-8ADC-931E14D6C5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F358-EDFF-442D-8AFC-7B167AAD87F2}" type="datetimeFigureOut">
              <a:rPr lang="fr-FR" smtClean="0"/>
              <a:pPr/>
              <a:t>14/02/2017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AED87-B7D6-4D6A-8ADC-931E14D6C5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F358-EDFF-442D-8AFC-7B167AAD87F2}" type="datetimeFigureOut">
              <a:rPr lang="fr-FR" smtClean="0"/>
              <a:pPr/>
              <a:t>14/02/2017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AED87-B7D6-4D6A-8ADC-931E14D6C5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F358-EDFF-442D-8AFC-7B167AAD87F2}" type="datetimeFigureOut">
              <a:rPr lang="fr-FR" smtClean="0"/>
              <a:pPr/>
              <a:t>14/02/2017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AED87-B7D6-4D6A-8ADC-931E14D6C5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F358-EDFF-442D-8AFC-7B167AAD87F2}" type="datetimeFigureOut">
              <a:rPr lang="fr-FR" smtClean="0"/>
              <a:pPr/>
              <a:t>14/02/2017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AED87-B7D6-4D6A-8ADC-931E14D6C5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3F358-EDFF-442D-8AFC-7B167AAD87F2}" type="datetimeFigureOut">
              <a:rPr lang="fr-FR" smtClean="0"/>
              <a:pPr/>
              <a:t>14/02/2017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AED87-B7D6-4D6A-8ADC-931E14D6C58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</p:spPr>
        <p:txBody>
          <a:bodyPr>
            <a:normAutofit/>
          </a:bodyPr>
          <a:lstStyle/>
          <a:p>
            <a:r>
              <a:rPr lang="fr-FR" sz="2700" dirty="0" smtClean="0"/>
              <a:t>Formation :Accompagner la mise en œuvre des </a:t>
            </a:r>
            <a:r>
              <a:rPr lang="fr-FR" sz="2700" smtClean="0"/>
              <a:t>nouveaux programmes, les </a:t>
            </a:r>
            <a:r>
              <a:rPr lang="fr-FR" sz="2700" dirty="0" smtClean="0"/>
              <a:t>parcours éducatifs .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1800" dirty="0" smtClean="0"/>
              <a:t>Sylvie  Rey Conseillère pédagogique circonscription de Vesoul II</a:t>
            </a:r>
            <a:br>
              <a:rPr lang="fr-FR" sz="1800" dirty="0" smtClean="0"/>
            </a:br>
            <a:r>
              <a:rPr lang="fr-FR" sz="1800" dirty="0" smtClean="0"/>
              <a:t>le 09/02/2017</a:t>
            </a:r>
            <a:endParaRPr lang="fr-FR" sz="1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P</a:t>
            </a:r>
            <a:r>
              <a:rPr lang="fr-FR" dirty="0" smtClean="0"/>
              <a:t>ARCOURS D’</a:t>
            </a:r>
            <a:r>
              <a:rPr lang="fr-FR" dirty="0" smtClean="0">
                <a:solidFill>
                  <a:srgbClr val="FF0000"/>
                </a:solidFill>
              </a:rPr>
              <a:t>E</a:t>
            </a:r>
            <a:r>
              <a:rPr lang="fr-FR" dirty="0" smtClean="0"/>
              <a:t>DUCATION </a:t>
            </a:r>
            <a:r>
              <a:rPr lang="fr-FR" dirty="0" smtClean="0">
                <a:solidFill>
                  <a:srgbClr val="FF0000"/>
                </a:solidFill>
              </a:rPr>
              <a:t>A</a:t>
            </a:r>
            <a:r>
              <a:rPr lang="fr-FR" dirty="0" smtClean="0"/>
              <a:t>RTISTIQUE ET </a:t>
            </a:r>
            <a:r>
              <a:rPr lang="fr-FR" dirty="0" smtClean="0">
                <a:solidFill>
                  <a:srgbClr val="FF0000"/>
                </a:solidFill>
              </a:rPr>
              <a:t>C</a:t>
            </a:r>
            <a:r>
              <a:rPr lang="fr-FR" dirty="0" smtClean="0"/>
              <a:t>ULTURELLE</a:t>
            </a:r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 PÉAC est inscrit dans projet d’école ou d’établissement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Inscrire le PÉAC dans le volet culturel du projet d’école ou d’établissement permet de</a:t>
            </a:r>
          </a:p>
          <a:p>
            <a:r>
              <a:rPr lang="fr-FR" dirty="0" smtClean="0"/>
              <a:t> </a:t>
            </a:r>
            <a:r>
              <a:rPr lang="fr-FR" i="1" dirty="0" smtClean="0"/>
              <a:t>garantir que l’éducation artistique et culturelle forme un ensemble continu et progressif qui va au-delà d’une succession d’actions. Fondé sur des objectifs éducatifs précis, le PÉAC s’appuie sur les atouts locaux et les ressources développées par les partenaires du territoire ou nationaux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/>
              <a:t>En partant d’un </a:t>
            </a:r>
            <a:r>
              <a:rPr lang="fr-FR" i="1" dirty="0" smtClean="0"/>
              <a:t>diagnostic de l’école ou de l’établissement, le conseil des maîtres ou le </a:t>
            </a:r>
            <a:r>
              <a:rPr lang="fr-FR" dirty="0" smtClean="0"/>
              <a:t>conseil pédagogique formule des propositions pour assurer diversité et progressivité du parcours des élèves.</a:t>
            </a:r>
          </a:p>
          <a:p>
            <a:r>
              <a:rPr lang="fr-FR" dirty="0" smtClean="0"/>
              <a:t>Il sera important de prendre en compte la coordination </a:t>
            </a:r>
            <a:r>
              <a:rPr lang="fr-FR" i="1" dirty="0" smtClean="0"/>
              <a:t>entre temps scolaire et extra scolaire. NAP</a:t>
            </a:r>
          </a:p>
          <a:p>
            <a:r>
              <a:rPr lang="fr-FR" dirty="0" smtClean="0"/>
              <a:t>Les démarches de projet menées en partenariat permettent de lier les établissements scolaires à des </a:t>
            </a:r>
            <a:r>
              <a:rPr lang="fr-FR" i="1" dirty="0" smtClean="0"/>
              <a:t>acteurs culturels de proximité et créent une dynamique de coopération.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Une personne </a:t>
            </a:r>
            <a:r>
              <a:rPr lang="fr-FR" i="1" dirty="0" err="1" smtClean="0">
                <a:solidFill>
                  <a:srgbClr val="FF0000"/>
                </a:solidFill>
              </a:rPr>
              <a:t>référente</a:t>
            </a:r>
            <a:r>
              <a:rPr lang="fr-FR" i="1" dirty="0" smtClean="0"/>
              <a:t> au sein de l’école ou de l’établissement facilitera la mise en place des </a:t>
            </a:r>
            <a:r>
              <a:rPr lang="fr-FR" dirty="0" smtClean="0"/>
              <a:t>projets.</a:t>
            </a:r>
          </a:p>
          <a:p>
            <a:r>
              <a:rPr lang="fr-FR" dirty="0" smtClean="0"/>
              <a:t>Le PÉAC prendra appui sur l’offre culturelle offerte par les </a:t>
            </a:r>
            <a:r>
              <a:rPr lang="fr-FR" i="1" dirty="0" smtClean="0">
                <a:solidFill>
                  <a:srgbClr val="FF0000"/>
                </a:solidFill>
              </a:rPr>
              <a:t>territoires éducatifs </a:t>
            </a:r>
            <a:r>
              <a:rPr lang="fr-FR" i="1" dirty="0" smtClean="0"/>
              <a:t>et notamment </a:t>
            </a:r>
            <a:r>
              <a:rPr lang="fr-FR" dirty="0" smtClean="0"/>
              <a:t>les partenariats formalisés (Contrats Locaux d’Éducation Artistique ou </a:t>
            </a:r>
            <a:r>
              <a:rPr lang="fr-FR" dirty="0" smtClean="0">
                <a:solidFill>
                  <a:srgbClr val="FF0000"/>
                </a:solidFill>
              </a:rPr>
              <a:t>Projets Éducatifs Territoriaux</a:t>
            </a:r>
            <a:r>
              <a:rPr lang="fr-FR" dirty="0" smtClean="0"/>
              <a:t>) dans le but de promouvoir les établissements scolaires comme lieux de culture sur le territoire.</a:t>
            </a: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6 domaines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Arts de l’espace (architecture, arts des jardins)</a:t>
            </a:r>
          </a:p>
          <a:p>
            <a:r>
              <a:rPr lang="fr-FR" dirty="0" smtClean="0"/>
              <a:t>Arts du langage (récits ,poésies)</a:t>
            </a:r>
          </a:p>
          <a:p>
            <a:r>
              <a:rPr lang="fr-FR" dirty="0" smtClean="0"/>
              <a:t>Arts du quotidien ( design, objets d’art)</a:t>
            </a:r>
          </a:p>
          <a:p>
            <a:r>
              <a:rPr lang="fr-FR" dirty="0" smtClean="0"/>
              <a:t>Arts du son (musique instrumentale et vocale)</a:t>
            </a:r>
          </a:p>
          <a:p>
            <a:r>
              <a:rPr lang="fr-FR" dirty="0" smtClean="0"/>
              <a:t>Arts du spectacle vivant(théâtre ,danse, cirque, marionnettes)</a:t>
            </a:r>
          </a:p>
          <a:p>
            <a:r>
              <a:rPr lang="fr-FR" dirty="0" smtClean="0"/>
              <a:t>Arts du visuel (arts plastiques, cinéma, photographie)</a:t>
            </a:r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r>
              <a:rPr lang="fr-FR" dirty="0" smtClean="0">
                <a:solidFill>
                  <a:srgbClr val="7030A0"/>
                </a:solidFill>
              </a:rPr>
              <a:t>Assurer le suivi du PÉAC</a:t>
            </a:r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fr-FR" sz="3800" b="1" dirty="0" smtClean="0"/>
              <a:t>SUIVRE</a:t>
            </a:r>
          </a:p>
          <a:p>
            <a:r>
              <a:rPr lang="fr-FR" u="sng" dirty="0" smtClean="0"/>
              <a:t>De l’école au lycée</a:t>
            </a:r>
            <a:r>
              <a:rPr lang="fr-FR" dirty="0" smtClean="0"/>
              <a:t>, le PÉAC constitue un ensemble continu et progressif dont le suivi est à même de garantir la cohérence.</a:t>
            </a:r>
          </a:p>
          <a:p>
            <a:r>
              <a:rPr lang="fr-FR" dirty="0" smtClean="0"/>
              <a:t>Les enseignants gardent la mémoire du parcours de leurs élèves à travers leurs préparations (1er degré) ou le cahier de textes numérique (2nd degré).</a:t>
            </a:r>
          </a:p>
          <a:p>
            <a:r>
              <a:rPr lang="fr-FR" dirty="0" smtClean="0"/>
              <a:t>Les élèves rassemblent les éléments de leur parcours qu’ils souhaitent </a:t>
            </a:r>
            <a:r>
              <a:rPr lang="fr-FR" i="1" dirty="0" smtClean="0"/>
              <a:t>mettre en valeur, tout</a:t>
            </a:r>
            <a:r>
              <a:rPr lang="fr-FR" dirty="0" smtClean="0"/>
              <a:t> en pouvant ajouter ce qu’ils réalisent en dehors de l’école. Ils accèdent également à un ensemble de </a:t>
            </a:r>
            <a:r>
              <a:rPr lang="fr-FR" i="1" dirty="0" smtClean="0"/>
              <a:t>ressources mises à disposition par les professeurs et partenaires.</a:t>
            </a:r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b="1" dirty="0" smtClean="0"/>
              <a:t>EVALUER</a:t>
            </a:r>
          </a:p>
          <a:p>
            <a:r>
              <a:rPr lang="fr-FR" dirty="0" smtClean="0"/>
              <a:t>Les équipes veilleront à apprécier avec la bienveillance requise les réalisations des élèves et leur implication dans le parcours.</a:t>
            </a:r>
          </a:p>
          <a:p>
            <a:r>
              <a:rPr lang="fr-FR" dirty="0" smtClean="0"/>
              <a:t>Dans le 2nd degré, une appréciation qualitative, rédigée collégialement par les enseignants qui ont accompagné l’élève dans le PÉAC, peut être insérée dans le bulletin.</a:t>
            </a:r>
            <a:endParaRPr lang="fr-F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b="1" dirty="0" smtClean="0"/>
              <a:t>RESTITUER</a:t>
            </a:r>
          </a:p>
          <a:p>
            <a:r>
              <a:rPr lang="fr-FR" dirty="0" smtClean="0"/>
              <a:t>La restitution du projet est une dimension essentielle de valorisation du travail mené et du rayonnement de l’école ou de l’établissement sur son territoire.</a:t>
            </a:r>
            <a:endParaRPr lang="fr-F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Différents lieux possibles</a:t>
            </a:r>
          </a:p>
          <a:p>
            <a:r>
              <a:rPr lang="fr-FR" dirty="0" smtClean="0"/>
              <a:t>— un événement dans l’établissement</a:t>
            </a:r>
          </a:p>
          <a:p>
            <a:r>
              <a:rPr lang="fr-FR" dirty="0" smtClean="0"/>
              <a:t>— une action dans les structures artistiques et culturelles partenaires</a:t>
            </a:r>
          </a:p>
          <a:p>
            <a:r>
              <a:rPr lang="fr-FR" dirty="0" smtClean="0"/>
              <a:t>— un investissement des lieux de vie proches comme les structures de quartier ou municipales </a:t>
            </a:r>
          </a:p>
          <a:p>
            <a:r>
              <a:rPr lang="fr-FR" dirty="0" smtClean="0"/>
              <a:t>— Maison de retraite...</a:t>
            </a:r>
            <a:endParaRPr lang="fr-F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fr-FR" dirty="0" smtClean="0"/>
              <a:t>Différentes formes possibles</a:t>
            </a:r>
          </a:p>
          <a:p>
            <a:r>
              <a:rPr lang="fr-FR" dirty="0" smtClean="0"/>
              <a:t>— conférences ou ateliers de présentation par les élèves</a:t>
            </a:r>
          </a:p>
          <a:p>
            <a:r>
              <a:rPr lang="fr-FR" dirty="0" smtClean="0"/>
              <a:t>— portes ouvertes</a:t>
            </a:r>
          </a:p>
          <a:p>
            <a:r>
              <a:rPr lang="fr-FR" dirty="0" smtClean="0"/>
              <a:t>— expositions</a:t>
            </a:r>
          </a:p>
          <a:p>
            <a:r>
              <a:rPr lang="fr-FR" dirty="0" smtClean="0"/>
              <a:t>— spectacles</a:t>
            </a:r>
          </a:p>
          <a:p>
            <a:r>
              <a:rPr lang="fr-FR" dirty="0" smtClean="0"/>
              <a:t>— articles et </a:t>
            </a:r>
            <a:r>
              <a:rPr lang="fr-FR" dirty="0" err="1" smtClean="0"/>
              <a:t>compte-rendus</a:t>
            </a:r>
            <a:endParaRPr lang="fr-FR" dirty="0" smtClean="0"/>
          </a:p>
          <a:p>
            <a:r>
              <a:rPr lang="fr-FR" dirty="0" smtClean="0"/>
              <a:t>— films et productions numériques</a:t>
            </a:r>
            <a:endParaRPr lang="fr-F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7030A0"/>
                </a:solidFill>
              </a:rPr>
              <a:t> S’appuyer sur les ressources académiques</a:t>
            </a:r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4042792" cy="2404863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/>
              <a:t>corps d’inspection</a:t>
            </a:r>
          </a:p>
          <a:p>
            <a:r>
              <a:rPr lang="fr-FR" dirty="0" smtClean="0"/>
              <a:t>IEN 1er degré</a:t>
            </a:r>
          </a:p>
          <a:p>
            <a:r>
              <a:rPr lang="fr-FR" dirty="0" smtClean="0"/>
              <a:t>IA-IPR 2nd degré</a:t>
            </a:r>
          </a:p>
          <a:p>
            <a:r>
              <a:rPr lang="fr-FR" i="1" dirty="0" smtClean="0"/>
              <a:t>impulsent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4788024" y="1556793"/>
            <a:ext cx="3888432" cy="313932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dirty="0" err="1" smtClean="0"/>
              <a:t>Daac</a:t>
            </a:r>
            <a:r>
              <a:rPr lang="fr-FR" dirty="0" smtClean="0"/>
              <a:t> au rectorat</a:t>
            </a:r>
          </a:p>
          <a:p>
            <a:r>
              <a:rPr lang="fr-FR" i="1" dirty="0" smtClean="0"/>
              <a:t>pilote la politique</a:t>
            </a:r>
          </a:p>
          <a:p>
            <a:r>
              <a:rPr lang="fr-FR" i="1" dirty="0" smtClean="0"/>
              <a:t>d’ÉAC aide à la mise en</a:t>
            </a:r>
          </a:p>
          <a:p>
            <a:r>
              <a:rPr lang="fr-FR" i="1" dirty="0" err="1" smtClean="0"/>
              <a:t>oeuvre</a:t>
            </a:r>
            <a:r>
              <a:rPr lang="fr-FR" i="1" dirty="0" smtClean="0"/>
              <a:t> des PÉAC suit les</a:t>
            </a:r>
          </a:p>
          <a:p>
            <a:r>
              <a:rPr lang="fr-FR" i="1" dirty="0" smtClean="0"/>
              <a:t>actions du 2nd degré</a:t>
            </a:r>
          </a:p>
          <a:p>
            <a:r>
              <a:rPr lang="fr-FR" dirty="0" smtClean="0"/>
              <a:t>+ professeurs</a:t>
            </a:r>
          </a:p>
          <a:p>
            <a:r>
              <a:rPr lang="fr-FR" dirty="0" smtClean="0"/>
              <a:t>chargés de mission</a:t>
            </a:r>
          </a:p>
          <a:p>
            <a:r>
              <a:rPr lang="fr-FR" dirty="0" smtClean="0"/>
              <a:t>Dans les structures</a:t>
            </a:r>
          </a:p>
          <a:p>
            <a:r>
              <a:rPr lang="fr-FR" dirty="0" smtClean="0"/>
              <a:t>culturelles</a:t>
            </a:r>
          </a:p>
          <a:p>
            <a:r>
              <a:rPr lang="fr-FR" i="1" dirty="0" smtClean="0"/>
              <a:t>font le lien entre</a:t>
            </a:r>
          </a:p>
          <a:p>
            <a:r>
              <a:rPr lang="fr-FR" i="1" dirty="0" smtClean="0"/>
              <a:t>structures et enseignants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323528" y="4869160"/>
            <a:ext cx="4248472" cy="175432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fr-FR" dirty="0" smtClean="0"/>
              <a:t> Conseillers pédagogiques</a:t>
            </a:r>
          </a:p>
          <a:p>
            <a:r>
              <a:rPr lang="fr-FR" dirty="0" smtClean="0"/>
              <a:t>Arts visuels et </a:t>
            </a:r>
          </a:p>
          <a:p>
            <a:r>
              <a:rPr lang="fr-FR" dirty="0" smtClean="0"/>
              <a:t>Éducation musicale</a:t>
            </a:r>
          </a:p>
          <a:p>
            <a:r>
              <a:rPr lang="fr-FR" dirty="0" smtClean="0"/>
              <a:t>(1er degré)</a:t>
            </a:r>
          </a:p>
          <a:p>
            <a:r>
              <a:rPr lang="fr-FR" dirty="0" smtClean="0"/>
              <a:t>Chargés de mission ÉAC</a:t>
            </a:r>
          </a:p>
          <a:p>
            <a:r>
              <a:rPr lang="fr-FR" i="1" dirty="0" smtClean="0"/>
              <a:t>conseillent et expertisent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004048" y="5085184"/>
            <a:ext cx="3672408" cy="1512168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fr-FR" dirty="0" smtClean="0"/>
              <a:t>Conseillers</a:t>
            </a:r>
          </a:p>
          <a:p>
            <a:r>
              <a:rPr lang="fr-FR" dirty="0" smtClean="0"/>
              <a:t>pédagogiques</a:t>
            </a:r>
          </a:p>
          <a:p>
            <a:r>
              <a:rPr lang="fr-FR" dirty="0" smtClean="0"/>
              <a:t>de circonscription</a:t>
            </a:r>
          </a:p>
          <a:p>
            <a:r>
              <a:rPr lang="fr-FR" i="1" dirty="0" smtClean="0"/>
              <a:t>favorisent les contacts</a:t>
            </a:r>
          </a:p>
          <a:p>
            <a:r>
              <a:rPr lang="fr-FR" i="1" dirty="0" smtClean="0"/>
              <a:t>et accompagnent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400" dirty="0" smtClean="0"/>
              <a:t>Choisir le(s) partenaire(s) en s’appuyant sur la carte des ressources culturelles de</a:t>
            </a:r>
            <a:br>
              <a:rPr lang="fr-FR" sz="2400" dirty="0" smtClean="0"/>
            </a:br>
            <a:r>
              <a:rPr lang="fr-FR" sz="2400" dirty="0" smtClean="0"/>
              <a:t>l’éducation artistique et culturelle dans l’académie de Besançon 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fr-FR" dirty="0" smtClean="0"/>
              <a:t>Le partenaire peut proposer plusieurs types de projets :</a:t>
            </a:r>
          </a:p>
          <a:p>
            <a:r>
              <a:rPr lang="fr-FR" dirty="0" smtClean="0"/>
              <a:t>soutien à des projets de classe à l’aide de professionnels, accompagnés sur une année scolaire ou moins.</a:t>
            </a:r>
          </a:p>
          <a:p>
            <a:r>
              <a:rPr lang="fr-FR" dirty="0" smtClean="0"/>
              <a:t>actions pédagogiques encadrées (ateliers, résidences, …).</a:t>
            </a:r>
          </a:p>
          <a:p>
            <a:r>
              <a:rPr lang="fr-FR" dirty="0" smtClean="0"/>
              <a:t>événements exceptionnels (expositions, concours…).</a:t>
            </a:r>
            <a:endParaRPr lang="fr-F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projets devront être concertés et faire apparaître clairement les rôles respectifs des enseignants et des intervenants.</a:t>
            </a:r>
          </a:p>
          <a:p>
            <a:r>
              <a:rPr lang="fr-FR" dirty="0" smtClean="0"/>
              <a:t>Pour le financement et le montage des projets, on pourra s’appuyer sur les dispositifs existants : collectivités territoriales , mécénats</a:t>
            </a:r>
          </a:p>
          <a:p>
            <a:pPr>
              <a:buNone/>
            </a:pPr>
            <a:r>
              <a:rPr lang="fr-FR" dirty="0" smtClean="0"/>
              <a:t>privés, écoles …</a:t>
            </a:r>
            <a:endParaRPr lang="fr-F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636415"/>
            <a:ext cx="6957729" cy="5221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683568" y="1196752"/>
            <a:ext cx="711053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Fréquenter (Rencontres)</a:t>
            </a:r>
          </a:p>
          <a:p>
            <a:r>
              <a:rPr lang="fr-FR" dirty="0" smtClean="0"/>
              <a:t>cultiver sa sensibilité, sa curiosité et son plaisir à </a:t>
            </a:r>
            <a:r>
              <a:rPr lang="fr-FR" u="sng" dirty="0" smtClean="0"/>
              <a:t>rencontrer </a:t>
            </a:r>
            <a:r>
              <a:rPr lang="fr-FR" dirty="0" smtClean="0"/>
              <a:t>des œuvres</a:t>
            </a:r>
          </a:p>
          <a:p>
            <a:r>
              <a:rPr lang="fr-FR" dirty="0" smtClean="0"/>
              <a:t>échanger avec un artiste, un créateur, un professionnel </a:t>
            </a:r>
          </a:p>
          <a:p>
            <a:r>
              <a:rPr lang="fr-FR" dirty="0" smtClean="0"/>
              <a:t>appréhender des œuvres et des productions artistiques</a:t>
            </a:r>
          </a:p>
          <a:p>
            <a:r>
              <a:rPr lang="fr-FR" dirty="0" smtClean="0"/>
              <a:t>identifier la diversité des lieux et des acteurs culturels de son territoire.</a:t>
            </a:r>
          </a:p>
          <a:p>
            <a:endParaRPr lang="fr-FR" dirty="0" smtClean="0"/>
          </a:p>
          <a:p>
            <a:r>
              <a:rPr lang="fr-FR" dirty="0" smtClean="0">
                <a:solidFill>
                  <a:srgbClr val="00B050"/>
                </a:solidFill>
              </a:rPr>
              <a:t>Pratiquer(Pratiques)</a:t>
            </a:r>
            <a:endParaRPr lang="fr-FR" dirty="0" smtClean="0"/>
          </a:p>
          <a:p>
            <a:r>
              <a:rPr lang="fr-FR" dirty="0" smtClean="0"/>
              <a:t>utiliser des techniques d'expression artistique adaptées à une production</a:t>
            </a:r>
          </a:p>
          <a:p>
            <a:r>
              <a:rPr lang="fr-FR" dirty="0" smtClean="0"/>
              <a:t>mettre en œuvre un </a:t>
            </a:r>
            <a:r>
              <a:rPr lang="fr-FR" u="sng" dirty="0" smtClean="0"/>
              <a:t>processus de création</a:t>
            </a:r>
          </a:p>
          <a:p>
            <a:r>
              <a:rPr lang="fr-FR" dirty="0" smtClean="0"/>
              <a:t>concevoir et réaliser la présentation d'une production</a:t>
            </a:r>
          </a:p>
          <a:p>
            <a:r>
              <a:rPr lang="fr-FR" dirty="0" smtClean="0"/>
              <a:t>s'intégrer dans un </a:t>
            </a:r>
            <a:r>
              <a:rPr lang="fr-FR" u="sng" dirty="0" smtClean="0"/>
              <a:t>processus collectif</a:t>
            </a:r>
          </a:p>
          <a:p>
            <a:r>
              <a:rPr lang="fr-FR" dirty="0" smtClean="0"/>
              <a:t>réfléchir sur sa pratique</a:t>
            </a:r>
          </a:p>
          <a:p>
            <a:endParaRPr lang="fr-FR" dirty="0" smtClean="0"/>
          </a:p>
          <a:p>
            <a:r>
              <a:rPr lang="fr-FR" dirty="0" smtClean="0">
                <a:solidFill>
                  <a:srgbClr val="7030A0"/>
                </a:solidFill>
              </a:rPr>
              <a:t>S’approprier(Connaissances)</a:t>
            </a:r>
            <a:endParaRPr lang="fr-FR" dirty="0" smtClean="0"/>
          </a:p>
          <a:p>
            <a:r>
              <a:rPr lang="fr-FR" u="sng" dirty="0" smtClean="0"/>
              <a:t>exprimer </a:t>
            </a:r>
            <a:r>
              <a:rPr lang="fr-FR" dirty="0" smtClean="0"/>
              <a:t>une émotion esthétique et un jugement critique</a:t>
            </a:r>
          </a:p>
          <a:p>
            <a:r>
              <a:rPr lang="fr-FR" dirty="0" smtClean="0"/>
              <a:t>utiliser un </a:t>
            </a:r>
            <a:r>
              <a:rPr lang="fr-FR" u="sng" dirty="0" smtClean="0"/>
              <a:t>vocabulaire approprié à</a:t>
            </a:r>
            <a:r>
              <a:rPr lang="fr-FR" dirty="0" smtClean="0"/>
              <a:t> chaque domaine artistique ou culturel</a:t>
            </a:r>
          </a:p>
          <a:p>
            <a:r>
              <a:rPr lang="fr-FR" dirty="0" smtClean="0"/>
              <a:t>mettre en relation différents champs de connaissances</a:t>
            </a:r>
          </a:p>
          <a:p>
            <a:r>
              <a:rPr lang="fr-FR" dirty="0" smtClean="0"/>
              <a:t>mobiliser ses savoirs et ses expériences au service de la compréhension de l’œuvre .</a:t>
            </a:r>
            <a:endParaRPr lang="fr-F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domaines des arts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FR" altLang="fr-FR" dirty="0" smtClean="0">
                <a:latin typeface="Corbel" pitchFamily="34" charset="0"/>
                <a:ea typeface="ＭＳ Ｐゴシック" pitchFamily="34" charset="-128"/>
              </a:rPr>
              <a:t>Les «</a:t>
            </a:r>
            <a:r>
              <a:rPr lang="fr-FR" altLang="fr-FR" b="1" dirty="0" smtClean="0">
                <a:latin typeface="Corbel" pitchFamily="34" charset="0"/>
                <a:ea typeface="ＭＳ Ｐゴシック" pitchFamily="34" charset="-128"/>
              </a:rPr>
              <a:t> arts de l’espace </a:t>
            </a:r>
            <a:r>
              <a:rPr lang="fr-FR" altLang="fr-FR" dirty="0" smtClean="0">
                <a:latin typeface="Corbel" pitchFamily="34" charset="0"/>
                <a:ea typeface="ＭＳ Ｐゴシック" pitchFamily="34" charset="-128"/>
              </a:rPr>
              <a:t>» : architecture, urbanisme, arts des jardins, paysage aménagé, etc.</a:t>
            </a:r>
          </a:p>
          <a:p>
            <a:r>
              <a:rPr lang="fr-FR" altLang="fr-FR" dirty="0" smtClean="0">
                <a:latin typeface="Corbel" pitchFamily="34" charset="0"/>
                <a:ea typeface="ＭＳ Ｐゴシック" pitchFamily="34" charset="-128"/>
              </a:rPr>
              <a:t>Les « </a:t>
            </a:r>
            <a:r>
              <a:rPr lang="fr-FR" altLang="fr-FR" b="1" dirty="0" smtClean="0">
                <a:latin typeface="Corbel" pitchFamily="34" charset="0"/>
                <a:ea typeface="ＭＳ Ｐゴシック" pitchFamily="34" charset="-128"/>
              </a:rPr>
              <a:t>arts du langage </a:t>
            </a:r>
            <a:r>
              <a:rPr lang="fr-FR" altLang="fr-FR" dirty="0" smtClean="0">
                <a:latin typeface="Corbel" pitchFamily="34" charset="0"/>
                <a:ea typeface="ＭＳ Ｐゴシック" pitchFamily="34" charset="-128"/>
              </a:rPr>
              <a:t>» : littérature écrite et orale ; inscriptions épigraphiques, calligraphies, typographies, etc.</a:t>
            </a:r>
          </a:p>
          <a:p>
            <a:r>
              <a:rPr lang="fr-FR" altLang="fr-FR" dirty="0" smtClean="0">
                <a:latin typeface="Corbel" pitchFamily="34" charset="0"/>
                <a:ea typeface="ＭＳ Ｐゴシック" pitchFamily="34" charset="-128"/>
              </a:rPr>
              <a:t>Les « </a:t>
            </a:r>
            <a:r>
              <a:rPr lang="fr-FR" altLang="fr-FR" b="1" dirty="0" smtClean="0">
                <a:latin typeface="Corbel" pitchFamily="34" charset="0"/>
                <a:ea typeface="ＭＳ Ｐゴシック" pitchFamily="34" charset="-128"/>
              </a:rPr>
              <a:t>arts du quotidien </a:t>
            </a:r>
            <a:r>
              <a:rPr lang="fr-FR" altLang="fr-FR" dirty="0" smtClean="0">
                <a:latin typeface="Corbel" pitchFamily="34" charset="0"/>
                <a:ea typeface="ＭＳ Ｐゴシック" pitchFamily="34" charset="-128"/>
              </a:rPr>
              <a:t>» : arts appliqués, design, métiers d'art ; arts populaires, etc.</a:t>
            </a:r>
          </a:p>
          <a:p>
            <a:r>
              <a:rPr lang="fr-FR" altLang="fr-FR" dirty="0" smtClean="0">
                <a:latin typeface="Corbel" pitchFamily="34" charset="0"/>
                <a:ea typeface="ＭＳ Ｐゴシック" pitchFamily="34" charset="-128"/>
              </a:rPr>
              <a:t>Les « </a:t>
            </a:r>
            <a:r>
              <a:rPr lang="fr-FR" altLang="fr-FR" b="1" dirty="0" smtClean="0">
                <a:latin typeface="Corbel" pitchFamily="34" charset="0"/>
                <a:ea typeface="ＭＳ Ｐゴシック" pitchFamily="34" charset="-128"/>
              </a:rPr>
              <a:t>arts du son </a:t>
            </a:r>
            <a:r>
              <a:rPr lang="fr-FR" altLang="fr-FR" dirty="0" smtClean="0">
                <a:latin typeface="Corbel" pitchFamily="34" charset="0"/>
                <a:ea typeface="ＭＳ Ｐゴシック" pitchFamily="34" charset="-128"/>
              </a:rPr>
              <a:t>» : musique vocale, musique instrumentale, musique de film et bruitage, technologies de création et de diffusion musicales, etc.</a:t>
            </a:r>
          </a:p>
          <a:p>
            <a:r>
              <a:rPr lang="fr-FR" altLang="fr-FR" dirty="0" smtClean="0">
                <a:latin typeface="Corbel" pitchFamily="34" charset="0"/>
                <a:ea typeface="ＭＳ Ｐゴシック" pitchFamily="34" charset="-128"/>
              </a:rPr>
              <a:t>Les « </a:t>
            </a:r>
            <a:r>
              <a:rPr lang="fr-FR" altLang="fr-FR" b="1" dirty="0" smtClean="0">
                <a:latin typeface="Corbel" pitchFamily="34" charset="0"/>
                <a:ea typeface="ＭＳ Ｐゴシック" pitchFamily="34" charset="-128"/>
              </a:rPr>
              <a:t>arts du spectacle vivant </a:t>
            </a:r>
            <a:r>
              <a:rPr lang="fr-FR" altLang="fr-FR" dirty="0" smtClean="0">
                <a:latin typeface="Corbel" pitchFamily="34" charset="0"/>
                <a:ea typeface="ＭＳ Ｐゴシック" pitchFamily="34" charset="-128"/>
              </a:rPr>
              <a:t>» : théâtre, musique, danse, mime, arts du cirque, arts de la rue, marionnettes, arts équestres, jeux d’eau, feux d’artifice, </a:t>
            </a:r>
            <a:r>
              <a:rPr lang="fr-FR" altLang="fr-FR" dirty="0" err="1" smtClean="0">
                <a:latin typeface="Corbel" pitchFamily="34" charset="0"/>
                <a:ea typeface="ＭＳ Ｐゴシック" pitchFamily="34" charset="-128"/>
              </a:rPr>
              <a:t>etc</a:t>
            </a:r>
            <a:r>
              <a:rPr lang="fr-FR" altLang="fr-FR" dirty="0" smtClean="0">
                <a:latin typeface="Corbel" pitchFamily="34" charset="0"/>
                <a:ea typeface="ＭＳ Ｐゴシック" pitchFamily="34" charset="-128"/>
              </a:rPr>
              <a:t>…</a:t>
            </a:r>
          </a:p>
          <a:p>
            <a:r>
              <a:rPr lang="fr-FR" altLang="fr-FR" dirty="0" smtClean="0">
                <a:latin typeface="Corbel" pitchFamily="34" charset="0"/>
                <a:ea typeface="ＭＳ Ｐゴシック" pitchFamily="34" charset="-128"/>
              </a:rPr>
              <a:t>Les « </a:t>
            </a:r>
            <a:r>
              <a:rPr lang="fr-FR" altLang="fr-FR" b="1" dirty="0" smtClean="0">
                <a:latin typeface="Corbel" pitchFamily="34" charset="0"/>
                <a:ea typeface="ＭＳ Ｐゴシック" pitchFamily="34" charset="-128"/>
              </a:rPr>
              <a:t>arts du visuel </a:t>
            </a:r>
            <a:r>
              <a:rPr lang="fr-FR" altLang="fr-FR" dirty="0" smtClean="0">
                <a:latin typeface="Corbel" pitchFamily="34" charset="0"/>
                <a:ea typeface="ＭＳ Ｐゴシック" pitchFamily="34" charset="-128"/>
              </a:rPr>
              <a:t>» : Arts plastiques (architecture, peinture, sculpture, dessin et arts graphiques, photographie, etc.) ; illustration, BD, cinéma, audiovisuel, vidéo, montages photographiques, dessins animés, arts numériques, Pocket film, jeux vidéo, etc</a:t>
            </a:r>
            <a:r>
              <a:rPr lang="fr-FR" altLang="fr-FR" dirty="0" smtClean="0">
                <a:ea typeface="ＭＳ Ｐゴシック" pitchFamily="34" charset="-128"/>
              </a:rPr>
              <a:t>.</a:t>
            </a:r>
            <a:endParaRPr lang="fr-FR" altLang="fr-FR" dirty="0" smtClean="0">
              <a:latin typeface="Corbel" pitchFamily="34" charset="0"/>
              <a:ea typeface="ＭＳ Ｐゴシック" pitchFamily="34" charset="-128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domaines scientifiques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fr-FR" dirty="0" smtClean="0">
                <a:latin typeface="Corbel" panose="020B0503020204020204" pitchFamily="34" charset="0"/>
              </a:rPr>
              <a:t>Les </a:t>
            </a:r>
            <a:r>
              <a:rPr lang="fr-FR" b="1" dirty="0" smtClean="0">
                <a:latin typeface="Corbel" panose="020B0503020204020204" pitchFamily="34" charset="0"/>
              </a:rPr>
              <a:t>sciences de la vie </a:t>
            </a:r>
            <a:r>
              <a:rPr lang="fr-FR" dirty="0" smtClean="0">
                <a:latin typeface="Corbel" panose="020B0503020204020204" pitchFamily="34" charset="0"/>
              </a:rPr>
              <a:t>(unité et diversité du vivant, fonctionnement du vivant, évolution de la vie, classification…)</a:t>
            </a:r>
          </a:p>
          <a:p>
            <a:pPr>
              <a:defRPr/>
            </a:pPr>
            <a:r>
              <a:rPr lang="fr-FR" dirty="0" smtClean="0">
                <a:latin typeface="Corbel" panose="020B0503020204020204" pitchFamily="34" charset="0"/>
              </a:rPr>
              <a:t>Les </a:t>
            </a:r>
            <a:r>
              <a:rPr lang="fr-FR" b="1" dirty="0" smtClean="0">
                <a:latin typeface="Corbel" panose="020B0503020204020204" pitchFamily="34" charset="0"/>
              </a:rPr>
              <a:t>sciences de la Terre </a:t>
            </a:r>
            <a:r>
              <a:rPr lang="fr-FR" dirty="0" smtClean="0">
                <a:latin typeface="Corbel" panose="020B0503020204020204" pitchFamily="34" charset="0"/>
              </a:rPr>
              <a:t>(structure et fonctionnement des enveloppes fluides et solides de la Terre, interactions avec les activités humaines…)</a:t>
            </a:r>
          </a:p>
          <a:p>
            <a:pPr>
              <a:defRPr/>
            </a:pPr>
            <a:r>
              <a:rPr lang="fr-FR" dirty="0" smtClean="0">
                <a:latin typeface="Corbel" panose="020B0503020204020204" pitchFamily="34" charset="0"/>
              </a:rPr>
              <a:t>Les </a:t>
            </a:r>
            <a:r>
              <a:rPr lang="fr-FR" b="1" dirty="0" smtClean="0">
                <a:latin typeface="Corbel" panose="020B0503020204020204" pitchFamily="34" charset="0"/>
              </a:rPr>
              <a:t>sciences physiques </a:t>
            </a:r>
            <a:r>
              <a:rPr lang="fr-FR" dirty="0" smtClean="0">
                <a:latin typeface="Corbel" panose="020B0503020204020204" pitchFamily="34" charset="0"/>
              </a:rPr>
              <a:t>(temps, espace et énergie, milieux solides, liquides et gazeux, échelles macro et microscopiques…)</a:t>
            </a:r>
          </a:p>
          <a:p>
            <a:pPr>
              <a:defRPr/>
            </a:pPr>
            <a:r>
              <a:rPr lang="fr-FR" dirty="0" smtClean="0">
                <a:latin typeface="Corbel" panose="020B0503020204020204" pitchFamily="34" charset="0"/>
              </a:rPr>
              <a:t>Les </a:t>
            </a:r>
            <a:r>
              <a:rPr lang="fr-FR" b="1" dirty="0" smtClean="0">
                <a:latin typeface="Corbel" panose="020B0503020204020204" pitchFamily="34" charset="0"/>
              </a:rPr>
              <a:t>sciences chimiques </a:t>
            </a:r>
            <a:r>
              <a:rPr lang="fr-FR" dirty="0" smtClean="0">
                <a:latin typeface="Corbel" panose="020B0503020204020204" pitchFamily="34" charset="0"/>
              </a:rPr>
              <a:t>(la matière : interactions et transformation…)</a:t>
            </a:r>
          </a:p>
          <a:p>
            <a:pPr>
              <a:defRPr/>
            </a:pPr>
            <a:r>
              <a:rPr lang="fr-FR" dirty="0" smtClean="0">
                <a:latin typeface="Corbel" panose="020B0503020204020204" pitchFamily="34" charset="0"/>
              </a:rPr>
              <a:t>Les </a:t>
            </a:r>
            <a:r>
              <a:rPr lang="fr-FR" b="1" dirty="0" smtClean="0">
                <a:latin typeface="Corbel" panose="020B0503020204020204" pitchFamily="34" charset="0"/>
              </a:rPr>
              <a:t>sciences mathématiques</a:t>
            </a:r>
            <a:r>
              <a:rPr lang="fr-FR" dirty="0" smtClean="0">
                <a:latin typeface="Corbel" panose="020B0503020204020204" pitchFamily="34" charset="0"/>
              </a:rPr>
              <a:t> (numérique, géométrique, probabilités et statistiques…)</a:t>
            </a:r>
          </a:p>
          <a:p>
            <a:pPr>
              <a:defRPr/>
            </a:pPr>
            <a:r>
              <a:rPr lang="fr-FR" dirty="0" smtClean="0">
                <a:latin typeface="Corbel" panose="020B0503020204020204" pitchFamily="34" charset="0"/>
              </a:rPr>
              <a:t>Les </a:t>
            </a:r>
            <a:r>
              <a:rPr lang="fr-FR" b="1" dirty="0" smtClean="0">
                <a:latin typeface="Corbel" panose="020B0503020204020204" pitchFamily="34" charset="0"/>
              </a:rPr>
              <a:t>sciences technologiques</a:t>
            </a:r>
            <a:r>
              <a:rPr lang="fr-FR" dirty="0" smtClean="0">
                <a:latin typeface="Corbel" panose="020B0503020204020204" pitchFamily="34" charset="0"/>
              </a:rPr>
              <a:t> (architecture, génie des matériaux, électronique, informatique…)</a:t>
            </a:r>
          </a:p>
          <a:p>
            <a:pPr>
              <a:defRPr/>
            </a:pPr>
            <a:r>
              <a:rPr lang="fr-FR" b="1" dirty="0" smtClean="0">
                <a:latin typeface="Corbel" panose="020B0503020204020204" pitchFamily="34" charset="0"/>
              </a:rPr>
              <a:t>L’Histoire des Sciences </a:t>
            </a:r>
          </a:p>
          <a:p>
            <a:pPr>
              <a:defRPr/>
            </a:pPr>
            <a:r>
              <a:rPr lang="fr-FR" b="1" dirty="0" smtClean="0">
                <a:latin typeface="Corbel" panose="020B0503020204020204" pitchFamily="34" charset="0"/>
              </a:rPr>
              <a:t>L’éducation au développement durable</a:t>
            </a:r>
            <a:endParaRPr lang="fr-FR" altLang="fr-FR" b="1" dirty="0" smtClean="0">
              <a:latin typeface="Corbel" pitchFamily="34" charset="0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4464" y="1600200"/>
            <a:ext cx="4955071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Parcours d’Éducation Artistique et Culturelle (PEAC), une nouvelle impulsion</a:t>
            </a:r>
          </a:p>
          <a:p>
            <a:pPr>
              <a:buNone/>
            </a:pPr>
            <a:r>
              <a:rPr lang="fr-FR" dirty="0" smtClean="0"/>
              <a:t>pour l’éducation à la culture :</a:t>
            </a:r>
          </a:p>
          <a:p>
            <a:pPr>
              <a:buNone/>
            </a:pPr>
            <a:r>
              <a:rPr lang="fr-FR" dirty="0" smtClean="0"/>
              <a:t>une priorité gouvernementale (circulaire n°2013-073 du 3 mai parue au BOEN du 9 mai 2013),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 constat : l’inégal accès à la culture d’un jeune à l’autre pour diverses raisons (socioculturelles,</a:t>
            </a:r>
          </a:p>
          <a:p>
            <a:pPr>
              <a:buNone/>
            </a:pPr>
            <a:r>
              <a:rPr lang="fr-FR" dirty="0" smtClean="0"/>
              <a:t>géographiques, territoriales…).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des objectifs : mettre en cohérence enseignements et actions éducatives, contribuer à fonder une culture artistique personnelle, s’initier aux divers langages de l’art</a:t>
            </a:r>
            <a:r>
              <a:rPr lang="fr-FR" smtClean="0"/>
              <a:t>, conjuguer:</a:t>
            </a:r>
            <a:endParaRPr lang="fr-FR" dirty="0" smtClean="0"/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connaissances</a:t>
            </a:r>
            <a:r>
              <a:rPr lang="fr-FR" dirty="0" smtClean="0"/>
              <a:t>, </a:t>
            </a:r>
            <a:r>
              <a:rPr lang="fr-FR" dirty="0" smtClean="0">
                <a:solidFill>
                  <a:srgbClr val="92D050"/>
                </a:solidFill>
              </a:rPr>
              <a:t>rencontres</a:t>
            </a:r>
            <a:r>
              <a:rPr lang="fr-FR" dirty="0" smtClean="0"/>
              <a:t> et </a:t>
            </a:r>
            <a:r>
              <a:rPr lang="fr-FR" dirty="0" smtClean="0">
                <a:solidFill>
                  <a:srgbClr val="7030A0"/>
                </a:solidFill>
              </a:rPr>
              <a:t>pratiques</a:t>
            </a:r>
            <a:r>
              <a:rPr lang="fr-FR" dirty="0" smtClean="0"/>
              <a:t> dans une </a:t>
            </a:r>
            <a:r>
              <a:rPr lang="fr-FR" dirty="0" smtClean="0">
                <a:solidFill>
                  <a:srgbClr val="00B0F0"/>
                </a:solidFill>
              </a:rPr>
              <a:t>complémentarité.</a:t>
            </a:r>
            <a:endParaRPr lang="fr-FR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7030A0"/>
                </a:solidFill>
              </a:rPr>
              <a:t>Construire un PEAC</a:t>
            </a:r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r-FR" dirty="0" smtClean="0"/>
              <a:t>S’appuyer sur les enseignements obligatoires (enseignements artistiques, mais aussi français, histoire-géographie et même les enseignements scientifiques), en répondant aux exigences du socle commun de connaissances, de compétences et de culture.</a:t>
            </a:r>
          </a:p>
          <a:p>
            <a:endParaRPr lang="fr-FR" dirty="0" smtClean="0"/>
          </a:p>
          <a:p>
            <a:r>
              <a:rPr lang="fr-FR" dirty="0" smtClean="0"/>
              <a:t>Garantir la cohérence, la complémentarité, la progressivité et l’équilibre des projets et actions menés.</a:t>
            </a:r>
          </a:p>
          <a:p>
            <a:endParaRPr lang="fr-FR" dirty="0" smtClean="0"/>
          </a:p>
          <a:p>
            <a:r>
              <a:rPr lang="fr-FR" dirty="0" smtClean="0"/>
              <a:t>Travailler en équipe autour d’objectifs communs, en portant une attention particulière à la liaison inter degrés et en favorisant la continuité des apprentissages.</a:t>
            </a:r>
          </a:p>
          <a:p>
            <a:endParaRPr lang="fr-FR" dirty="0" smtClean="0"/>
          </a:p>
          <a:p>
            <a:r>
              <a:rPr lang="fr-FR" dirty="0" smtClean="0"/>
              <a:t>Favoriser l’interdisciplinarité, qui libère le jugement et la parole des élèves et permet de promouvoir de nouvelles démarches pédagogiques (entre plusieurs classes, entre niveaux, entre degrés…).</a:t>
            </a:r>
          </a:p>
          <a:p>
            <a:endParaRPr lang="fr-FR" dirty="0" smtClean="0"/>
          </a:p>
          <a:p>
            <a:r>
              <a:rPr lang="fr-FR" dirty="0" smtClean="0"/>
              <a:t>Associer des partenaires et des compétences extérieures à l’école, notamment les partenaires répertoriés dans l’agenda culturel ou autres partenaires locaux 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r>
              <a:rPr lang="fr-FR" dirty="0" smtClean="0">
                <a:solidFill>
                  <a:srgbClr val="7030A0"/>
                </a:solidFill>
              </a:rPr>
              <a:t>Mettre en œuvre le PÉAC</a:t>
            </a:r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La démarche de projet, une pédagogie adaptée aux objectifs du PÉAC</a:t>
            </a:r>
          </a:p>
          <a:p>
            <a:r>
              <a:rPr lang="fr-FR" i="1" dirty="0" smtClean="0"/>
              <a:t>La démarche de projet :conjugue les trois piliers de l’éducation artistique et culturelle (connaissances, pratiques, rencontres</a:t>
            </a:r>
            <a:r>
              <a:rPr lang="fr-FR" dirty="0" smtClean="0"/>
              <a:t>) et favorise le décloisonnement des apprentissages</a:t>
            </a:r>
          </a:p>
          <a:p>
            <a:r>
              <a:rPr lang="fr-FR" i="1" dirty="0" smtClean="0"/>
              <a:t>stimule la motivation des élèves en les rendant acteurs de leur projet</a:t>
            </a:r>
          </a:p>
          <a:p>
            <a:r>
              <a:rPr lang="fr-FR" i="1" dirty="0" smtClean="0"/>
              <a:t>permet d’ouvrir l’école sur le monde extérieur</a:t>
            </a:r>
          </a:p>
          <a:p>
            <a:r>
              <a:rPr lang="fr-FR" i="1" dirty="0" smtClean="0"/>
              <a:t>Le projet artistique et culturel s’intègre dans le volet artistique et culturel du projet d’école ou d’établissement 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i="1" dirty="0" smtClean="0"/>
              <a:t> Il doit avoir un objectif précis. Il se prépare en amont en précisant étapes, activités</a:t>
            </a:r>
            <a:r>
              <a:rPr lang="fr-FR" dirty="0" smtClean="0"/>
              <a:t>, productions attendues. Il est porté par </a:t>
            </a:r>
            <a:r>
              <a:rPr lang="fr-FR" dirty="0" smtClean="0">
                <a:solidFill>
                  <a:srgbClr val="FF0000"/>
                </a:solidFill>
              </a:rPr>
              <a:t>un coordinateur </a:t>
            </a:r>
            <a:r>
              <a:rPr lang="fr-FR" dirty="0" smtClean="0"/>
              <a:t>pédagogique. Un budget conduit, le cas échéant, à en rechercher les financements.</a:t>
            </a:r>
          </a:p>
          <a:p>
            <a:r>
              <a:rPr lang="fr-FR" dirty="0" smtClean="0"/>
              <a:t>Grâce à </a:t>
            </a:r>
            <a:r>
              <a:rPr lang="fr-FR" i="1" dirty="0" smtClean="0"/>
              <a:t>la restitution, qui permet de valoriser le travail, les élèves mais aussi les familles </a:t>
            </a:r>
            <a:r>
              <a:rPr lang="fr-FR" dirty="0" smtClean="0"/>
              <a:t>s’approprient le projet. À l’issue, l’équipe pédagogique fera le bilan du projet et en mesurera les bénéfices et les axes complémentaires à poursuivre  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1380</Words>
  <Application>Microsoft Office PowerPoint</Application>
  <PresentationFormat>Affichage à l'écran (4:3)</PresentationFormat>
  <Paragraphs>141</Paragraphs>
  <Slides>25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6" baseType="lpstr">
      <vt:lpstr>Thème Office</vt:lpstr>
      <vt:lpstr>Formation :Accompagner la mise en œuvre des nouveaux programmes, les parcours éducatifs . Sylvie  Rey Conseillère pédagogique circonscription de Vesoul II le 09/02/2017</vt:lpstr>
      <vt:lpstr>Diapositive 2</vt:lpstr>
      <vt:lpstr>Diapositive 3</vt:lpstr>
      <vt:lpstr>Diapositive 4</vt:lpstr>
      <vt:lpstr>Diapositive 5</vt:lpstr>
      <vt:lpstr>Diapositive 6</vt:lpstr>
      <vt:lpstr>Construire un PEAC</vt:lpstr>
      <vt:lpstr> Mettre en œuvre le PÉAC</vt:lpstr>
      <vt:lpstr>Diapositive 9</vt:lpstr>
      <vt:lpstr>Le PÉAC est inscrit dans projet d’école ou d’établissement </vt:lpstr>
      <vt:lpstr>Diapositive 11</vt:lpstr>
      <vt:lpstr>Diapositive 12</vt:lpstr>
      <vt:lpstr>6 domaines </vt:lpstr>
      <vt:lpstr> Assurer le suivi du PÉAC</vt:lpstr>
      <vt:lpstr>Diapositive 15</vt:lpstr>
      <vt:lpstr>Diapositive 16</vt:lpstr>
      <vt:lpstr>Diapositive 17</vt:lpstr>
      <vt:lpstr>Diapositive 18</vt:lpstr>
      <vt:lpstr> S’appuyer sur les ressources académiques</vt:lpstr>
      <vt:lpstr>Choisir le(s) partenaire(s) en s’appuyant sur la carte des ressources culturelles de l’éducation artistique et culturelle dans l’académie de Besançon </vt:lpstr>
      <vt:lpstr>Diapositive 21</vt:lpstr>
      <vt:lpstr>Diapositive 22</vt:lpstr>
      <vt:lpstr>Diapositive 23</vt:lpstr>
      <vt:lpstr>Les domaines des arts </vt:lpstr>
      <vt:lpstr>Les domaines scientifiques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Formation des directeurs  16 octobre 2015 Sylvie  Rey Conseillère pédagogique circonscription de Vesoul II</dc:title>
  <dc:creator>srey</dc:creator>
  <cp:lastModifiedBy>srey</cp:lastModifiedBy>
  <cp:revision>59</cp:revision>
  <dcterms:created xsi:type="dcterms:W3CDTF">2015-10-09T08:12:01Z</dcterms:created>
  <dcterms:modified xsi:type="dcterms:W3CDTF">2017-02-14T15:38:44Z</dcterms:modified>
</cp:coreProperties>
</file>