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8"/>
  </p:notesMasterIdLst>
  <p:sldIdLst>
    <p:sldId id="256" r:id="rId2"/>
    <p:sldId id="273" r:id="rId3"/>
    <p:sldId id="271" r:id="rId4"/>
    <p:sldId id="257" r:id="rId5"/>
    <p:sldId id="258" r:id="rId6"/>
    <p:sldId id="259" r:id="rId7"/>
    <p:sldId id="260" r:id="rId8"/>
    <p:sldId id="261" r:id="rId9"/>
    <p:sldId id="262" r:id="rId10"/>
    <p:sldId id="263" r:id="rId11"/>
    <p:sldId id="264" r:id="rId12"/>
    <p:sldId id="265" r:id="rId13"/>
    <p:sldId id="266" r:id="rId14"/>
    <p:sldId id="267" r:id="rId15"/>
    <p:sldId id="280" r:id="rId16"/>
    <p:sldId id="268" r:id="rId17"/>
    <p:sldId id="269" r:id="rId18"/>
    <p:sldId id="270" r:id="rId19"/>
    <p:sldId id="272" r:id="rId20"/>
    <p:sldId id="274" r:id="rId21"/>
    <p:sldId id="275" r:id="rId22"/>
    <p:sldId id="276" r:id="rId23"/>
    <p:sldId id="277" r:id="rId24"/>
    <p:sldId id="278" r:id="rId25"/>
    <p:sldId id="279" r:id="rId26"/>
    <p:sldId id="281"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9B4BCF-F3F5-42E7-A73E-58D483BA3A2F}" type="datetimeFigureOut">
              <a:rPr lang="fr-FR" smtClean="0"/>
              <a:pPr/>
              <a:t>21/11/2017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93D775-F3E8-4034-9B0D-2821EE26E9E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F93D775-F3E8-4034-9B0D-2821EE26E9E4}"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CCB9C00-E112-4C86-AAB2-7B5E365D6BDC}" type="datetimeFigureOut">
              <a:rPr lang="fr-FR" smtClean="0"/>
              <a:pPr/>
              <a:t>21/11/2017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CC47DD5-1836-43E2-941A-9C8ED9CC04E1}" type="slidenum">
              <a:rPr lang="fr-FR" smtClean="0"/>
              <a:pPr/>
              <a:t>‹N°›</a:t>
            </a:fld>
            <a:endParaRPr lang="fr-FR"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DCCB9C00-E112-4C86-AAB2-7B5E365D6BDC}" type="datetimeFigureOut">
              <a:rPr lang="fr-FR" smtClean="0"/>
              <a:pPr/>
              <a:t>21/11/2017</a:t>
            </a:fld>
            <a:endParaRPr lang="fr-FR"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dirty="0"/>
          </a:p>
        </p:txBody>
      </p:sp>
      <p:sp>
        <p:nvSpPr>
          <p:cNvPr id="7" name="Espace réservé du numéro de diapositive 6"/>
          <p:cNvSpPr>
            <a:spLocks noGrp="1"/>
          </p:cNvSpPr>
          <p:nvPr>
            <p:ph type="sldNum" sz="quarter" idx="12"/>
          </p:nvPr>
        </p:nvSpPr>
        <p:spPr>
          <a:xfrm>
            <a:off x="8339328" y="1170432"/>
            <a:ext cx="733864" cy="201168"/>
          </a:xfrm>
        </p:spPr>
        <p:txBody>
          <a:bodyPr/>
          <a:lstStyle/>
          <a:p>
            <a:fld id="{5CC47DD5-1836-43E2-941A-9C8ED9CC04E1}"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CCB9C00-E112-4C86-AAB2-7B5E365D6BDC}" type="datetimeFigureOut">
              <a:rPr lang="fr-FR" smtClean="0"/>
              <a:pPr/>
              <a:t>21/11/2017</a:t>
            </a:fld>
            <a:endParaRPr lang="fr-FR" dirty="0"/>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dirty="0"/>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CC47DD5-1836-43E2-941A-9C8ED9CC04E1}"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ismoidixmots.culture.fr/" TargetMode="External"/><Relationship Id="rId2" Type="http://schemas.openxmlformats.org/officeDocument/2006/relationships/hyperlink" Target="http://www.reseau-canope.fr/concours-dixmo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7030A0"/>
                </a:solidFill>
              </a:rPr>
              <a:t>Dis- moi dix mots </a:t>
            </a:r>
            <a:endParaRPr lang="fr-FR" dirty="0">
              <a:solidFill>
                <a:srgbClr val="7030A0"/>
              </a:solidFill>
            </a:endParaRPr>
          </a:p>
        </p:txBody>
      </p:sp>
      <p:sp>
        <p:nvSpPr>
          <p:cNvPr id="3" name="Sous-titre 2"/>
          <p:cNvSpPr>
            <a:spLocks noGrp="1"/>
          </p:cNvSpPr>
          <p:nvPr>
            <p:ph type="subTitle" idx="1"/>
          </p:nvPr>
        </p:nvSpPr>
        <p:spPr/>
        <p:txBody>
          <a:bodyPr>
            <a:normAutofit/>
          </a:bodyPr>
          <a:lstStyle/>
          <a:p>
            <a:r>
              <a:rPr lang="fr-FR" dirty="0" smtClean="0">
                <a:solidFill>
                  <a:srgbClr val="00B0F0"/>
                </a:solidFill>
              </a:rPr>
              <a:t>Animation pédagogique </a:t>
            </a:r>
          </a:p>
          <a:p>
            <a:r>
              <a:rPr lang="fr-FR" dirty="0" smtClean="0">
                <a:solidFill>
                  <a:srgbClr val="00B0F0"/>
                </a:solidFill>
              </a:rPr>
              <a:t>Mercredi 15 novembre 2017</a:t>
            </a:r>
          </a:p>
          <a:p>
            <a:r>
              <a:rPr lang="fr-FR" dirty="0" smtClean="0">
                <a:solidFill>
                  <a:srgbClr val="00B0F0"/>
                </a:solidFill>
              </a:rPr>
              <a:t>Sylvie Rey CPC  Vesoul 2</a:t>
            </a:r>
            <a:endParaRPr lang="fr-FR" dirty="0">
              <a:solidFill>
                <a:srgbClr val="00B0F0"/>
              </a:solidFill>
            </a:endParaRPr>
          </a:p>
        </p:txBody>
      </p:sp>
      <p:pic>
        <p:nvPicPr>
          <p:cNvPr id="15362" name="Picture 2" descr="Afficher l'image d'origine"/>
          <p:cNvPicPr>
            <a:picLocks noChangeAspect="1" noChangeArrowheads="1"/>
          </p:cNvPicPr>
          <p:nvPr/>
        </p:nvPicPr>
        <p:blipFill>
          <a:blip r:embed="rId2" cstate="print"/>
          <a:srcRect/>
          <a:stretch>
            <a:fillRect/>
          </a:stretch>
        </p:blipFill>
        <p:spPr bwMode="auto">
          <a:xfrm>
            <a:off x="4572000" y="692696"/>
            <a:ext cx="1905000" cy="24003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espace …</a:t>
            </a:r>
            <a:endParaRPr lang="fr-FR" dirty="0"/>
          </a:p>
        </p:txBody>
      </p:sp>
      <p:sp>
        <p:nvSpPr>
          <p:cNvPr id="3" name="Espace réservé du contenu 2"/>
          <p:cNvSpPr>
            <a:spLocks noGrp="1"/>
          </p:cNvSpPr>
          <p:nvPr>
            <p:ph idx="1"/>
          </p:nvPr>
        </p:nvSpPr>
        <p:spPr/>
        <p:txBody>
          <a:bodyPr>
            <a:normAutofit/>
          </a:bodyPr>
          <a:lstStyle/>
          <a:p>
            <a:pPr>
              <a:buNone/>
            </a:pPr>
            <a:r>
              <a:rPr lang="fr-FR" dirty="0" smtClean="0"/>
              <a:t>On pourra créer un espace dédié dans la classe à cette opération , appelé centre de </a:t>
            </a:r>
            <a:r>
              <a:rPr lang="fr-FR" dirty="0" err="1" smtClean="0"/>
              <a:t>littératie</a:t>
            </a:r>
            <a:r>
              <a:rPr lang="fr-FR" dirty="0" smtClean="0"/>
              <a:t> où les élèves pourront développer des compétences spécifiques liées à l’oral, la lecture et l’écriture .</a:t>
            </a:r>
          </a:p>
          <a:p>
            <a:pPr>
              <a:buNone/>
            </a:pPr>
            <a:r>
              <a:rPr lang="fr-FR" dirty="0" smtClean="0"/>
              <a:t>Cet espace visera à développer une approche basée sur l’autonomie et l’engagement des élèves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compétences mobilisées …</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 Depuis les années 90,l’apprenant est considéré comme un acteur social ayant à accomplir des tâches dans des circonstances et un environnement donnés. Il mobilise alors des compétences transversales nécessaires à l’accomplissement  de tâches de réception et de production .</a:t>
            </a:r>
          </a:p>
          <a:p>
            <a:pPr>
              <a:buNone/>
            </a:pPr>
            <a:r>
              <a:rPr lang="fr-FR" dirty="0" smtClean="0"/>
              <a:t>Cette opération adapte donc ses objectifs d’apprentissage de la langue  en fonction ,avec pour intention finale de donner un sens concret aux activités langagières proposées .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La compétence langagière se structure  autour de trois composantes  en interaction.</a:t>
            </a:r>
            <a:endParaRPr lang="fr-FR" sz="3200" dirty="0"/>
          </a:p>
        </p:txBody>
      </p:sp>
      <p:sp>
        <p:nvSpPr>
          <p:cNvPr id="3" name="Espace réservé du contenu 2"/>
          <p:cNvSpPr>
            <a:spLocks noGrp="1"/>
          </p:cNvSpPr>
          <p:nvPr>
            <p:ph idx="1"/>
          </p:nvPr>
        </p:nvSpPr>
        <p:spPr/>
        <p:txBody>
          <a:bodyPr/>
          <a:lstStyle/>
          <a:p>
            <a:pPr>
              <a:buFont typeface="Wingdings" pitchFamily="2" charset="2"/>
              <a:buChar char="Ø"/>
            </a:pPr>
            <a:r>
              <a:rPr lang="fr-FR" dirty="0" smtClean="0">
                <a:solidFill>
                  <a:srgbClr val="7030A0"/>
                </a:solidFill>
              </a:rPr>
              <a:t>La compétence linguistique, à savoir connaitre le lexique, la grammaire, l’orthographe et la phonologie .</a:t>
            </a:r>
          </a:p>
          <a:p>
            <a:pPr>
              <a:buFont typeface="Wingdings" pitchFamily="2" charset="2"/>
              <a:buChar char="Ø"/>
            </a:pPr>
            <a:r>
              <a:rPr lang="fr-FR" dirty="0" smtClean="0">
                <a:solidFill>
                  <a:srgbClr val="7030A0"/>
                </a:solidFill>
              </a:rPr>
              <a:t>La compétence socioculturelle(appelée sociolinguistique au sein du CECRL)</a:t>
            </a:r>
          </a:p>
          <a:p>
            <a:pPr>
              <a:buFont typeface="Wingdings" pitchFamily="2" charset="2"/>
              <a:buChar char="Ø"/>
            </a:pPr>
            <a:r>
              <a:rPr lang="fr-FR" dirty="0" smtClean="0">
                <a:solidFill>
                  <a:srgbClr val="7030A0"/>
                </a:solidFill>
              </a:rPr>
              <a:t>La compétence communicationnelle (pragmatique).</a:t>
            </a:r>
            <a:endParaRPr lang="fr-FR" dirty="0">
              <a:solidFill>
                <a:srgbClr val="7030A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tout adossé aux programmes …</a:t>
            </a:r>
            <a:endParaRPr lang="fr-FR" dirty="0"/>
          </a:p>
        </p:txBody>
      </p:sp>
      <p:sp>
        <p:nvSpPr>
          <p:cNvPr id="3" name="Espace réservé du contenu 2"/>
          <p:cNvSpPr>
            <a:spLocks noGrp="1"/>
          </p:cNvSpPr>
          <p:nvPr>
            <p:ph idx="1"/>
          </p:nvPr>
        </p:nvSpPr>
        <p:spPr/>
        <p:txBody>
          <a:bodyPr>
            <a:normAutofit/>
          </a:bodyPr>
          <a:lstStyle/>
          <a:p>
            <a:r>
              <a:rPr lang="fr-FR" dirty="0" smtClean="0">
                <a:solidFill>
                  <a:srgbClr val="FF0000"/>
                </a:solidFill>
              </a:rPr>
              <a:t>Communiquer ,c’est utiliser un code linguistique (compétence linguistique) rapporté à une action (composante pragmatique) dans un contexte socioculturel et linguistique donné(compétence  sociolinguistique)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 le PEAC dans tout ça…et le parcours citoyen …</a:t>
            </a:r>
            <a:endParaRPr lang="fr-FR" dirty="0"/>
          </a:p>
        </p:txBody>
      </p:sp>
      <p:sp>
        <p:nvSpPr>
          <p:cNvPr id="3" name="Espace réservé du contenu 2"/>
          <p:cNvSpPr>
            <a:spLocks noGrp="1"/>
          </p:cNvSpPr>
          <p:nvPr>
            <p:ph idx="1"/>
          </p:nvPr>
        </p:nvSpPr>
        <p:spPr/>
        <p:txBody>
          <a:bodyPr>
            <a:normAutofit fontScale="92500"/>
          </a:bodyPr>
          <a:lstStyle/>
          <a:p>
            <a:r>
              <a:rPr lang="fr-FR" dirty="0" smtClean="0"/>
              <a:t>L’Unesco définit le concept de culture comme :</a:t>
            </a:r>
          </a:p>
          <a:p>
            <a:pPr>
              <a:buNone/>
            </a:pPr>
            <a:r>
              <a:rPr lang="fr-FR" dirty="0" smtClean="0"/>
              <a:t>     ’</a:t>
            </a:r>
            <a:r>
              <a:rPr lang="fr-FR" i="1" dirty="0" smtClean="0"/>
              <a:t>Un ensemble de traits distinctifs spirituels et matériels, intellectuels et affectifs qui caractérisent une société ou un groupe social et englobe ,outre les arts et les lettres, les modes de vie, les façons de vivre, les systèmes de valeurs, les traditions et les croyances’</a:t>
            </a:r>
          </a:p>
          <a:p>
            <a:pPr>
              <a:buNone/>
            </a:pPr>
            <a:r>
              <a:rPr lang="fr-FR" dirty="0" smtClean="0"/>
              <a:t>http:// eduscol.education.fr(Contenus et pratiques d’enseignement ; Parcours éducatifs)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propositions de travail </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.ACCENT</a:t>
            </a:r>
            <a:endParaRPr lang="fr-FR" dirty="0"/>
          </a:p>
        </p:txBody>
      </p:sp>
      <p:sp>
        <p:nvSpPr>
          <p:cNvPr id="3" name="Espace réservé du contenu 2"/>
          <p:cNvSpPr>
            <a:spLocks noGrp="1"/>
          </p:cNvSpPr>
          <p:nvPr>
            <p:ph idx="1"/>
          </p:nvPr>
        </p:nvSpPr>
        <p:spPr/>
        <p:txBody>
          <a:bodyPr>
            <a:normAutofit fontScale="92500"/>
          </a:bodyPr>
          <a:lstStyle/>
          <a:p>
            <a:r>
              <a:rPr lang="fr-FR" dirty="0" smtClean="0"/>
              <a:t>.Recueillir les représentations initiales  des enfants et autres personnes de l’école(ATSEM, intervenants extérieurs, élus, parents… ) Garder précieusement les productions .</a:t>
            </a:r>
          </a:p>
          <a:p>
            <a:r>
              <a:rPr lang="fr-FR" dirty="0" smtClean="0"/>
              <a:t>Lire ou faire lire des extraits ou l’intégralité de l’ouvrage « La révolte des accents » Eric Orsenna </a:t>
            </a:r>
          </a:p>
          <a:p>
            <a:r>
              <a:rPr lang="fr-FR" dirty="0" smtClean="0"/>
              <a:t>Construire un répertoire de mots de la même famille (cycles 2 et 3) </a:t>
            </a:r>
          </a:p>
          <a:p>
            <a:r>
              <a:rPr lang="fr-FR" dirty="0" smtClean="0"/>
              <a:t>Créer des définitions pour les différents sens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BAGOU</a:t>
            </a:r>
            <a:endParaRPr lang="fr-FR" dirty="0"/>
          </a:p>
        </p:txBody>
      </p:sp>
      <p:sp>
        <p:nvSpPr>
          <p:cNvPr id="3" name="Espace réservé du contenu 2"/>
          <p:cNvSpPr>
            <a:spLocks noGrp="1"/>
          </p:cNvSpPr>
          <p:nvPr>
            <p:ph idx="1"/>
          </p:nvPr>
        </p:nvSpPr>
        <p:spPr/>
        <p:txBody>
          <a:bodyPr/>
          <a:lstStyle/>
          <a:p>
            <a:r>
              <a:rPr lang="fr-FR" dirty="0" smtClean="0"/>
              <a:t>Deviner une définition possible .</a:t>
            </a:r>
          </a:p>
          <a:p>
            <a:r>
              <a:rPr lang="fr-FR" dirty="0" smtClean="0"/>
              <a:t>A quoi cela peut-il faire penser ?(</a:t>
            </a:r>
            <a:r>
              <a:rPr lang="fr-FR" i="1" dirty="0" smtClean="0"/>
              <a:t>bagage de mots, mots valises, bag, vendre au marché, la vente, les sous, le commerce, la persuasion, le nom d’un chien …</a:t>
            </a:r>
          </a:p>
          <a:p>
            <a:r>
              <a:rPr lang="fr-FR" i="1" dirty="0" smtClean="0"/>
              <a:t>La BD « Boule et Bill »</a:t>
            </a:r>
          </a:p>
          <a:p>
            <a:r>
              <a:rPr lang="fr-FR" i="1" dirty="0" smtClean="0"/>
              <a:t>Inventer une planche de BD     « Bagou et Bill »</a:t>
            </a:r>
          </a:p>
          <a:p>
            <a:r>
              <a:rPr lang="fr-FR" i="1" dirty="0" smtClean="0"/>
              <a:t>Inventer une nouvelle définition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Evoquer l’Afrique</a:t>
            </a:r>
          </a:p>
          <a:p>
            <a:r>
              <a:rPr lang="fr-FR" dirty="0" smtClean="0"/>
              <a:t>Les cerises de Fougerolles et les confiseries </a:t>
            </a:r>
          </a:p>
          <a:p>
            <a:r>
              <a:rPr lang="fr-FR" dirty="0" smtClean="0"/>
              <a:t>Inventer des histoires mêlant ou non les griot d’Afrique et les griottes de Fougerolles ou les griottes africaines et le griot de Fougerolles. </a:t>
            </a:r>
            <a:endParaRPr lang="fr-FR" dirty="0"/>
          </a:p>
        </p:txBody>
      </p:sp>
      <p:sp>
        <p:nvSpPr>
          <p:cNvPr id="4" name="Titre 3"/>
          <p:cNvSpPr>
            <a:spLocks noGrp="1"/>
          </p:cNvSpPr>
          <p:nvPr>
            <p:ph type="title"/>
          </p:nvPr>
        </p:nvSpPr>
        <p:spPr/>
        <p:txBody>
          <a:bodyPr/>
          <a:lstStyle/>
          <a:p>
            <a:r>
              <a:rPr lang="fr-FR" dirty="0" smtClean="0"/>
              <a:t>GRIOT/GRIOTTE</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JACTANCE</a:t>
            </a:r>
            <a:endParaRPr lang="fr-FR" dirty="0"/>
          </a:p>
        </p:txBody>
      </p:sp>
      <p:sp>
        <p:nvSpPr>
          <p:cNvPr id="3" name="Espace réservé du contenu 2"/>
          <p:cNvSpPr>
            <a:spLocks noGrp="1"/>
          </p:cNvSpPr>
          <p:nvPr>
            <p:ph idx="1"/>
          </p:nvPr>
        </p:nvSpPr>
        <p:spPr/>
        <p:txBody>
          <a:bodyPr/>
          <a:lstStyle/>
          <a:p>
            <a:pPr>
              <a:buNone/>
            </a:pPr>
            <a:r>
              <a:rPr lang="fr-FR" dirty="0" smtClean="0">
                <a:solidFill>
                  <a:srgbClr val="FF0000"/>
                </a:solidFill>
              </a:rPr>
              <a:t>Attitude arrogante d’une personne imbue d’elle-même qui cherche à se faire valoir .</a:t>
            </a:r>
          </a:p>
          <a:p>
            <a:pPr>
              <a:buFont typeface="Wingdings" pitchFamily="2" charset="2"/>
              <a:buChar char="§"/>
            </a:pPr>
            <a:r>
              <a:rPr lang="fr-FR" dirty="0" smtClean="0">
                <a:solidFill>
                  <a:srgbClr val="FF0000"/>
                </a:solidFill>
              </a:rPr>
              <a:t>Rechercher en littérature des personnages présentant ces caractéristiques .</a:t>
            </a:r>
          </a:p>
          <a:p>
            <a:pPr>
              <a:buFont typeface="Wingdings" pitchFamily="2" charset="2"/>
              <a:buChar char="§"/>
            </a:pPr>
            <a:r>
              <a:rPr lang="fr-FR" dirty="0" smtClean="0">
                <a:solidFill>
                  <a:srgbClr val="FF0000"/>
                </a:solidFill>
              </a:rPr>
              <a:t>Inventer des dialogues qu’ils pourraient avoir deux à deux .</a:t>
            </a:r>
          </a:p>
          <a:p>
            <a:pPr>
              <a:buFont typeface="Wingdings" pitchFamily="2" charset="2"/>
              <a:buChar char="§"/>
            </a:pPr>
            <a:r>
              <a:rPr lang="fr-FR" dirty="0" smtClean="0">
                <a:solidFill>
                  <a:srgbClr val="FF0000"/>
                </a:solidFill>
              </a:rPr>
              <a:t>Inventer alors une autre définition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 </a:t>
            </a:r>
            <a:endParaRPr lang="fr-FR" dirty="0"/>
          </a:p>
        </p:txBody>
      </p:sp>
      <p:sp>
        <p:nvSpPr>
          <p:cNvPr id="3" name="Espace réservé du contenu 2"/>
          <p:cNvSpPr>
            <a:spLocks noGrp="1"/>
          </p:cNvSpPr>
          <p:nvPr>
            <p:ph idx="1"/>
          </p:nvPr>
        </p:nvSpPr>
        <p:spPr/>
        <p:txBody>
          <a:bodyPr/>
          <a:lstStyle/>
          <a:p>
            <a:pPr marL="633222" indent="-514350">
              <a:buFont typeface="+mj-lt"/>
              <a:buAutoNum type="arabicPeriod"/>
            </a:pPr>
            <a:r>
              <a:rPr lang="fr-FR" dirty="0" smtClean="0"/>
              <a:t>Présentations</a:t>
            </a:r>
          </a:p>
          <a:p>
            <a:pPr marL="633222" indent="-514350">
              <a:buFont typeface="+mj-lt"/>
              <a:buAutoNum type="arabicPeriod"/>
            </a:pPr>
            <a:r>
              <a:rPr lang="fr-FR" dirty="0" smtClean="0"/>
              <a:t>Le dispositif</a:t>
            </a:r>
          </a:p>
          <a:p>
            <a:pPr marL="633222" indent="-514350">
              <a:buFont typeface="+mj-lt"/>
              <a:buAutoNum type="arabicPeriod"/>
            </a:pPr>
            <a:r>
              <a:rPr lang="fr-FR" dirty="0" smtClean="0"/>
              <a:t>Les actions précédentes et témoignages </a:t>
            </a:r>
          </a:p>
          <a:p>
            <a:pPr marL="633222" indent="-514350">
              <a:buFont typeface="+mj-lt"/>
              <a:buAutoNum type="arabicPeriod"/>
            </a:pPr>
            <a:r>
              <a:rPr lang="fr-FR" dirty="0" smtClean="0"/>
              <a:t>Thème de cette année .</a:t>
            </a:r>
          </a:p>
          <a:p>
            <a:pPr marL="633222" indent="-514350">
              <a:buFont typeface="+mj-lt"/>
              <a:buAutoNum type="arabicPeriod"/>
            </a:pPr>
            <a:r>
              <a:rPr lang="fr-FR" dirty="0" smtClean="0"/>
              <a:t>Dis-moi dix mots et les programmes </a:t>
            </a:r>
          </a:p>
          <a:p>
            <a:pPr marL="633222" indent="-514350">
              <a:buFont typeface="+mj-lt"/>
              <a:buAutoNum type="arabicPeriod"/>
            </a:pPr>
            <a:r>
              <a:rPr lang="fr-FR" dirty="0" smtClean="0"/>
              <a:t>Des pistes à explorer et expérimenter pour chaque cycle .Mutualisation .</a:t>
            </a:r>
          </a:p>
          <a:p>
            <a:pPr marL="633222" indent="-514350">
              <a:buFont typeface="+mj-lt"/>
              <a:buAutoNum type="arabicPeriod"/>
            </a:pPr>
            <a:r>
              <a:rPr lang="fr-FR" dirty="0" smtClean="0"/>
              <a:t>Bibliographie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OHE</a:t>
            </a:r>
            <a:endParaRPr lang="fr-FR" dirty="0"/>
          </a:p>
        </p:txBody>
      </p:sp>
      <p:sp>
        <p:nvSpPr>
          <p:cNvPr id="3" name="Espace réservé du contenu 2"/>
          <p:cNvSpPr>
            <a:spLocks noGrp="1"/>
          </p:cNvSpPr>
          <p:nvPr>
            <p:ph idx="1"/>
          </p:nvPr>
        </p:nvSpPr>
        <p:spPr/>
        <p:txBody>
          <a:bodyPr/>
          <a:lstStyle/>
          <a:p>
            <a:r>
              <a:rPr lang="fr-FR" dirty="0" smtClean="0"/>
              <a:t>Hé! Là-bas! Venez ici! Ohé ,les gars!</a:t>
            </a:r>
          </a:p>
          <a:p>
            <a:r>
              <a:rPr lang="fr-FR" dirty="0" smtClean="0"/>
              <a:t>Travail sur les interjections et autres émoticônes .</a:t>
            </a:r>
          </a:p>
          <a:p>
            <a:r>
              <a:rPr lang="fr-FR" dirty="0" smtClean="0"/>
              <a:t>Prétexte pour proposer des productions écrites mettant en jeu les émotions et le lexique qui s’y rapporte .(</a:t>
            </a:r>
            <a:r>
              <a:rPr lang="fr-FR" sz="2400" i="1" dirty="0" smtClean="0"/>
              <a:t>colère, plaisir, peur, apaisement, tristesse, insatisfaction, </a:t>
            </a:r>
            <a:r>
              <a:rPr lang="fr-FR" sz="2400" i="1" dirty="0" err="1" smtClean="0"/>
              <a:t>mépris,surprise</a:t>
            </a:r>
            <a:r>
              <a:rPr lang="fr-FR" sz="2400" i="1" dirty="0" smtClean="0"/>
              <a:t> négative, appel…)</a:t>
            </a:r>
            <a:endParaRPr lang="fr-F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PLACOTER</a:t>
            </a:r>
            <a:endParaRPr lang="fr-FR" dirty="0"/>
          </a:p>
        </p:txBody>
      </p:sp>
      <p:sp>
        <p:nvSpPr>
          <p:cNvPr id="3" name="Espace réservé du contenu 2"/>
          <p:cNvSpPr>
            <a:spLocks noGrp="1"/>
          </p:cNvSpPr>
          <p:nvPr>
            <p:ph idx="1"/>
          </p:nvPr>
        </p:nvSpPr>
        <p:spPr/>
        <p:txBody>
          <a:bodyPr/>
          <a:lstStyle/>
          <a:p>
            <a:r>
              <a:rPr lang="fr-FR" dirty="0" smtClean="0"/>
              <a:t>Bavarder, converser, papoter, cancaner  au Canada </a:t>
            </a:r>
          </a:p>
          <a:p>
            <a:r>
              <a:rPr lang="fr-FR" dirty="0" smtClean="0"/>
              <a:t>Littérature « La grande fabrique de mots » A De </a:t>
            </a:r>
            <a:r>
              <a:rPr lang="fr-FR" dirty="0" err="1" smtClean="0"/>
              <a:t>Lestrade</a:t>
            </a:r>
            <a:r>
              <a:rPr lang="fr-FR" dirty="0" smtClean="0"/>
              <a:t>  et V </a:t>
            </a:r>
            <a:r>
              <a:rPr lang="fr-FR" dirty="0" err="1" smtClean="0"/>
              <a:t>Docampo</a:t>
            </a:r>
            <a:endParaRPr lang="fr-FR" dirty="0" smtClean="0"/>
          </a:p>
          <a:p>
            <a:r>
              <a:rPr lang="fr-FR" dirty="0" smtClean="0"/>
              <a:t>Inventer des conversations imaginaires  entre des personnages connus (histoire/ acteurs/chanteurs…) </a:t>
            </a:r>
          </a:p>
          <a:p>
            <a:r>
              <a:rPr lang="fr-FR" dirty="0" smtClean="0"/>
              <a:t>Les mettre en voix </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SUSURRER</a:t>
            </a:r>
            <a:endParaRPr lang="fr-FR" dirty="0"/>
          </a:p>
        </p:txBody>
      </p:sp>
      <p:sp>
        <p:nvSpPr>
          <p:cNvPr id="3" name="Espace réservé du contenu 2"/>
          <p:cNvSpPr>
            <a:spLocks noGrp="1"/>
          </p:cNvSpPr>
          <p:nvPr>
            <p:ph idx="1"/>
          </p:nvPr>
        </p:nvSpPr>
        <p:spPr/>
        <p:txBody>
          <a:bodyPr/>
          <a:lstStyle/>
          <a:p>
            <a:r>
              <a:rPr lang="fr-FR" dirty="0" smtClean="0"/>
              <a:t>Dans le cadre de l’EMC  et vivre ensemble proposer les mots suivant susurrer, murmurer et chuchoter.</a:t>
            </a:r>
          </a:p>
          <a:p>
            <a:r>
              <a:rPr lang="fr-FR" dirty="0" smtClean="0"/>
              <a:t>Travail sur les nuances , les allitérations.</a:t>
            </a:r>
          </a:p>
          <a:p>
            <a:pPr>
              <a:buNone/>
            </a:pPr>
            <a:r>
              <a:rPr lang="fr-FR" i="1" dirty="0" smtClean="0">
                <a:solidFill>
                  <a:srgbClr val="00B0F0"/>
                </a:solidFill>
              </a:rPr>
              <a:t>Les cinq secrets que Cécile susurre à l’oreille de Solène  sont surtout sortis de son sac de tendresse .</a:t>
            </a:r>
          </a:p>
          <a:p>
            <a:pPr>
              <a:buNone/>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TRUCULENT</a:t>
            </a:r>
            <a:endParaRPr lang="fr-FR" dirty="0"/>
          </a:p>
        </p:txBody>
      </p:sp>
      <p:sp>
        <p:nvSpPr>
          <p:cNvPr id="3" name="Espace réservé du contenu 2"/>
          <p:cNvSpPr>
            <a:spLocks noGrp="1"/>
          </p:cNvSpPr>
          <p:nvPr>
            <p:ph idx="1"/>
          </p:nvPr>
        </p:nvSpPr>
        <p:spPr/>
        <p:txBody>
          <a:bodyPr/>
          <a:lstStyle/>
          <a:p>
            <a:r>
              <a:rPr lang="fr-FR" dirty="0" smtClean="0"/>
              <a:t>Qui veut se donner des apparences farouches , terribles </a:t>
            </a:r>
          </a:p>
          <a:p>
            <a:r>
              <a:rPr lang="fr-FR" dirty="0" smtClean="0"/>
              <a:t>Don Quichotte </a:t>
            </a:r>
          </a:p>
          <a:p>
            <a:r>
              <a:rPr lang="fr-FR" dirty="0" smtClean="0"/>
              <a:t>Le roi dans le « Le roi et l’oiseau »  P Grimaud /J Prévert</a:t>
            </a:r>
          </a:p>
          <a:p>
            <a:r>
              <a:rPr lang="fr-FR" dirty="0" smtClean="0"/>
              <a:t>Rabelais  </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VOIX</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Expressions relatives à la voix </a:t>
            </a:r>
          </a:p>
          <a:p>
            <a:pPr>
              <a:buNone/>
            </a:pPr>
            <a:r>
              <a:rPr lang="fr-FR" i="1" dirty="0" smtClean="0"/>
              <a:t>Voix cassée, voix grave, la route (homonyme) ténor, registre, musique, baryton, opéra, soprano, voie rapide, </a:t>
            </a:r>
            <a:r>
              <a:rPr lang="fr-FR" dirty="0" smtClean="0"/>
              <a:t>accélération, débit</a:t>
            </a:r>
            <a:r>
              <a:rPr lang="fr-FR" i="1" dirty="0" smtClean="0"/>
              <a:t>, haut débit, embouteillage.</a:t>
            </a:r>
          </a:p>
          <a:p>
            <a:pPr>
              <a:buNone/>
            </a:pPr>
            <a:r>
              <a:rPr lang="fr-FR" i="1" dirty="0" smtClean="0"/>
              <a:t>A partir de cette banque de mots récoltés par association d’idées , se créer des images mentales ou petits films qui intégreront ces mots .</a:t>
            </a:r>
          </a:p>
          <a:p>
            <a:pPr>
              <a:buNone/>
            </a:pPr>
            <a:r>
              <a:rPr lang="fr-FR" i="1" dirty="0" smtClean="0"/>
              <a:t>Mettre la scène en </a:t>
            </a:r>
            <a:r>
              <a:rPr lang="fr-FR" i="1" dirty="0" smtClean="0">
                <a:solidFill>
                  <a:srgbClr val="FFC000"/>
                </a:solidFill>
              </a:rPr>
              <a:t>voix et à plusieurs voix .</a:t>
            </a:r>
          </a:p>
          <a:p>
            <a:pPr>
              <a:buNone/>
            </a:pPr>
            <a:r>
              <a:rPr lang="fr-FR" i="1" dirty="0" smtClean="0">
                <a:solidFill>
                  <a:srgbClr val="FFC000"/>
                </a:solidFill>
              </a:rPr>
              <a:t>Application « Pose ton flow »</a:t>
            </a:r>
            <a:endParaRPr lang="fr-FR" dirty="0">
              <a:solidFill>
                <a:srgbClr val="FFC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VOLUBILE </a:t>
            </a:r>
            <a:endParaRPr lang="fr-FR"/>
          </a:p>
        </p:txBody>
      </p:sp>
      <p:sp>
        <p:nvSpPr>
          <p:cNvPr id="3" name="Espace réservé du contenu 2"/>
          <p:cNvSpPr>
            <a:spLocks noGrp="1"/>
          </p:cNvSpPr>
          <p:nvPr>
            <p:ph idx="1"/>
          </p:nvPr>
        </p:nvSpPr>
        <p:spPr/>
        <p:txBody>
          <a:bodyPr>
            <a:normAutofit fontScale="70000" lnSpcReduction="20000"/>
          </a:bodyPr>
          <a:lstStyle/>
          <a:p>
            <a:r>
              <a:rPr lang="fr-FR" dirty="0" smtClean="0"/>
              <a:t>Inventer une machine volubile avec différents éléments .</a:t>
            </a:r>
          </a:p>
          <a:p>
            <a:r>
              <a:rPr lang="fr-FR" dirty="0" smtClean="0"/>
              <a:t>Imaginer en GRS(gymnastique rythmique et sportive) des déplacements avec rubans et des paroles . </a:t>
            </a:r>
          </a:p>
          <a:p>
            <a:r>
              <a:rPr lang="fr-FR" dirty="0" smtClean="0"/>
              <a:t>Partir d’une vidéo, type Charlie Chaplin  film muet et fabriquer un montage ou le mot volubile sera inscrit lorsque certains personnages  se montrent particulièrement volubiles . Cela pourrait être une définition sensible du terme.</a:t>
            </a:r>
          </a:p>
          <a:p>
            <a:r>
              <a:rPr lang="fr-FR" dirty="0" smtClean="0"/>
              <a:t>Prendre une image d’un gramophone (dont le pavillon à la forme du volubilis) et imaginer des paroles et des musiques sortant de celui-ci.</a:t>
            </a:r>
          </a:p>
          <a:p>
            <a:r>
              <a:rPr lang="fr-FR" dirty="0" smtClean="0"/>
              <a:t>A la façon de Cornelia Konrad , s’inspirer des papillons et de leur vol pour créer des textes qui pourront être dits avec légèreté.(+Claire Morgane)</a:t>
            </a:r>
          </a:p>
          <a:p>
            <a:r>
              <a:rPr lang="fr-FR" dirty="0" smtClean="0"/>
              <a:t>Créer des nuages de mots  relevant de cet adjectif .</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p:txBody>
          <a:bodyPr>
            <a:normAutofit/>
          </a:bodyPr>
          <a:lstStyle/>
          <a:p>
            <a:pPr>
              <a:buNone/>
            </a:pPr>
            <a:r>
              <a:rPr lang="fr-FR" sz="4000" dirty="0" smtClean="0"/>
              <a:t>Grand merci à:</a:t>
            </a:r>
          </a:p>
          <a:p>
            <a:r>
              <a:rPr lang="fr-FR" sz="4000" dirty="0" smtClean="0"/>
              <a:t>Dominique </a:t>
            </a:r>
            <a:r>
              <a:rPr lang="fr-FR" sz="4000" dirty="0" err="1" smtClean="0"/>
              <a:t>Celly</a:t>
            </a:r>
            <a:endParaRPr lang="fr-FR" sz="4000" dirty="0" smtClean="0"/>
          </a:p>
          <a:p>
            <a:r>
              <a:rPr lang="fr-FR" sz="4000" dirty="0" smtClean="0"/>
              <a:t>Ségolène </a:t>
            </a:r>
            <a:r>
              <a:rPr lang="fr-FR" sz="4000" dirty="0" err="1" smtClean="0"/>
              <a:t>Perrod</a:t>
            </a:r>
            <a:endParaRPr lang="fr-FR" sz="4000" dirty="0" smtClean="0"/>
          </a:p>
          <a:p>
            <a:r>
              <a:rPr lang="fr-FR" sz="4000" dirty="0" smtClean="0"/>
              <a:t>Fabienne Barisien</a:t>
            </a:r>
          </a:p>
          <a:p>
            <a:r>
              <a:rPr lang="fr-FR" sz="4000" dirty="0" smtClean="0"/>
              <a:t>Nathalie Naissant</a:t>
            </a:r>
          </a:p>
          <a:p>
            <a:r>
              <a:rPr lang="fr-FR" sz="4000" dirty="0" smtClean="0"/>
              <a:t>Fanny </a:t>
            </a:r>
            <a:r>
              <a:rPr lang="fr-FR" sz="4000" dirty="0" err="1" smtClean="0"/>
              <a:t>Grandvoinet</a:t>
            </a:r>
            <a:r>
              <a:rPr lang="fr-FR" sz="4000" dirty="0" smtClean="0"/>
              <a:t>  pour </a:t>
            </a:r>
            <a:r>
              <a:rPr lang="fr-FR" sz="4000" smtClean="0"/>
              <a:t>leurs contributions .</a:t>
            </a:r>
            <a:endParaRPr lang="fr-FR" sz="4000" dirty="0" smtClean="0"/>
          </a:p>
          <a:p>
            <a:endParaRPr lang="fr-F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 </a:t>
            </a:r>
            <a:r>
              <a:rPr lang="fr-FR" i="1" dirty="0" smtClean="0"/>
              <a:t>Sur tous les tons </a:t>
            </a:r>
            <a:endParaRPr lang="fr-FR" i="1" dirty="0"/>
          </a:p>
        </p:txBody>
      </p:sp>
      <p:sp>
        <p:nvSpPr>
          <p:cNvPr id="4" name="Rectangle 3"/>
          <p:cNvSpPr/>
          <p:nvPr/>
        </p:nvSpPr>
        <p:spPr>
          <a:xfrm>
            <a:off x="539552" y="1844824"/>
            <a:ext cx="7776864" cy="4392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Le  Ministère de l’Education nationale est associé , dans le cadre des actions éducatives recommandées (BO n°34 du 22/09/2016) à l’opération annuelle dédiée  à la langue française « Dis-moi dix mots » organisée par le ministère de la Culture et de la Communication.</a:t>
            </a:r>
          </a:p>
          <a:p>
            <a:pPr algn="ctr"/>
            <a:r>
              <a:rPr lang="fr-FR" dirty="0" smtClean="0">
                <a:solidFill>
                  <a:schemeClr val="tx1"/>
                </a:solidFill>
              </a:rPr>
              <a:t>La semaine de la langue française et de la Francophonie fêtera le français du:</a:t>
            </a:r>
          </a:p>
          <a:p>
            <a:pPr algn="ctr"/>
            <a:r>
              <a:rPr lang="fr-FR" dirty="0" smtClean="0">
                <a:solidFill>
                  <a:schemeClr val="tx1"/>
                </a:solidFill>
              </a:rPr>
              <a:t> </a:t>
            </a:r>
            <a:r>
              <a:rPr lang="fr-FR" sz="2400" b="1" dirty="0" smtClean="0">
                <a:solidFill>
                  <a:schemeClr val="tx1"/>
                </a:solidFill>
              </a:rPr>
              <a:t>17 au 25 mars 2018. </a:t>
            </a:r>
            <a:r>
              <a:rPr lang="fr-FR" dirty="0" smtClean="0">
                <a:solidFill>
                  <a:schemeClr val="tx1"/>
                </a:solidFill>
              </a:rPr>
              <a:t>	</a:t>
            </a: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8229600" cy="1252728"/>
          </a:xfrm>
        </p:spPr>
        <p:txBody>
          <a:bodyPr>
            <a:normAutofit/>
          </a:bodyPr>
          <a:lstStyle/>
          <a:p>
            <a:r>
              <a:rPr lang="fr-FR" sz="2700" dirty="0" smtClean="0"/>
              <a:t>Goutez au plaisir des mots!</a:t>
            </a:r>
            <a:endParaRPr lang="fr-FR" sz="2700" dirty="0"/>
          </a:p>
        </p:txBody>
      </p:sp>
      <p:sp>
        <p:nvSpPr>
          <p:cNvPr id="3" name="Espace réservé du contenu 2"/>
          <p:cNvSpPr>
            <a:spLocks noGrp="1"/>
          </p:cNvSpPr>
          <p:nvPr>
            <p:ph idx="1"/>
          </p:nvPr>
        </p:nvSpPr>
        <p:spPr/>
        <p:txBody>
          <a:bodyPr>
            <a:normAutofit/>
          </a:bodyPr>
          <a:lstStyle/>
          <a:p>
            <a:pPr>
              <a:buNone/>
            </a:pPr>
            <a:r>
              <a:rPr lang="fr-FR" sz="2400" dirty="0" smtClean="0"/>
              <a:t>Cette opération est une sensibilisation à la langue française qui invite à jouer avec les mots et à s’exprimer sous une forme littéraire et artistique de septembre à juin .</a:t>
            </a:r>
          </a:p>
          <a:p>
            <a:pPr>
              <a:buNone/>
            </a:pPr>
            <a:r>
              <a:rPr lang="fr-FR" sz="2400" dirty="0" smtClean="0"/>
              <a:t>Les thématiques sont destinée à transmettre un message sur la langue française comme lien social, comme expression de l’intime ,comme accueil des inventions verbales .</a:t>
            </a:r>
          </a:p>
          <a:p>
            <a:pPr>
              <a:buNone/>
            </a:pPr>
            <a:r>
              <a:rPr lang="fr-FR" sz="2400" dirty="0" smtClean="0"/>
              <a:t>Les dix mots illustrant cette thématique sont choisis par les différents partenaires francophones :la France, la Belgique, le Québec, la Suisse, et l’Organisation mondiale de la francophonie (soient 80 états et gouvernements)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Thématique 2017/2018</a:t>
            </a:r>
            <a:br>
              <a:rPr lang="fr-FR" dirty="0" smtClean="0"/>
            </a:br>
            <a:r>
              <a:rPr lang="fr-FR" dirty="0" smtClean="0"/>
              <a:t>Dis- moi dix mots </a:t>
            </a:r>
            <a:r>
              <a:rPr lang="fr-FR" dirty="0" smtClean="0">
                <a:solidFill>
                  <a:srgbClr val="FF0000"/>
                </a:solidFill>
              </a:rPr>
              <a:t>sur tous les tons </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buNone/>
            </a:pPr>
            <a:r>
              <a:rPr lang="fr-FR" dirty="0" smtClean="0"/>
              <a:t>Dès maintenant partez à la découverte des dix mots et donnez libre court à votre imagination, votre créativité avec vos élèves :</a:t>
            </a:r>
          </a:p>
          <a:p>
            <a:pPr>
              <a:buNone/>
            </a:pPr>
            <a:r>
              <a:rPr lang="fr-FR" dirty="0" smtClean="0"/>
              <a:t>Dix mots à écrire ,</a:t>
            </a:r>
            <a:r>
              <a:rPr lang="fr-FR" dirty="0" err="1" smtClean="0"/>
              <a:t>slamer</a:t>
            </a:r>
            <a:r>
              <a:rPr lang="fr-FR" dirty="0" smtClean="0"/>
              <a:t>, chanter, filmer, mettre en voix, mettre en scène…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  10   MOTS </a:t>
            </a:r>
            <a:endParaRPr lang="fr-FR" dirty="0"/>
          </a:p>
        </p:txBody>
      </p:sp>
      <p:sp>
        <p:nvSpPr>
          <p:cNvPr id="3" name="Espace réservé du contenu 2"/>
          <p:cNvSpPr>
            <a:spLocks noGrp="1"/>
          </p:cNvSpPr>
          <p:nvPr>
            <p:ph idx="1"/>
          </p:nvPr>
        </p:nvSpPr>
        <p:spPr/>
        <p:txBody>
          <a:bodyPr>
            <a:normAutofit/>
          </a:bodyPr>
          <a:lstStyle/>
          <a:p>
            <a:pPr lvl="3"/>
            <a:r>
              <a:rPr lang="fr-FR" dirty="0" smtClean="0"/>
              <a:t>.</a:t>
            </a:r>
            <a:endParaRPr lang="fr-FR" dirty="0"/>
          </a:p>
        </p:txBody>
      </p:sp>
      <p:pic>
        <p:nvPicPr>
          <p:cNvPr id="1026" name="Picture 2" descr="E:\dis moi 10 mots 17 18.jpg"/>
          <p:cNvPicPr>
            <a:picLocks noChangeAspect="1" noChangeArrowheads="1"/>
          </p:cNvPicPr>
          <p:nvPr/>
        </p:nvPicPr>
        <p:blipFill>
          <a:blip r:embed="rId2" cstate="print"/>
          <a:srcRect/>
          <a:stretch>
            <a:fillRect/>
          </a:stretch>
        </p:blipFill>
        <p:spPr bwMode="auto">
          <a:xfrm>
            <a:off x="0" y="1412776"/>
            <a:ext cx="9144000" cy="567063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multiples usages de la parole</a:t>
            </a:r>
            <a:endParaRPr lang="fr-FR" dirty="0"/>
          </a:p>
        </p:txBody>
      </p:sp>
      <p:sp>
        <p:nvSpPr>
          <p:cNvPr id="3" name="Espace réservé du contenu 2"/>
          <p:cNvSpPr>
            <a:spLocks noGrp="1"/>
          </p:cNvSpPr>
          <p:nvPr>
            <p:ph idx="1"/>
          </p:nvPr>
        </p:nvSpPr>
        <p:spPr/>
        <p:txBody>
          <a:bodyPr>
            <a:normAutofit/>
          </a:bodyPr>
          <a:lstStyle/>
          <a:p>
            <a:r>
              <a:rPr lang="fr-FR" dirty="0" smtClean="0"/>
              <a:t>Parler c’est mobiliser la voix, le ton, l’accent.</a:t>
            </a:r>
          </a:p>
          <a:p>
            <a:r>
              <a:rPr lang="fr-FR" dirty="0" smtClean="0"/>
              <a:t>Parler c’est mettre son corps en jeu et en scène .</a:t>
            </a:r>
          </a:p>
          <a:p>
            <a:r>
              <a:rPr lang="fr-FR" dirty="0" smtClean="0"/>
              <a:t>Parler c’est partager .</a:t>
            </a:r>
          </a:p>
          <a:p>
            <a:r>
              <a:rPr lang="fr-FR" dirty="0" smtClean="0"/>
              <a:t>Parler c’est transmettre par la voix de la littérature orale .</a:t>
            </a:r>
          </a:p>
          <a:p>
            <a:r>
              <a:rPr lang="fr-FR" dirty="0" smtClean="0"/>
              <a:t>Parler c’est même parfois parler pour ne rien dire .</a:t>
            </a:r>
          </a:p>
          <a:p>
            <a:r>
              <a:rPr lang="fr-FR" dirty="0" smtClean="0"/>
              <a:t>Parler , c’est surtout un plaisir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C’est donc le discours sous toutes ses formes qui sera à l’honneur cette année </a:t>
            </a:r>
            <a:endParaRPr lang="fr-FR" sz="3600" dirty="0"/>
          </a:p>
        </p:txBody>
      </p:sp>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r>
              <a:rPr lang="fr-FR" dirty="0" smtClean="0"/>
              <a:t>Il s’agira  de permettre à chacun de s’intéresser aux multiples usages de la parole dans les régions francophones du monde à travers les dix mots proposés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ressources …</a:t>
            </a:r>
            <a:endParaRPr lang="fr-FR" dirty="0"/>
          </a:p>
        </p:txBody>
      </p:sp>
      <p:sp>
        <p:nvSpPr>
          <p:cNvPr id="3" name="Espace réservé du contenu 2"/>
          <p:cNvSpPr>
            <a:spLocks noGrp="1"/>
          </p:cNvSpPr>
          <p:nvPr>
            <p:ph idx="1"/>
          </p:nvPr>
        </p:nvSpPr>
        <p:spPr/>
        <p:txBody>
          <a:bodyPr>
            <a:normAutofit lnSpcReduction="10000"/>
          </a:bodyPr>
          <a:lstStyle/>
          <a:p>
            <a:r>
              <a:rPr lang="fr-FR" sz="2000" dirty="0" smtClean="0">
                <a:solidFill>
                  <a:srgbClr val="FF0000"/>
                </a:solidFill>
              </a:rPr>
              <a:t>Sur le site de </a:t>
            </a:r>
            <a:r>
              <a:rPr lang="fr-FR" sz="2000" dirty="0" err="1" smtClean="0">
                <a:solidFill>
                  <a:srgbClr val="FF0000"/>
                </a:solidFill>
              </a:rPr>
              <a:t>Canopé</a:t>
            </a:r>
            <a:r>
              <a:rPr lang="fr-FR" sz="2000" dirty="0" smtClean="0">
                <a:solidFill>
                  <a:srgbClr val="FF0000"/>
                </a:solidFill>
              </a:rPr>
              <a:t> en ligne et auprès du réseau </a:t>
            </a:r>
            <a:r>
              <a:rPr lang="fr-FR" sz="2000" dirty="0" err="1" smtClean="0">
                <a:solidFill>
                  <a:srgbClr val="FF0000"/>
                </a:solidFill>
              </a:rPr>
              <a:t>Canopé</a:t>
            </a:r>
            <a:r>
              <a:rPr lang="fr-FR" sz="2000" dirty="0" smtClean="0">
                <a:solidFill>
                  <a:srgbClr val="FF0000"/>
                </a:solidFill>
              </a:rPr>
              <a:t> route de Saint Loup à Vesoul où vous pourrez trouver:</a:t>
            </a:r>
          </a:p>
          <a:p>
            <a:pPr>
              <a:buNone/>
            </a:pPr>
            <a:r>
              <a:rPr lang="fr-FR" sz="2000" dirty="0" smtClean="0">
                <a:solidFill>
                  <a:srgbClr val="FF0000"/>
                </a:solidFill>
              </a:rPr>
              <a:t>-Un dépliant avec toutes les informations sur cette opération .</a:t>
            </a:r>
          </a:p>
          <a:p>
            <a:pPr>
              <a:buNone/>
            </a:pPr>
            <a:r>
              <a:rPr lang="fr-FR" sz="2000" dirty="0" smtClean="0">
                <a:solidFill>
                  <a:srgbClr val="FF0000"/>
                </a:solidFill>
              </a:rPr>
              <a:t>- Un livret des dix mots qui propose des définitions, citations, textes inédits écrits par plusieurs auteurs francophones .</a:t>
            </a:r>
          </a:p>
          <a:p>
            <a:pPr>
              <a:buNone/>
            </a:pPr>
            <a:r>
              <a:rPr lang="fr-FR" sz="2000" dirty="0" smtClean="0">
                <a:solidFill>
                  <a:srgbClr val="FF0000"/>
                </a:solidFill>
              </a:rPr>
              <a:t>-Une exposition composée de douze panneaux qui associent textes et illustrations autour des dix mots (visible au bureau de l’IEN V2)</a:t>
            </a:r>
          </a:p>
          <a:p>
            <a:pPr>
              <a:buNone/>
            </a:pPr>
            <a:r>
              <a:rPr lang="fr-FR" sz="2000" dirty="0" smtClean="0">
                <a:solidFill>
                  <a:srgbClr val="FF0000"/>
                </a:solidFill>
              </a:rPr>
              <a:t>-Des modules pédagogiques disponibles sur le site :</a:t>
            </a:r>
          </a:p>
          <a:p>
            <a:pPr>
              <a:buNone/>
            </a:pPr>
            <a:r>
              <a:rPr lang="fr-FR" sz="2000" dirty="0" smtClean="0">
                <a:solidFill>
                  <a:srgbClr val="FF0000"/>
                </a:solidFill>
                <a:hlinkClick r:id="rId2"/>
              </a:rPr>
              <a:t>www.reseau-canope.fr/concours-dixmots</a:t>
            </a:r>
            <a:endParaRPr lang="fr-FR" sz="2000" dirty="0" smtClean="0">
              <a:solidFill>
                <a:srgbClr val="FF0000"/>
              </a:solidFill>
            </a:endParaRPr>
          </a:p>
          <a:p>
            <a:pPr>
              <a:buNone/>
            </a:pPr>
            <a:r>
              <a:rPr lang="fr-FR" sz="2000" dirty="0" smtClean="0">
                <a:solidFill>
                  <a:srgbClr val="FF0000"/>
                </a:solidFill>
              </a:rPr>
              <a:t>Avec des films, des chroniques audio ainsi que des activités pour s’approprier les dix mots .</a:t>
            </a:r>
          </a:p>
          <a:p>
            <a:pPr>
              <a:buNone/>
            </a:pPr>
            <a:r>
              <a:rPr lang="fr-FR" sz="2000" dirty="0" smtClean="0">
                <a:solidFill>
                  <a:srgbClr val="FF0000"/>
                </a:solidFill>
              </a:rPr>
              <a:t>-Le site internet</a:t>
            </a:r>
          </a:p>
          <a:p>
            <a:pPr>
              <a:buNone/>
            </a:pPr>
            <a:r>
              <a:rPr lang="fr-FR" sz="2000" dirty="0" smtClean="0">
                <a:solidFill>
                  <a:srgbClr val="FF0000"/>
                </a:solidFill>
                <a:hlinkClick r:id="rId3"/>
              </a:rPr>
              <a:t>www.dismoidixmots.culture.fr</a:t>
            </a:r>
            <a:r>
              <a:rPr lang="fr-FR" sz="2000" dirty="0" smtClean="0">
                <a:solidFill>
                  <a:srgbClr val="FF0000"/>
                </a:solidFill>
              </a:rPr>
              <a:t>  qui propose un espace pédagogique avec différentes ressources à télécharger ,une boîte à idées où puiser de nombreux projets originaux, le programme des manifestations et des jeux autour de ces mots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755</TotalTime>
  <Words>1151</Words>
  <Application>Microsoft Office PowerPoint</Application>
  <PresentationFormat>Affichage à l'écran (4:3)</PresentationFormat>
  <Paragraphs>122</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Module</vt:lpstr>
      <vt:lpstr>Dis- moi dix mots </vt:lpstr>
      <vt:lpstr>Sommaire </vt:lpstr>
      <vt:lpstr>Présentation : Sur tous les tons </vt:lpstr>
      <vt:lpstr>Goutez au plaisir des mots!</vt:lpstr>
      <vt:lpstr>Thématique 2017/2018 Dis- moi dix mots sur tous les tons </vt:lpstr>
      <vt:lpstr>  10   MOTS </vt:lpstr>
      <vt:lpstr>Les multiples usages de la parole</vt:lpstr>
      <vt:lpstr>C’est donc le discours sous toutes ses formes qui sera à l’honneur cette année </vt:lpstr>
      <vt:lpstr>Des ressources …</vt:lpstr>
      <vt:lpstr>.Un espace …</vt:lpstr>
      <vt:lpstr>Des compétences mobilisées …</vt:lpstr>
      <vt:lpstr>La compétence langagière se structure  autour de trois composantes  en interaction.</vt:lpstr>
      <vt:lpstr>Le tout adossé aux programmes …</vt:lpstr>
      <vt:lpstr>Et le PEAC dans tout ça…et le parcours citoyen …</vt:lpstr>
      <vt:lpstr>Quelques propositions de travail </vt:lpstr>
      <vt:lpstr>.ACCENT</vt:lpstr>
      <vt:lpstr>BAGOU</vt:lpstr>
      <vt:lpstr>GRIOT/GRIOTTE</vt:lpstr>
      <vt:lpstr>JACTANCE</vt:lpstr>
      <vt:lpstr>OHE</vt:lpstr>
      <vt:lpstr>PLACOTER</vt:lpstr>
      <vt:lpstr>SUSURRER</vt:lpstr>
      <vt:lpstr>TRUCULENT</vt:lpstr>
      <vt:lpstr>VOIX</vt:lpstr>
      <vt:lpstr>VOLUBILE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Sylvie Rey</dc:creator>
  <cp:lastModifiedBy>srey</cp:lastModifiedBy>
  <cp:revision>97</cp:revision>
  <dcterms:created xsi:type="dcterms:W3CDTF">2016-12-29T13:20:19Z</dcterms:created>
  <dcterms:modified xsi:type="dcterms:W3CDTF">2017-11-21T12:57:23Z</dcterms:modified>
</cp:coreProperties>
</file>