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7A14F2-EE7F-4A8F-A463-7DFEEE218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278" y="668740"/>
            <a:ext cx="7574507" cy="3330055"/>
          </a:xfrm>
        </p:spPr>
        <p:txBody>
          <a:bodyPr anchor="t"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L’erreur en mathématiques au cycle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6BFDD9-E037-4F63-A707-4393D5523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r>
              <a:rPr lang="fr-FR" sz="3600">
                <a:solidFill>
                  <a:schemeClr val="accent4">
                    <a:lumMod val="50000"/>
                  </a:schemeClr>
                </a:solidFill>
              </a:rPr>
              <a:t>Les réponses au questionnaire Initial « Enseignants »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15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4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EAB5387-40A8-47F0-B096-25A2A281B9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57149"/>
            <a:ext cx="10905066" cy="474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4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1BF3319-FBEF-4504-9138-AD98C99EF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39" y="1046098"/>
            <a:ext cx="5331481" cy="2425823"/>
          </a:xfrm>
          <a:prstGeom prst="rect">
            <a:avLst/>
          </a:prstGeom>
        </p:spPr>
      </p:pic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69958B5-5C27-4A9A-983B-AC6A83EFD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7C84111B-3A4A-4BB8-9526-AC3B2692F6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17735" y="986120"/>
            <a:ext cx="5331478" cy="2545780"/>
          </a:xfrm>
          <a:prstGeom prst="rect">
            <a:avLst/>
          </a:prstGeom>
        </p:spPr>
      </p:pic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76057"/>
            <a:ext cx="11303626" cy="2034709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EAB2EEA-126C-4C64-9F77-9861937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72000"/>
            <a:ext cx="10965141" cy="895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Des outils à partager</a:t>
            </a:r>
          </a:p>
        </p:txBody>
      </p:sp>
    </p:spTree>
    <p:extLst>
      <p:ext uri="{BB962C8B-B14F-4D97-AF65-F5344CB8AC3E}">
        <p14:creationId xmlns:p14="http://schemas.microsoft.com/office/powerpoint/2010/main" val="3956407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57EE13-72B0-4FFA-ACE1-EBDE8934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BF1C37-B435-464B-B712-6A4BB39D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278" y="668740"/>
            <a:ext cx="7574507" cy="33300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Merci pour votre participation à ce questionnaire !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33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C4E03DE-1C4E-4337-B54B-247C1E94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0401440-1DC9-4C9E-A3BA-4DECEEB46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C8F19F52-28AB-4EAF-85B6-4A11D13608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1139" y="1092748"/>
            <a:ext cx="5331481" cy="2332523"/>
          </a:xfrm>
          <a:prstGeom prst="rect">
            <a:avLst/>
          </a:prstGeom>
        </p:spPr>
      </p:pic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EE3F140-02CB-4BBC-ABC0-8BF046C9D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rgbClr val="465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8A782089-946A-4976-918B-B942C7DDF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735" y="986120"/>
            <a:ext cx="5331478" cy="2545780"/>
          </a:xfrm>
          <a:prstGeom prst="rect">
            <a:avLst/>
          </a:prstGeom>
        </p:spPr>
      </p:pic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36B822CC-7DA9-4417-AA94-64CEB676F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AFA01E88-71CC-4FF3-9E81-51E0C32B4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59623"/>
            <a:ext cx="11303626" cy="2051143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0AEEAD-5ED2-4ADC-8386-617B61DF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00" y="4596992"/>
            <a:ext cx="3353432" cy="1607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Votre situation d’enseignement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7EABAE-F2EA-405E-9B8C-F125B796F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1491" y="4596992"/>
            <a:ext cx="7240909" cy="160701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35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C618EF-C791-4B7E-9FB9-61CE910D2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4610099"/>
            <a:ext cx="10993549" cy="1066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La problématique abordée</a:t>
            </a:r>
          </a:p>
        </p:txBody>
      </p: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D262CFB0-CBAC-4B42-B115-C04986CD0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3900"/>
            <a:ext cx="12192000" cy="37081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7860C09-10C8-4D70-86B6-FA78FFFED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350" y="642071"/>
            <a:ext cx="7475220" cy="370144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B1EB480-4D76-4C98-800E-8827AA495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32" y="974331"/>
            <a:ext cx="6723123" cy="304221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AD375CD-DDFE-4B6A-B6BD-3FC01118F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9920" y="1783311"/>
            <a:ext cx="3014297" cy="1424255"/>
          </a:xfrm>
          <a:prstGeom prst="rect">
            <a:avLst/>
          </a:prstGeom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DA49CA3B-6AD6-42CD-9E47-524DF818B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8951" y="641102"/>
            <a:ext cx="3666744" cy="3698516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4" name="Rectangle 95">
            <a:extLst>
              <a:ext uri="{FF2B5EF4-FFF2-40B4-BE49-F238E27FC236}">
                <a16:creationId xmlns:a16="http://schemas.microsoft.com/office/drawing/2014/main" id="{80C35990-E81C-43AE-B207-1CAD6CFC8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48660" y="4432079"/>
            <a:ext cx="83731" cy="1960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9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2A3F8A-36AC-4C1E-883D-8EF50705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10" y="826346"/>
            <a:ext cx="3171905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>
                <a:solidFill>
                  <a:srgbClr val="FFFFFF"/>
                </a:solidFill>
              </a:rPr>
              <a:t>Quelques dispositifs spécifiques au traitement de l’erreur déjà utilisés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C07955-AA73-47F1-A692-0A0FD0311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4110" y="2052084"/>
            <a:ext cx="3033249" cy="3856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 err="1">
                <a:solidFill>
                  <a:srgbClr val="FFFFFF"/>
                </a:solidFill>
              </a:rPr>
              <a:t>recours</a:t>
            </a:r>
            <a:r>
              <a:rPr lang="en-US" sz="1600" dirty="0">
                <a:solidFill>
                  <a:srgbClr val="FFFFFF"/>
                </a:solidFill>
              </a:rPr>
              <a:t> à la manipulation</a:t>
            </a:r>
          </a:p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proposition de </a:t>
            </a:r>
            <a:r>
              <a:rPr lang="en-US" sz="1600" dirty="0" err="1">
                <a:solidFill>
                  <a:srgbClr val="FFFFFF"/>
                </a:solidFill>
              </a:rPr>
              <a:t>l'erreur</a:t>
            </a:r>
            <a:r>
              <a:rPr lang="en-US" sz="1600" dirty="0">
                <a:solidFill>
                  <a:srgbClr val="FFFFFF"/>
                </a:solidFill>
              </a:rPr>
              <a:t> au </a:t>
            </a:r>
            <a:r>
              <a:rPr lang="en-US" sz="1600" dirty="0" err="1">
                <a:solidFill>
                  <a:srgbClr val="FFFFFF"/>
                </a:solidFill>
              </a:rPr>
              <a:t>groupe</a:t>
            </a:r>
            <a:r>
              <a:rPr lang="en-US" sz="1600" dirty="0">
                <a:solidFill>
                  <a:srgbClr val="FFFFFF"/>
                </a:solidFill>
              </a:rPr>
              <a:t> et </a:t>
            </a:r>
            <a:r>
              <a:rPr lang="en-US" sz="1600" dirty="0" err="1">
                <a:solidFill>
                  <a:srgbClr val="FFFFFF"/>
                </a:solidFill>
              </a:rPr>
              <a:t>remédiation</a:t>
            </a:r>
            <a:r>
              <a:rPr lang="en-US" sz="1600" dirty="0">
                <a:solidFill>
                  <a:srgbClr val="FFFFFF"/>
                </a:solidFill>
              </a:rPr>
              <a:t> par les pairs, </a:t>
            </a:r>
            <a:r>
              <a:rPr lang="en-US" sz="1600" dirty="0" err="1">
                <a:solidFill>
                  <a:srgbClr val="FFFFFF"/>
                </a:solidFill>
              </a:rPr>
              <a:t>remédiation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individuelle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auprès</a:t>
            </a:r>
            <a:r>
              <a:rPr lang="en-US" sz="1600" dirty="0">
                <a:solidFill>
                  <a:srgbClr val="FFFFFF"/>
                </a:solidFill>
              </a:rPr>
              <a:t> de </a:t>
            </a:r>
            <a:r>
              <a:rPr lang="en-US" sz="1600" dirty="0" err="1">
                <a:solidFill>
                  <a:srgbClr val="FFFFFF"/>
                </a:solidFill>
              </a:rPr>
              <a:t>l'élève</a:t>
            </a:r>
            <a:r>
              <a:rPr lang="en-US" sz="1600" dirty="0">
                <a:solidFill>
                  <a:srgbClr val="FFFFFF"/>
                </a:solidFill>
              </a:rPr>
              <a:t>.</a:t>
            </a:r>
          </a:p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travail </a:t>
            </a:r>
            <a:r>
              <a:rPr lang="en-US" sz="1600" dirty="0" err="1">
                <a:solidFill>
                  <a:srgbClr val="FFFFFF"/>
                </a:solidFill>
              </a:rPr>
              <a:t>en</a:t>
            </a:r>
            <a:r>
              <a:rPr lang="en-US" sz="1600" dirty="0">
                <a:solidFill>
                  <a:srgbClr val="FFFFFF"/>
                </a:solidFill>
              </a:rPr>
              <a:t> ateliers </a:t>
            </a:r>
            <a:r>
              <a:rPr lang="en-US" sz="1600" dirty="0" err="1">
                <a:solidFill>
                  <a:srgbClr val="FFFFFF"/>
                </a:solidFill>
              </a:rPr>
              <a:t>différenciés</a:t>
            </a: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B2C6116-B16B-49F3-B01D-401BC6A94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800" y="1849066"/>
            <a:ext cx="6866506" cy="315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65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66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68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70">
            <a:extLst>
              <a:ext uri="{FF2B5EF4-FFF2-40B4-BE49-F238E27FC236}">
                <a16:creationId xmlns:a16="http://schemas.microsoft.com/office/drawing/2014/main" id="{DB93146F-62ED-4C59-844C-0935D0FB5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86" name="Rectangle 72">
            <a:extLst>
              <a:ext uri="{FF2B5EF4-FFF2-40B4-BE49-F238E27FC236}">
                <a16:creationId xmlns:a16="http://schemas.microsoft.com/office/drawing/2014/main" id="{BF3D65BA-1C65-40FB-92EF-83951BDC1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D018F6E8-80C2-49AD-BED5-6B21BD408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440" y="1956748"/>
            <a:ext cx="6834511" cy="3212220"/>
          </a:xfrm>
          <a:prstGeom prst="rect">
            <a:avLst/>
          </a:prstGeom>
        </p:spPr>
      </p:pic>
      <p:sp>
        <p:nvSpPr>
          <p:cNvPr id="87" name="Rectangle 74">
            <a:extLst>
              <a:ext uri="{FF2B5EF4-FFF2-40B4-BE49-F238E27FC236}">
                <a16:creationId xmlns:a16="http://schemas.microsoft.com/office/drawing/2014/main" id="{ADF52CCA-FCDD-49A0-BFFC-3BD41F1B8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FE8B5FE-4841-4279-B824-CB4EC9A8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FFFFFF"/>
                </a:solidFill>
              </a:rPr>
              <a:t>Quelques apports théoriques déjà reçus : 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4F938D-AC4B-465A-A9F8-42752CB83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96275" y="3505095"/>
            <a:ext cx="3081576" cy="17336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600" cap="all">
                <a:solidFill>
                  <a:srgbClr val="EBEBEB"/>
                </a:solidFill>
              </a:rPr>
              <a:t>En animation pédagogique</a:t>
            </a:r>
            <a:endParaRPr lang="en-US" sz="1600" cap="all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35BCE4-F8C2-49B5-B03D-769F9566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dirty="0"/>
              <a:t>Vos attentes de formation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8FBB730-BCEC-43AD-861F-DAFB5927D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937" y="2181224"/>
            <a:ext cx="8808408" cy="382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0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4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D5AE9A0-812E-4EC3-BFB6-11982D986D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61728"/>
            <a:ext cx="10905066" cy="493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41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5B1021F-3805-4C7B-A78B-CBA84EC9D5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16255"/>
            <a:ext cx="10905066" cy="482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7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8DD940C-71A1-4842-9D9E-E4C200A80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29886"/>
            <a:ext cx="10905066" cy="479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131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Grand écran</PresentationFormat>
  <Paragraphs>13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Gill Sans MT</vt:lpstr>
      <vt:lpstr>Wingdings 2</vt:lpstr>
      <vt:lpstr>Dividende</vt:lpstr>
      <vt:lpstr>L’erreur en mathématiques au cycle 2</vt:lpstr>
      <vt:lpstr>Votre situation d’enseignement</vt:lpstr>
      <vt:lpstr>La problématique abordée</vt:lpstr>
      <vt:lpstr>Quelques dispositifs spécifiques au traitement de l’erreur déjà utilisés</vt:lpstr>
      <vt:lpstr>Quelques apports théoriques déjà reçus : </vt:lpstr>
      <vt:lpstr>Vos attentes de formation</vt:lpstr>
      <vt:lpstr>Présentation PowerPoint</vt:lpstr>
      <vt:lpstr>Présentation PowerPoint</vt:lpstr>
      <vt:lpstr>Présentation PowerPoint</vt:lpstr>
      <vt:lpstr>Présentation PowerPoint</vt:lpstr>
      <vt:lpstr>Des outils à partager</vt:lpstr>
      <vt:lpstr>Merci pour votre participation à ce questionnaire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L’erreur en mathématiques au cycle 2</dc:title>
  <dc:creator>Pascale Claudel</dc:creator>
  <cp:lastModifiedBy>Pascale Claudel</cp:lastModifiedBy>
  <cp:revision>1</cp:revision>
  <dcterms:created xsi:type="dcterms:W3CDTF">2019-10-19T09:59:58Z</dcterms:created>
  <dcterms:modified xsi:type="dcterms:W3CDTF">2019-10-19T10:01:07Z</dcterms:modified>
</cp:coreProperties>
</file>