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EC7AA7E-81E8-4755-AC3D-2CE40312D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B956FD-3E35-4658-9C8B-3A48FD2DB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419" y="457200"/>
            <a:ext cx="9961047" cy="367807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A7A14F2-EE7F-4A8F-A463-7DFEEE218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5278" y="668740"/>
            <a:ext cx="7574507" cy="3330055"/>
          </a:xfrm>
        </p:spPr>
        <p:txBody>
          <a:bodyPr anchor="t">
            <a:normAutofit/>
          </a:bodyPr>
          <a:lstStyle/>
          <a:p>
            <a:r>
              <a:rPr lang="fr-FR" sz="4000">
                <a:solidFill>
                  <a:srgbClr val="FFFFFF"/>
                </a:solidFill>
              </a:rPr>
              <a:t>L’erreur en mathématiques au cycle 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1BC678D-D15E-4FC5-8CBF-5308E841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352" y="4244454"/>
            <a:ext cx="9961115" cy="207248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6BFDD9-E037-4F63-A707-4393D5523E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5278" y="4462818"/>
            <a:ext cx="7574507" cy="1640983"/>
          </a:xfrm>
        </p:spPr>
        <p:txBody>
          <a:bodyPr anchor="t">
            <a:normAutofit/>
          </a:bodyPr>
          <a:lstStyle/>
          <a:p>
            <a:r>
              <a:rPr lang="fr-FR" sz="3600">
                <a:solidFill>
                  <a:schemeClr val="accent4">
                    <a:lumMod val="50000"/>
                  </a:schemeClr>
                </a:solidFill>
              </a:rPr>
              <a:t>Les réponses au questionnaire Initial « Enseignants »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188C2F-B457-4F86-B4B4-79703666D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7157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BD4729-DBDF-40A6-9BA4-E4C97EF6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125130-F4AB-465E-8AE2-E583FCAAB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0BA65A2-0302-4468-ADA7-9EC3F9593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93D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FEC332A1-CD38-42FC-B5EA-D51DDBED1E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07204"/>
            <a:ext cx="10905066" cy="504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647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1BB1D3B0-1E2E-48E2-ACCC-EE147A9A0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BB8B191-5BC6-486A-8E6E-13B1C9EEE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6E3DE27-4115-4B5D-A9DB-3C7CDC82B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C4E03DE-1C4E-4337-B54B-247C1E948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0401440-1DC9-4C9E-A3BA-4DECEEB465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EC77C144-7C26-45A6-99EC-5F7F7D047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139" y="1066091"/>
            <a:ext cx="5331481" cy="2385837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EE3F140-02CB-4BBC-ABC0-8BF046C9D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36050"/>
            <a:ext cx="0" cy="1645920"/>
          </a:xfrm>
          <a:prstGeom prst="line">
            <a:avLst/>
          </a:prstGeom>
          <a:ln w="19050">
            <a:solidFill>
              <a:srgbClr val="4653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05A67E60-3FE9-458F-B296-B7E8A2B6B3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17735" y="1059428"/>
            <a:ext cx="5331478" cy="2399164"/>
          </a:xfrm>
          <a:prstGeom prst="rect">
            <a:avLst/>
          </a:prstGeom>
        </p:spPr>
      </p:pic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36B822CC-7DA9-4417-AA94-64CEB676F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219240"/>
            <a:ext cx="11301984" cy="94997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AFA01E88-71CC-4FF3-9E81-51E0C32B4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359623"/>
            <a:ext cx="11303626" cy="2051143"/>
          </a:xfrm>
          <a:prstGeom prst="rect">
            <a:avLst/>
          </a:prstGeom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FEAB2EEA-126C-4C64-9F77-9861937C7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600" y="4596992"/>
            <a:ext cx="3353432" cy="16070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Des outils à partager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427770F-3B77-43FF-A171-38152D6CB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71491" y="4596992"/>
            <a:ext cx="7240909" cy="16070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buFont typeface="Wingdings 2" panose="05020102010507070707" pitchFamily="18" charset="2"/>
              <a:buChar char=""/>
            </a:pPr>
            <a:r>
              <a:rPr lang="en-US">
                <a:solidFill>
                  <a:schemeClr val="tx2"/>
                </a:solidFill>
              </a:rPr>
              <a:t>guide "Octofun" : outils de pédagogie positive, basé notamment sur les intelligences multiples ; pratique des évaluations à la demande</a:t>
            </a:r>
          </a:p>
        </p:txBody>
      </p:sp>
    </p:spTree>
    <p:extLst>
      <p:ext uri="{BB962C8B-B14F-4D97-AF65-F5344CB8AC3E}">
        <p14:creationId xmlns:p14="http://schemas.microsoft.com/office/powerpoint/2010/main" val="39564071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E9AA9F65-94B8-41A5-A7FF-23D2CFB11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E8B0F8E-3F6C-4541-B9C1-774D80A08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A45F5BC-32D1-41CD-B270-C46F18CA1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E57EE13-72B0-4FFA-ACE1-EBDE8934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EC7AA7E-81E8-4755-AC3D-2CE40312D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3B956FD-3E35-4658-9C8B-3A48FD2DB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419" y="457200"/>
            <a:ext cx="9961047" cy="367807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2BF1C37-B435-464B-B712-6A4BB39D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5278" y="668740"/>
            <a:ext cx="7574507" cy="33300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Merci pour votre participation à ce questionnaire !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1BC678D-D15E-4FC5-8CBF-5308E841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352" y="4244454"/>
            <a:ext cx="9961115" cy="207248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D188C2F-B457-4F86-B4B4-79703666D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833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BB1D3B0-1E2E-48E2-ACCC-EE147A9A0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12">
            <a:extLst>
              <a:ext uri="{FF2B5EF4-FFF2-40B4-BE49-F238E27FC236}">
                <a16:creationId xmlns:a16="http://schemas.microsoft.com/office/drawing/2014/main" id="{4BB8B191-5BC6-486A-8E6E-13B1C9EEE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14">
            <a:extLst>
              <a:ext uri="{FF2B5EF4-FFF2-40B4-BE49-F238E27FC236}">
                <a16:creationId xmlns:a16="http://schemas.microsoft.com/office/drawing/2014/main" id="{06E3DE27-4115-4B5D-A9DB-3C7CDC82B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16">
            <a:extLst>
              <a:ext uri="{FF2B5EF4-FFF2-40B4-BE49-F238E27FC236}">
                <a16:creationId xmlns:a16="http://schemas.microsoft.com/office/drawing/2014/main" id="{AA5196B7-638B-4DC2-897C-9F49E9D46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18">
            <a:extLst>
              <a:ext uri="{FF2B5EF4-FFF2-40B4-BE49-F238E27FC236}">
                <a16:creationId xmlns:a16="http://schemas.microsoft.com/office/drawing/2014/main" id="{875485B9-8EE1-447A-9C08-F7D6B532A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0" name="Rectangle 20">
            <a:extLst>
              <a:ext uri="{FF2B5EF4-FFF2-40B4-BE49-F238E27FC236}">
                <a16:creationId xmlns:a16="http://schemas.microsoft.com/office/drawing/2014/main" id="{B963707F-B98C-4143-AFCF-D6B56C975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4059" y="457200"/>
            <a:ext cx="5010912" cy="9144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41" name="Rectangle 22">
            <a:extLst>
              <a:ext uri="{FF2B5EF4-FFF2-40B4-BE49-F238E27FC236}">
                <a16:creationId xmlns:a16="http://schemas.microsoft.com/office/drawing/2014/main" id="{88D2DFBB-460D-4ECB-BD76-509C99DAD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5583" y="601197"/>
            <a:ext cx="5009388" cy="5789368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0AEEAD-5ED2-4ADC-8386-617B61DFC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26" y="1419225"/>
            <a:ext cx="4320227" cy="2395117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>
                <a:solidFill>
                  <a:schemeClr val="tx2"/>
                </a:solidFill>
              </a:rPr>
              <a:t>Votre situation d’enseignement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18D54E8-CE93-475D-9E48-4A8D1A9A8B7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835849" y="636403"/>
            <a:ext cx="5710061" cy="2669453"/>
          </a:xfrm>
          <a:prstGeom prst="rect">
            <a:avLst/>
          </a:prstGeom>
        </p:spPr>
      </p:pic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9226645D-9D77-433A-AA64-7BC6A5A1E5F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811017" y="3675086"/>
            <a:ext cx="5734893" cy="268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835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1BB1D3B0-1E2E-48E2-ACCC-EE147A9A0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BB8B191-5BC6-486A-8E6E-13B1C9EEE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6E3DE27-4115-4B5D-A9DB-3C7CDC82B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5196B7-638B-4DC2-897C-9F49E9D46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1FA8F66-3B85-411D-A2A6-A50DF3026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9149A368-411D-4E1C-882F-7FF76D75A38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43259" y="812223"/>
            <a:ext cx="5501582" cy="2516973"/>
          </a:xfrm>
          <a:prstGeom prst="rect">
            <a:avLst/>
          </a:prstGeom>
        </p:spPr>
      </p:pic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169958B5-5C27-4A9A-983B-AC6A83EFD5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36050"/>
            <a:ext cx="0" cy="16459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6DA51BC-BD7D-40B5-AB53-0C4907E40E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412" y="816409"/>
            <a:ext cx="5648847" cy="2612591"/>
          </a:xfrm>
          <a:prstGeom prst="rect">
            <a:avLst/>
          </a:prstGeom>
        </p:spPr>
      </p:pic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4179E790-E691-4202-B7FA-62924FC8D1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219240"/>
            <a:ext cx="11301984" cy="94997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065EE0A0-4DA6-4AA2-A475-14DB03C55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376057"/>
            <a:ext cx="11303626" cy="2034709"/>
          </a:xfrm>
          <a:prstGeom prst="rect">
            <a:avLst/>
          </a:prstGeom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2C618EF-C791-4B7E-9FB9-61CE910D2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4572000"/>
            <a:ext cx="10965141" cy="8952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La problématique abordée</a:t>
            </a:r>
          </a:p>
        </p:txBody>
      </p:sp>
    </p:spTree>
    <p:extLst>
      <p:ext uri="{BB962C8B-B14F-4D97-AF65-F5344CB8AC3E}">
        <p14:creationId xmlns:p14="http://schemas.microsoft.com/office/powerpoint/2010/main" val="1691994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9">
            <a:extLst>
              <a:ext uri="{FF2B5EF4-FFF2-40B4-BE49-F238E27FC236}">
                <a16:creationId xmlns:a16="http://schemas.microsoft.com/office/drawing/2014/main" id="{DB691D59-8F51-4DD8-AD41-D568D29B0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id="{204AEF18-0627-48F3-9B3D-F7E8F050B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CEAEE08A-C572-438F-9753-B0D527A51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15">
            <a:extLst>
              <a:ext uri="{FF2B5EF4-FFF2-40B4-BE49-F238E27FC236}">
                <a16:creationId xmlns:a16="http://schemas.microsoft.com/office/drawing/2014/main" id="{993F09C6-4F57-4B05-9592-E253D8BC6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17">
            <a:extLst>
              <a:ext uri="{FF2B5EF4-FFF2-40B4-BE49-F238E27FC236}">
                <a16:creationId xmlns:a16="http://schemas.microsoft.com/office/drawing/2014/main" id="{636F6DB7-CF8D-494A-82F6-13B58DCA9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9">
            <a:extLst>
              <a:ext uri="{FF2B5EF4-FFF2-40B4-BE49-F238E27FC236}">
                <a16:creationId xmlns:a16="http://schemas.microsoft.com/office/drawing/2014/main" id="{0B7E5194-6E82-4A44-99C3-FE7D87F34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F2A3F8A-36AC-4C1E-883D-8EF50705F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110" y="826346"/>
            <a:ext cx="3171905" cy="101380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 dirty="0" err="1">
                <a:solidFill>
                  <a:srgbClr val="FFFFFF"/>
                </a:solidFill>
              </a:rPr>
              <a:t>Quelques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dispositifs</a:t>
            </a:r>
            <a:r>
              <a:rPr lang="en-US" sz="1500" dirty="0">
                <a:solidFill>
                  <a:srgbClr val="FFFFFF"/>
                </a:solidFill>
              </a:rPr>
              <a:t> </a:t>
            </a:r>
            <a:r>
              <a:rPr lang="en-US" sz="1500" dirty="0" err="1">
                <a:solidFill>
                  <a:srgbClr val="FFFFFF"/>
                </a:solidFill>
              </a:rPr>
              <a:t>spécifiques</a:t>
            </a:r>
            <a:r>
              <a:rPr lang="en-US" sz="1500" dirty="0">
                <a:solidFill>
                  <a:srgbClr val="FFFFFF"/>
                </a:solidFill>
              </a:rPr>
              <a:t> au </a:t>
            </a:r>
            <a:r>
              <a:rPr lang="en-US" sz="1500" dirty="0" err="1">
                <a:solidFill>
                  <a:srgbClr val="FFFFFF"/>
                </a:solidFill>
              </a:rPr>
              <a:t>traitement</a:t>
            </a:r>
            <a:r>
              <a:rPr lang="en-US" sz="1500" dirty="0">
                <a:solidFill>
                  <a:srgbClr val="FFFFFF"/>
                </a:solidFill>
              </a:rPr>
              <a:t> de </a:t>
            </a:r>
            <a:r>
              <a:rPr lang="en-US" sz="1500" dirty="0" err="1">
                <a:solidFill>
                  <a:srgbClr val="FFFFFF"/>
                </a:solidFill>
              </a:rPr>
              <a:t>l’erreur</a:t>
            </a:r>
            <a:r>
              <a:rPr lang="en-US" sz="1500" dirty="0">
                <a:solidFill>
                  <a:srgbClr val="FFFFFF"/>
                </a:solidFill>
              </a:rPr>
              <a:t> déjà </a:t>
            </a:r>
            <a:r>
              <a:rPr lang="en-US" sz="1500" dirty="0" err="1">
                <a:solidFill>
                  <a:srgbClr val="FFFFFF"/>
                </a:solidFill>
              </a:rPr>
              <a:t>utilisés</a:t>
            </a:r>
            <a:endParaRPr lang="en-US" sz="1500" dirty="0">
              <a:solidFill>
                <a:srgbClr val="FFFFFF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9FCC1E1-84D3-494D-A0A0-286AFA1C3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6E09E90-FF79-402E-AF01-97A279BEA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C6946F8-4B9B-4C51-9F51-2DB377392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B3D2B3D-A285-438C-A344-AED3E46A0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C07955-AA73-47F1-A692-0A0FD0311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4110" y="2052084"/>
            <a:ext cx="3033249" cy="3856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buFont typeface="Wingdings 2" panose="05020102010507070707" pitchFamily="18" charset="2"/>
              <a:buChar char=""/>
            </a:pPr>
            <a:r>
              <a:rPr lang="en-US" sz="1600" dirty="0" err="1">
                <a:solidFill>
                  <a:srgbClr val="FFFFFF"/>
                </a:solidFill>
              </a:rPr>
              <a:t>Travailler</a:t>
            </a:r>
            <a:r>
              <a:rPr lang="en-US" sz="1600" dirty="0">
                <a:solidFill>
                  <a:srgbClr val="FFFFFF"/>
                </a:solidFill>
              </a:rPr>
              <a:t> plus </a:t>
            </a:r>
            <a:r>
              <a:rPr lang="en-US" sz="1600" dirty="0" err="1">
                <a:solidFill>
                  <a:srgbClr val="FFFFFF"/>
                </a:solidFill>
              </a:rPr>
              <a:t>spécifiquement</a:t>
            </a:r>
            <a:r>
              <a:rPr lang="en-US" sz="1600" dirty="0">
                <a:solidFill>
                  <a:srgbClr val="FFFFFF"/>
                </a:solidFill>
              </a:rPr>
              <a:t> sur </a:t>
            </a:r>
            <a:r>
              <a:rPr lang="en-US" sz="1600" dirty="0" err="1">
                <a:solidFill>
                  <a:srgbClr val="FFFFFF"/>
                </a:solidFill>
              </a:rPr>
              <a:t>l'énoncé</a:t>
            </a:r>
            <a:r>
              <a:rPr lang="en-US" sz="1600" dirty="0">
                <a:solidFill>
                  <a:srgbClr val="FFFFFF"/>
                </a:solidFill>
              </a:rPr>
              <a:t> de </a:t>
            </a:r>
            <a:r>
              <a:rPr lang="en-US" sz="1600" dirty="0" err="1">
                <a:solidFill>
                  <a:srgbClr val="FFFFFF"/>
                </a:solidFill>
              </a:rPr>
              <a:t>façon</a:t>
            </a:r>
            <a:r>
              <a:rPr lang="en-US" sz="1600" dirty="0">
                <a:solidFill>
                  <a:srgbClr val="FFFFFF"/>
                </a:solidFill>
              </a:rPr>
              <a:t> à </a:t>
            </a:r>
            <a:r>
              <a:rPr lang="en-US" sz="1600" dirty="0" err="1">
                <a:solidFill>
                  <a:srgbClr val="FFFFFF"/>
                </a:solidFill>
              </a:rPr>
              <a:t>développer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une</a:t>
            </a:r>
            <a:r>
              <a:rPr lang="en-US" sz="1600" dirty="0">
                <a:solidFill>
                  <a:srgbClr val="FFFFFF"/>
                </a:solidFill>
              </a:rPr>
              <a:t> attitude de </a:t>
            </a:r>
            <a:r>
              <a:rPr lang="en-US" sz="1600" dirty="0" err="1">
                <a:solidFill>
                  <a:srgbClr val="FFFFFF"/>
                </a:solidFill>
              </a:rPr>
              <a:t>lecteur</a:t>
            </a:r>
            <a:r>
              <a:rPr lang="en-US" sz="1600" dirty="0">
                <a:solidFill>
                  <a:srgbClr val="FFFFFF"/>
                </a:solidFill>
              </a:rPr>
              <a:t> critique </a:t>
            </a:r>
            <a:r>
              <a:rPr lang="en-US" sz="1600" dirty="0" err="1">
                <a:solidFill>
                  <a:srgbClr val="FFFFFF"/>
                </a:solidFill>
              </a:rPr>
              <a:t>entraînant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une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meilleure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compréhension</a:t>
            </a:r>
            <a:r>
              <a:rPr lang="en-US" sz="1600" dirty="0">
                <a:solidFill>
                  <a:srgbClr val="FFFFFF"/>
                </a:solidFill>
              </a:rPr>
              <a:t> des situations à </a:t>
            </a:r>
            <a:r>
              <a:rPr lang="en-US" sz="1600" dirty="0" err="1">
                <a:solidFill>
                  <a:srgbClr val="FFFFFF"/>
                </a:solidFill>
              </a:rPr>
              <a:t>résoudre</a:t>
            </a:r>
            <a:r>
              <a:rPr lang="en-US" sz="1600" dirty="0">
                <a:solidFill>
                  <a:srgbClr val="FFFFFF"/>
                </a:solidFill>
              </a:rPr>
              <a:t>.</a:t>
            </a:r>
          </a:p>
          <a:p>
            <a:pPr algn="l">
              <a:buFont typeface="Wingdings 2" panose="05020102010507070707" pitchFamily="18" charset="2"/>
              <a:buChar char=""/>
            </a:pPr>
            <a:endParaRPr lang="en-US" sz="1600" dirty="0">
              <a:solidFill>
                <a:srgbClr val="FFFFFF"/>
              </a:solidFill>
            </a:endParaRPr>
          </a:p>
          <a:p>
            <a:pPr algn="l">
              <a:buFont typeface="Wingdings 2" panose="05020102010507070707" pitchFamily="18" charset="2"/>
              <a:buChar char=""/>
            </a:pPr>
            <a:r>
              <a:rPr lang="en-US" sz="1600" dirty="0">
                <a:solidFill>
                  <a:srgbClr val="FFFFFF"/>
                </a:solidFill>
              </a:rPr>
              <a:t>Ateliers de </a:t>
            </a:r>
            <a:r>
              <a:rPr lang="en-US" sz="1600" dirty="0" err="1">
                <a:solidFill>
                  <a:srgbClr val="FFFFFF"/>
                </a:solidFill>
              </a:rPr>
              <a:t>remédiation</a:t>
            </a:r>
            <a:r>
              <a:rPr lang="en-US" sz="1600" dirty="0">
                <a:solidFill>
                  <a:srgbClr val="FFFFFF"/>
                </a:solidFill>
              </a:rPr>
              <a:t>. </a:t>
            </a:r>
            <a:r>
              <a:rPr lang="en-US" sz="1600" dirty="0" err="1">
                <a:solidFill>
                  <a:srgbClr val="FFFFFF"/>
                </a:solidFill>
              </a:rPr>
              <a:t>Exemple</a:t>
            </a:r>
            <a:r>
              <a:rPr lang="en-US" sz="1600" dirty="0">
                <a:solidFill>
                  <a:srgbClr val="FFFFFF"/>
                </a:solidFill>
              </a:rPr>
              <a:t> : reprise des </a:t>
            </a:r>
            <a:r>
              <a:rPr lang="en-US" sz="1600" dirty="0" err="1">
                <a:solidFill>
                  <a:srgbClr val="FFFFFF"/>
                </a:solidFill>
              </a:rPr>
              <a:t>problèmes</a:t>
            </a:r>
            <a:r>
              <a:rPr lang="en-US" sz="1600" dirty="0">
                <a:solidFill>
                  <a:srgbClr val="FFFFFF"/>
                </a:solidFill>
              </a:rPr>
              <a:t> avec manipulation </a:t>
            </a:r>
            <a:r>
              <a:rPr lang="en-US" sz="1600" dirty="0" err="1">
                <a:solidFill>
                  <a:srgbClr val="FFFFFF"/>
                </a:solidFill>
              </a:rPr>
              <a:t>puis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schématisation</a:t>
            </a:r>
            <a:r>
              <a:rPr lang="en-US" sz="1600" dirty="0">
                <a:solidFill>
                  <a:srgbClr val="FFFFFF"/>
                </a:solidFill>
              </a:rPr>
              <a:t>.</a:t>
            </a:r>
          </a:p>
          <a:p>
            <a:pPr algn="l">
              <a:buFont typeface="Wingdings 2" panose="05020102010507070707" pitchFamily="18" charset="2"/>
              <a:buChar char=""/>
            </a:pPr>
            <a:endParaRPr lang="en-US" sz="1600" dirty="0">
              <a:solidFill>
                <a:srgbClr val="FFFFFF"/>
              </a:solidFill>
            </a:endParaRPr>
          </a:p>
        </p:txBody>
      </p:sp>
      <p:pic>
        <p:nvPicPr>
          <p:cNvPr id="5" name="Espace réservé du contenu 4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AEC60E14-4E38-4694-8424-92CC837CD8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8800" y="1737486"/>
            <a:ext cx="6866506" cy="338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4656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B691D59-8F51-4DD8-AD41-D568D29B0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4AEF18-0627-48F3-9B3D-F7E8F050B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EAEE08A-C572-438F-9753-B0D527A51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3F09C6-4F57-4B05-9592-E253D8BC6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36F6DB7-CF8D-494A-82F6-13B58DCA9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7E5194-6E82-4A44-99C3-FE7D87F34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FE8B5FE-4841-4279-B824-CB4EC9A8C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110" y="826346"/>
            <a:ext cx="3171905" cy="101380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>
                <a:solidFill>
                  <a:srgbClr val="FFFFFF"/>
                </a:solidFill>
              </a:rPr>
              <a:t>Quelques apports théoriques déjà reçus : 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9FCC1E1-84D3-494D-A0A0-286AFA1C3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6E09E90-FF79-402E-AF01-97A279BEA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C6946F8-4B9B-4C51-9F51-2DB377392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B3D2B3D-A285-438C-A344-AED3E46A0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4F938D-AC4B-465A-A9F8-42752CB83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4110" y="2052084"/>
            <a:ext cx="3033249" cy="3856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buFont typeface="Wingdings 2" panose="05020102010507070707" pitchFamily="18" charset="2"/>
              <a:buChar char=""/>
            </a:pPr>
            <a:r>
              <a:rPr lang="en-US" sz="1600" dirty="0">
                <a:solidFill>
                  <a:srgbClr val="FFFFFF"/>
                </a:solidFill>
              </a:rPr>
              <a:t>animation </a:t>
            </a:r>
            <a:r>
              <a:rPr lang="en-US" sz="1600" dirty="0" err="1">
                <a:solidFill>
                  <a:srgbClr val="FFFFFF"/>
                </a:solidFill>
              </a:rPr>
              <a:t>pédagogique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problematwitt</a:t>
            </a:r>
            <a:r>
              <a:rPr lang="en-US" sz="1600" dirty="0">
                <a:solidFill>
                  <a:srgbClr val="FFFFFF"/>
                </a:solidFill>
              </a:rPr>
              <a:t> / </a:t>
            </a:r>
            <a:r>
              <a:rPr lang="en-US" sz="1600" dirty="0" err="1">
                <a:solidFill>
                  <a:srgbClr val="FFFFFF"/>
                </a:solidFill>
              </a:rPr>
              <a:t>Mémoire</a:t>
            </a:r>
            <a:r>
              <a:rPr lang="en-US" sz="1600" dirty="0">
                <a:solidFill>
                  <a:srgbClr val="FFFFFF"/>
                </a:solidFill>
              </a:rPr>
              <a:t> de recherche sur le </a:t>
            </a:r>
            <a:r>
              <a:rPr lang="en-US" sz="1600" dirty="0" err="1">
                <a:solidFill>
                  <a:srgbClr val="FFFFFF"/>
                </a:solidFill>
              </a:rPr>
              <a:t>calcul</a:t>
            </a:r>
            <a:r>
              <a:rPr lang="en-US" sz="1600" dirty="0">
                <a:solidFill>
                  <a:srgbClr val="FFFFFF"/>
                </a:solidFill>
              </a:rPr>
              <a:t> mental, </a:t>
            </a:r>
            <a:r>
              <a:rPr lang="en-US" sz="1600" dirty="0" err="1">
                <a:solidFill>
                  <a:srgbClr val="FFFFFF"/>
                </a:solidFill>
              </a:rPr>
              <a:t>l'erreur</a:t>
            </a:r>
            <a:r>
              <a:rPr lang="en-US" sz="1600" dirty="0">
                <a:solidFill>
                  <a:srgbClr val="FFFFFF"/>
                </a:solidFill>
              </a:rPr>
              <a:t> et son </a:t>
            </a:r>
            <a:r>
              <a:rPr lang="en-US" sz="1600" dirty="0" err="1">
                <a:solidFill>
                  <a:srgbClr val="FFFFFF"/>
                </a:solidFill>
              </a:rPr>
              <a:t>traitement</a:t>
            </a:r>
            <a:endParaRPr lang="en-US" sz="1600" dirty="0">
              <a:solidFill>
                <a:srgbClr val="FFFFFF"/>
              </a:solidFill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931990BC-BBB3-4389-A481-4F395BE3FB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8800" y="1823317"/>
            <a:ext cx="6866506" cy="321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3489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35BCE4-F8C2-49B5-B03D-769F9566A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 dirty="0"/>
              <a:t>Vos attentes de formation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74100811-0291-44F4-889E-8E536106CE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9006" y="2181225"/>
            <a:ext cx="8273987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906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BD4729-DBDF-40A6-9BA4-E4C97EF6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125130-F4AB-465E-8AE2-E583FCAAB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0BA65A2-0302-4468-ADA7-9EC3F9593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537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FB6A99F6-CE37-4B88-8978-E3418BE8CA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39046"/>
            <a:ext cx="10905066" cy="517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45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BD4729-DBDF-40A6-9BA4-E4C97EF6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125130-F4AB-465E-8AE2-E583FCAAB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0BA65A2-0302-4468-ADA7-9EC3F9593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842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C394F1AE-E0CB-4141-A9CC-746CC6A4A4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66310"/>
            <a:ext cx="10905066" cy="512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00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BD4729-DBDF-40A6-9BA4-E4C97EF6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125130-F4AB-465E-8AE2-E583FCAAB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0BA65A2-0302-4468-ADA7-9EC3F9593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47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617C7388-AF9E-434A-9DB4-9E7145A9E8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029886"/>
            <a:ext cx="10905066" cy="479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81311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e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125</Words>
  <Application>Microsoft Office PowerPoint</Application>
  <PresentationFormat>Grand écran</PresentationFormat>
  <Paragraphs>14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Gill Sans MT</vt:lpstr>
      <vt:lpstr>Wingdings 2</vt:lpstr>
      <vt:lpstr>Dividende</vt:lpstr>
      <vt:lpstr>L’erreur en mathématiques au cycle 3</vt:lpstr>
      <vt:lpstr>Votre situation d’enseignement</vt:lpstr>
      <vt:lpstr>La problématique abordée</vt:lpstr>
      <vt:lpstr>Quelques dispositifs spécifiques au traitement de l’erreur déjà utilisés</vt:lpstr>
      <vt:lpstr>Quelques apports théoriques déjà reçus : </vt:lpstr>
      <vt:lpstr>Vos attentes de formation</vt:lpstr>
      <vt:lpstr>Présentation PowerPoint</vt:lpstr>
      <vt:lpstr>Présentation PowerPoint</vt:lpstr>
      <vt:lpstr>Présentation PowerPoint</vt:lpstr>
      <vt:lpstr>Présentation PowerPoint</vt:lpstr>
      <vt:lpstr>Des outils à partager</vt:lpstr>
      <vt:lpstr>Merci pour votre participation à ce questionnaire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L’erreur en mathématiques au cycle 3</dc:title>
  <dc:creator>Pascale Claudel</dc:creator>
  <cp:lastModifiedBy>Pascale Claudel</cp:lastModifiedBy>
  <cp:revision>1</cp:revision>
  <dcterms:created xsi:type="dcterms:W3CDTF">2019-10-19T10:03:30Z</dcterms:created>
  <dcterms:modified xsi:type="dcterms:W3CDTF">2019-10-19T10:07:22Z</dcterms:modified>
</cp:coreProperties>
</file>