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5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6858000" cx="12192000"/>
  <p:notesSz cx="6858000" cy="9144000"/>
  <p:embeddedFontLst>
    <p:embeddedFont>
      <p:font typeface="Gill Sans"/>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3" roundtripDataSignature="AMtx7mhruHsZ2gnsTnyjY+JtbGXPReNb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GillSans-bold.fntdata"/><Relationship Id="rId41" Type="http://schemas.openxmlformats.org/officeDocument/2006/relationships/font" Target="fonts/GillSans-regular.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622f226e1f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622f226e1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622f226e1f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622f226e1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9" name="Google Shape;41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7" name="Google Shape;44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622f226e1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g622f226e1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620cbb4325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g620cbb432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 name="Shape 14"/>
        <p:cNvGrpSpPr/>
        <p:nvPr/>
      </p:nvGrpSpPr>
      <p:grpSpPr>
        <a:xfrm>
          <a:off x="0" y="0"/>
          <a:ext cx="0" cy="0"/>
          <a:chOff x="0" y="0"/>
          <a:chExt cx="0" cy="0"/>
        </a:xfrm>
      </p:grpSpPr>
      <p:sp>
        <p:nvSpPr>
          <p:cNvPr id="15" name="Google Shape;15;p26"/>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Gill Sans"/>
              <a:buNone/>
              <a:defRPr sz="36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sz="1600" cap="none">
                <a:solidFill>
                  <a:schemeClr val="accent1"/>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18" name="Google Shape;18;p2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 showMasterSp="0" type="blank">
  <p:cSld name="BLANK">
    <p:spTree>
      <p:nvGrpSpPr>
        <p:cNvPr id="93" name="Shape 93"/>
        <p:cNvGrpSpPr/>
        <p:nvPr/>
      </p:nvGrpSpPr>
      <p:grpSpPr>
        <a:xfrm>
          <a:off x="0" y="0"/>
          <a:ext cx="0" cy="0"/>
          <a:chOff x="0" y="0"/>
          <a:chExt cx="0" cy="0"/>
        </a:xfrm>
      </p:grpSpPr>
      <p:sp>
        <p:nvSpPr>
          <p:cNvPr id="94" name="Google Shape;94;p3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texte vertical" type="vertTx">
  <p:cSld name="VERTICAL_TEXT">
    <p:spTree>
      <p:nvGrpSpPr>
        <p:cNvPr id="99" name="Shape 99"/>
        <p:cNvGrpSpPr/>
        <p:nvPr/>
      </p:nvGrpSpPr>
      <p:grpSpPr>
        <a:xfrm>
          <a:off x="0" y="0"/>
          <a:ext cx="0" cy="0"/>
          <a:chOff x="0" y="0"/>
          <a:chExt cx="0" cy="0"/>
        </a:xfrm>
      </p:grpSpPr>
      <p:sp>
        <p:nvSpPr>
          <p:cNvPr id="100" name="Google Shape;100;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9"/>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vertical et texte" showMasterSp="0" type="vertTitleAndTx">
  <p:cSld name="VERTICAL_TITLE_AND_VERTICAL_TEXT">
    <p:spTree>
      <p:nvGrpSpPr>
        <p:cNvPr id="105" name="Shape 105"/>
        <p:cNvGrpSpPr/>
        <p:nvPr/>
      </p:nvGrpSpPr>
      <p:grpSpPr>
        <a:xfrm>
          <a:off x="0" y="0"/>
          <a:ext cx="0" cy="0"/>
          <a:chOff x="0" y="0"/>
          <a:chExt cx="0" cy="0"/>
        </a:xfrm>
      </p:grpSpPr>
      <p:sp>
        <p:nvSpPr>
          <p:cNvPr id="106" name="Google Shape;106;p4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0"/>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0"/>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0" name="Google Shape;110;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showMasterSp="0" type="secHead">
  <p:cSld name="SECTION_HEADER">
    <p:bg>
      <p:bgPr>
        <a:solidFill>
          <a:schemeClr val="lt1"/>
        </a:solidFill>
      </p:bgPr>
    </p:bg>
    <p:spTree>
      <p:nvGrpSpPr>
        <p:cNvPr id="122" name="Shape 122"/>
        <p:cNvGrpSpPr/>
        <p:nvPr/>
      </p:nvGrpSpPr>
      <p:grpSpPr>
        <a:xfrm>
          <a:off x="0" y="0"/>
          <a:ext cx="0" cy="0"/>
          <a:chOff x="0" y="0"/>
          <a:chExt cx="0" cy="0"/>
        </a:xfrm>
      </p:grpSpPr>
      <p:sp>
        <p:nvSpPr>
          <p:cNvPr id="123" name="Google Shape;123;g622f226e1f_0_22"/>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622f226e1f_0_22"/>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622f226e1f_0_22"/>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262626"/>
              </a:buClr>
              <a:buSzPts val="8000"/>
              <a:buFont typeface="Calibri"/>
              <a:buNone/>
              <a:defRPr b="0" sz="8000">
                <a:solidFill>
                  <a:srgbClr val="262626"/>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g622f226e1f_0_22"/>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rtl="0" algn="l">
              <a:lnSpc>
                <a:spcPct val="90000"/>
              </a:lnSpc>
              <a:spcBef>
                <a:spcPts val="200"/>
              </a:spcBef>
              <a:spcAft>
                <a:spcPts val="0"/>
              </a:spcAft>
              <a:buSzPts val="1800"/>
              <a:buNone/>
              <a:defRPr sz="1800">
                <a:solidFill>
                  <a:srgbClr val="888888"/>
                </a:solidFill>
              </a:defRPr>
            </a:lvl2pPr>
            <a:lvl3pPr indent="-228600" lvl="2" marL="1371600" rtl="0" algn="l">
              <a:lnSpc>
                <a:spcPct val="90000"/>
              </a:lnSpc>
              <a:spcBef>
                <a:spcPts val="400"/>
              </a:spcBef>
              <a:spcAft>
                <a:spcPts val="0"/>
              </a:spcAft>
              <a:buSzPts val="1600"/>
              <a:buNone/>
              <a:defRPr sz="1600">
                <a:solidFill>
                  <a:srgbClr val="888888"/>
                </a:solidFill>
              </a:defRPr>
            </a:lvl3pPr>
            <a:lvl4pPr indent="-228600" lvl="3" marL="1828800" rtl="0" algn="l">
              <a:lnSpc>
                <a:spcPct val="90000"/>
              </a:lnSpc>
              <a:spcBef>
                <a:spcPts val="400"/>
              </a:spcBef>
              <a:spcAft>
                <a:spcPts val="0"/>
              </a:spcAft>
              <a:buSzPts val="1400"/>
              <a:buNone/>
              <a:defRPr sz="1400">
                <a:solidFill>
                  <a:srgbClr val="888888"/>
                </a:solidFill>
              </a:defRPr>
            </a:lvl4pPr>
            <a:lvl5pPr indent="-228600" lvl="4" marL="2286000" rtl="0" algn="l">
              <a:lnSpc>
                <a:spcPct val="90000"/>
              </a:lnSpc>
              <a:spcBef>
                <a:spcPts val="400"/>
              </a:spcBef>
              <a:spcAft>
                <a:spcPts val="0"/>
              </a:spcAft>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sp>
        <p:nvSpPr>
          <p:cNvPr id="127" name="Google Shape;127;g622f226e1f_0_2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g622f226e1f_0_2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622f226e1f_0_22"/>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0" name="Google Shape;130;g622f226e1f_0_22"/>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showMasterSp="0" type="picTx">
  <p:cSld name="PICTURE_WITH_CAPTION_TEXT">
    <p:spTree>
      <p:nvGrpSpPr>
        <p:cNvPr id="131" name="Shape 131"/>
        <p:cNvGrpSpPr/>
        <p:nvPr/>
      </p:nvGrpSpPr>
      <p:grpSpPr>
        <a:xfrm>
          <a:off x="0" y="0"/>
          <a:ext cx="0" cy="0"/>
          <a:chOff x="0" y="0"/>
          <a:chExt cx="0" cy="0"/>
        </a:xfrm>
      </p:grpSpPr>
      <p:sp>
        <p:nvSpPr>
          <p:cNvPr id="132" name="Google Shape;132;g622f226e1f_0_31"/>
          <p:cNvSpPr/>
          <p:nvPr/>
        </p:nvSpPr>
        <p:spPr>
          <a:xfrm>
            <a:off x="0" y="4953000"/>
            <a:ext cx="12188700"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622f226e1f_0_31"/>
          <p:cNvSpPr/>
          <p:nvPr/>
        </p:nvSpPr>
        <p:spPr>
          <a:xfrm>
            <a:off x="15" y="491507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622f226e1f_0_31"/>
          <p:cNvSpPr txBox="1"/>
          <p:nvPr>
            <p:ph type="title"/>
          </p:nvPr>
        </p:nvSpPr>
        <p:spPr>
          <a:xfrm>
            <a:off x="1097280" y="5074920"/>
            <a:ext cx="10113300" cy="822900"/>
          </a:xfrm>
          <a:prstGeom prst="rect">
            <a:avLst/>
          </a:prstGeom>
          <a:noFill/>
          <a:ln>
            <a:noFill/>
          </a:ln>
        </p:spPr>
        <p:txBody>
          <a:bodyPr anchorCtr="0" anchor="b" bIns="0" lIns="91425" spcFirstLastPara="1" rIns="91425" wrap="square" tIns="0">
            <a:noAutofit/>
          </a:bodyPr>
          <a:lstStyle>
            <a:lvl1pPr lvl="0" rtl="0" algn="l">
              <a:lnSpc>
                <a:spcPct val="85000"/>
              </a:lnSpc>
              <a:spcBef>
                <a:spcPts val="0"/>
              </a:spcBef>
              <a:spcAft>
                <a:spcPts val="0"/>
              </a:spcAft>
              <a:buClr>
                <a:srgbClr val="FFFFFF"/>
              </a:buClr>
              <a:buSzPts val="3600"/>
              <a:buFont typeface="Calibri"/>
              <a:buNone/>
              <a:defRPr b="0" sz="36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g622f226e1f_0_31"/>
          <p:cNvSpPr/>
          <p:nvPr>
            <p:ph idx="2" type="pic"/>
          </p:nvPr>
        </p:nvSpPr>
        <p:spPr>
          <a:xfrm>
            <a:off x="15" y="0"/>
            <a:ext cx="12192000" cy="4915200"/>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136" name="Google Shape;136;g622f226e1f_0_31"/>
          <p:cNvSpPr txBox="1"/>
          <p:nvPr>
            <p:ph idx="1" type="body"/>
          </p:nvPr>
        </p:nvSpPr>
        <p:spPr>
          <a:xfrm>
            <a:off x="1097280" y="5907023"/>
            <a:ext cx="10113300" cy="594300"/>
          </a:xfrm>
          <a:prstGeom prst="rect">
            <a:avLst/>
          </a:prstGeom>
          <a:noFill/>
          <a:ln>
            <a:noFill/>
          </a:ln>
        </p:spPr>
        <p:txBody>
          <a:bodyPr anchorCtr="0" anchor="t" bIns="0" lIns="91425" spcFirstLastPara="1" rIns="91425" wrap="square" tIns="0">
            <a:noAutofit/>
          </a:bodyPr>
          <a:lstStyle>
            <a:lvl1pPr indent="-228600" lvl="0" marL="457200" rtl="0" algn="l">
              <a:lnSpc>
                <a:spcPct val="90000"/>
              </a:lnSpc>
              <a:spcBef>
                <a:spcPts val="0"/>
              </a:spcBef>
              <a:spcAft>
                <a:spcPts val="0"/>
              </a:spcAft>
              <a:buSzPts val="1500"/>
              <a:buNone/>
              <a:defRPr sz="1500">
                <a:solidFill>
                  <a:srgbClr val="FFFFFF"/>
                </a:solidFill>
              </a:defRPr>
            </a:lvl1pPr>
            <a:lvl2pPr indent="-228600" lvl="1" marL="914400" rtl="0" algn="l">
              <a:lnSpc>
                <a:spcPct val="90000"/>
              </a:lnSpc>
              <a:spcBef>
                <a:spcPts val="600"/>
              </a:spcBef>
              <a:spcAft>
                <a:spcPts val="0"/>
              </a:spcAft>
              <a:buSzPts val="1200"/>
              <a:buNone/>
              <a:defRPr sz="1200"/>
            </a:lvl2pPr>
            <a:lvl3pPr indent="-228600" lvl="2" marL="1371600" rtl="0" algn="l">
              <a:lnSpc>
                <a:spcPct val="90000"/>
              </a:lnSpc>
              <a:spcBef>
                <a:spcPts val="400"/>
              </a:spcBef>
              <a:spcAft>
                <a:spcPts val="0"/>
              </a:spcAft>
              <a:buSzPts val="1000"/>
              <a:buNone/>
              <a:defRPr sz="1000"/>
            </a:lvl3pPr>
            <a:lvl4pPr indent="-228600" lvl="3" marL="1828800" rtl="0" algn="l">
              <a:lnSpc>
                <a:spcPct val="90000"/>
              </a:lnSpc>
              <a:spcBef>
                <a:spcPts val="400"/>
              </a:spcBef>
              <a:spcAft>
                <a:spcPts val="0"/>
              </a:spcAft>
              <a:buSzPts val="900"/>
              <a:buNone/>
              <a:defRPr sz="900"/>
            </a:lvl4pPr>
            <a:lvl5pPr indent="-228600" lvl="4" marL="2286000" rtl="0" algn="l">
              <a:lnSpc>
                <a:spcPct val="90000"/>
              </a:lnSpc>
              <a:spcBef>
                <a:spcPts val="400"/>
              </a:spcBef>
              <a:spcAft>
                <a:spcPts val="0"/>
              </a:spcAft>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137" name="Google Shape;137;g622f226e1f_0_3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g622f226e1f_0_3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622f226e1f_0_31"/>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showMasterSp="0" type="objTx">
  <p:cSld name="OBJECT_WITH_CAPTION_TEXT">
    <p:spTree>
      <p:nvGrpSpPr>
        <p:cNvPr id="140" name="Shape 140"/>
        <p:cNvGrpSpPr/>
        <p:nvPr/>
      </p:nvGrpSpPr>
      <p:grpSpPr>
        <a:xfrm>
          <a:off x="0" y="0"/>
          <a:ext cx="0" cy="0"/>
          <a:chOff x="0" y="0"/>
          <a:chExt cx="0" cy="0"/>
        </a:xfrm>
      </p:grpSpPr>
      <p:sp>
        <p:nvSpPr>
          <p:cNvPr id="141" name="Google Shape;141;g622f226e1f_0_40"/>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622f226e1f_0_40"/>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622f226e1f_0_40"/>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FFFFFF"/>
              </a:buClr>
              <a:buSzPts val="3600"/>
              <a:buFont typeface="Calibri"/>
              <a:buNone/>
              <a:defRPr b="0" sz="36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g622f226e1f_0_40"/>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45" name="Google Shape;145;g622f226e1f_0_40"/>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200"/>
              </a:spcBef>
              <a:spcAft>
                <a:spcPts val="0"/>
              </a:spcAft>
              <a:buSzPts val="1500"/>
              <a:buNone/>
              <a:defRPr sz="1500">
                <a:solidFill>
                  <a:srgbClr val="FFFFFF"/>
                </a:solidFill>
              </a:defRPr>
            </a:lvl1pPr>
            <a:lvl2pPr indent="-228600" lvl="1" marL="914400" rtl="0" algn="l">
              <a:lnSpc>
                <a:spcPct val="90000"/>
              </a:lnSpc>
              <a:spcBef>
                <a:spcPts val="200"/>
              </a:spcBef>
              <a:spcAft>
                <a:spcPts val="0"/>
              </a:spcAft>
              <a:buSzPts val="1200"/>
              <a:buNone/>
              <a:defRPr sz="1200"/>
            </a:lvl2pPr>
            <a:lvl3pPr indent="-228600" lvl="2" marL="1371600" rtl="0" algn="l">
              <a:lnSpc>
                <a:spcPct val="90000"/>
              </a:lnSpc>
              <a:spcBef>
                <a:spcPts val="400"/>
              </a:spcBef>
              <a:spcAft>
                <a:spcPts val="0"/>
              </a:spcAft>
              <a:buSzPts val="1000"/>
              <a:buNone/>
              <a:defRPr sz="1000"/>
            </a:lvl3pPr>
            <a:lvl4pPr indent="-228600" lvl="3" marL="1828800" rtl="0" algn="l">
              <a:lnSpc>
                <a:spcPct val="90000"/>
              </a:lnSpc>
              <a:spcBef>
                <a:spcPts val="400"/>
              </a:spcBef>
              <a:spcAft>
                <a:spcPts val="0"/>
              </a:spcAft>
              <a:buSzPts val="900"/>
              <a:buNone/>
              <a:defRPr sz="900"/>
            </a:lvl4pPr>
            <a:lvl5pPr indent="-228600" lvl="4" marL="2286000" rtl="0" algn="l">
              <a:lnSpc>
                <a:spcPct val="90000"/>
              </a:lnSpc>
              <a:spcBef>
                <a:spcPts val="400"/>
              </a:spcBef>
              <a:spcAft>
                <a:spcPts val="0"/>
              </a:spcAft>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146" name="Google Shape;146;g622f226e1f_0_40"/>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g622f226e1f_0_40"/>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g622f226e1f_0_40"/>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149" name="Shape 149"/>
        <p:cNvGrpSpPr/>
        <p:nvPr/>
      </p:nvGrpSpPr>
      <p:grpSpPr>
        <a:xfrm>
          <a:off x="0" y="0"/>
          <a:ext cx="0" cy="0"/>
          <a:chOff x="0" y="0"/>
          <a:chExt cx="0" cy="0"/>
        </a:xfrm>
      </p:grpSpPr>
      <p:sp>
        <p:nvSpPr>
          <p:cNvPr id="150" name="Google Shape;150;g622f226e1f_0_4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3F3F3F"/>
              </a:buClr>
              <a:buSzPts val="48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622f226e1f_0_49"/>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52" name="Google Shape;152;g622f226e1f_0_49"/>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g622f226e1f_0_49"/>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g622f226e1f_0_49"/>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showMasterSp="0" type="title">
  <p:cSld name="TITLE">
    <p:spTree>
      <p:nvGrpSpPr>
        <p:cNvPr id="155" name="Shape 155"/>
        <p:cNvGrpSpPr/>
        <p:nvPr/>
      </p:nvGrpSpPr>
      <p:grpSpPr>
        <a:xfrm>
          <a:off x="0" y="0"/>
          <a:ext cx="0" cy="0"/>
          <a:chOff x="0" y="0"/>
          <a:chExt cx="0" cy="0"/>
        </a:xfrm>
      </p:grpSpPr>
      <p:sp>
        <p:nvSpPr>
          <p:cNvPr id="156" name="Google Shape;156;g622f226e1f_0_55"/>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622f226e1f_0_55"/>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622f226e1f_0_5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262626"/>
              </a:buClr>
              <a:buSzPts val="8000"/>
              <a:buFont typeface="Calibri"/>
              <a:buNone/>
              <a:defRPr sz="8000">
                <a:solidFill>
                  <a:srgbClr val="262626"/>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g622f226e1f_0_5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rtl="0" algn="ctr">
              <a:lnSpc>
                <a:spcPct val="90000"/>
              </a:lnSpc>
              <a:spcBef>
                <a:spcPts val="200"/>
              </a:spcBef>
              <a:spcAft>
                <a:spcPts val="0"/>
              </a:spcAft>
              <a:buSzPts val="2400"/>
              <a:buNone/>
              <a:defRPr sz="2400"/>
            </a:lvl2pPr>
            <a:lvl3pPr lvl="2" rtl="0" algn="ctr">
              <a:lnSpc>
                <a:spcPct val="90000"/>
              </a:lnSpc>
              <a:spcBef>
                <a:spcPts val="400"/>
              </a:spcBef>
              <a:spcAft>
                <a:spcPts val="0"/>
              </a:spcAft>
              <a:buSzPts val="2400"/>
              <a:buNone/>
              <a:defRPr sz="2400"/>
            </a:lvl3pPr>
            <a:lvl4pPr lvl="3" rtl="0" algn="ctr">
              <a:lnSpc>
                <a:spcPct val="90000"/>
              </a:lnSpc>
              <a:spcBef>
                <a:spcPts val="400"/>
              </a:spcBef>
              <a:spcAft>
                <a:spcPts val="0"/>
              </a:spcAft>
              <a:buSzPts val="2000"/>
              <a:buNone/>
              <a:defRPr sz="2000"/>
            </a:lvl4pPr>
            <a:lvl5pPr lvl="4" rtl="0" algn="ctr">
              <a:lnSpc>
                <a:spcPct val="90000"/>
              </a:lnSpc>
              <a:spcBef>
                <a:spcPts val="400"/>
              </a:spcBef>
              <a:spcAft>
                <a:spcPts val="0"/>
              </a:spcAft>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sp>
        <p:nvSpPr>
          <p:cNvPr id="160" name="Google Shape;160;g622f226e1f_0_5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g622f226e1f_0_5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g622f226e1f_0_5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63" name="Google Shape;163;g622f226e1f_0_5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164" name="Shape 164"/>
        <p:cNvGrpSpPr/>
        <p:nvPr/>
      </p:nvGrpSpPr>
      <p:grpSpPr>
        <a:xfrm>
          <a:off x="0" y="0"/>
          <a:ext cx="0" cy="0"/>
          <a:chOff x="0" y="0"/>
          <a:chExt cx="0" cy="0"/>
        </a:xfrm>
      </p:grpSpPr>
      <p:sp>
        <p:nvSpPr>
          <p:cNvPr id="165" name="Google Shape;165;g622f226e1f_0_6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g622f226e1f_0_64"/>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67" name="Google Shape;167;g622f226e1f_0_64"/>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68" name="Google Shape;168;g622f226e1f_0_6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g622f226e1f_0_6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0" name="Google Shape;170;g622f226e1f_0_64"/>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ison" type="twoTxTwoObj">
  <p:cSld name="TWO_OBJECTS_WITH_TEXT">
    <p:spTree>
      <p:nvGrpSpPr>
        <p:cNvPr id="171" name="Shape 171"/>
        <p:cNvGrpSpPr/>
        <p:nvPr/>
      </p:nvGrpSpPr>
      <p:grpSpPr>
        <a:xfrm>
          <a:off x="0" y="0"/>
          <a:ext cx="0" cy="0"/>
          <a:chOff x="0" y="0"/>
          <a:chExt cx="0" cy="0"/>
        </a:xfrm>
      </p:grpSpPr>
      <p:sp>
        <p:nvSpPr>
          <p:cNvPr id="172" name="Google Shape;172;g622f226e1f_0_71"/>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3" name="Google Shape;173;g622f226e1f_0_71"/>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174" name="Google Shape;174;g622f226e1f_0_71"/>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75" name="Google Shape;175;g622f226e1f_0_71"/>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200"/>
              </a:spcBef>
              <a:spcAft>
                <a:spcPts val="0"/>
              </a:spcAft>
              <a:buSzPts val="2000"/>
              <a:buNone/>
              <a:defRPr b="0" sz="2000" cap="none">
                <a:solidFill>
                  <a:schemeClr val="dk2"/>
                </a:solidFill>
              </a:defRPr>
            </a:lvl1pPr>
            <a:lvl2pPr indent="-228600" lvl="1" marL="914400" rtl="0" algn="l">
              <a:lnSpc>
                <a:spcPct val="90000"/>
              </a:lnSpc>
              <a:spcBef>
                <a:spcPts val="200"/>
              </a:spcBef>
              <a:spcAft>
                <a:spcPts val="0"/>
              </a:spcAft>
              <a:buSzPts val="2000"/>
              <a:buNone/>
              <a:defRPr b="1" sz="2000"/>
            </a:lvl2pPr>
            <a:lvl3pPr indent="-228600" lvl="2" marL="1371600" rtl="0" algn="l">
              <a:lnSpc>
                <a:spcPct val="90000"/>
              </a:lnSpc>
              <a:spcBef>
                <a:spcPts val="400"/>
              </a:spcBef>
              <a:spcAft>
                <a:spcPts val="0"/>
              </a:spcAft>
              <a:buSzPts val="1800"/>
              <a:buNone/>
              <a:defRPr b="1" sz="1800"/>
            </a:lvl3pPr>
            <a:lvl4pPr indent="-228600" lvl="3" marL="1828800" rtl="0" algn="l">
              <a:lnSpc>
                <a:spcPct val="90000"/>
              </a:lnSpc>
              <a:spcBef>
                <a:spcPts val="400"/>
              </a:spcBef>
              <a:spcAft>
                <a:spcPts val="0"/>
              </a:spcAft>
              <a:buSzPts val="1600"/>
              <a:buNone/>
              <a:defRPr b="1" sz="1600"/>
            </a:lvl4pPr>
            <a:lvl5pPr indent="-228600" lvl="4" marL="2286000" rtl="0" algn="l">
              <a:lnSpc>
                <a:spcPct val="90000"/>
              </a:lnSpc>
              <a:spcBef>
                <a:spcPts val="400"/>
              </a:spcBef>
              <a:spcAft>
                <a:spcPts val="0"/>
              </a:spcAft>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176" name="Google Shape;176;g622f226e1f_0_71"/>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77" name="Google Shape;177;g622f226e1f_0_7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8" name="Google Shape;178;g622f226e1f_0_7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9" name="Google Shape;179;g622f226e1f_0_71"/>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showMasterSp="0" type="secHead">
  <p:cSld name="SECTION_HEADER">
    <p:bg>
      <p:bgPr>
        <a:solidFill>
          <a:schemeClr val="lt1"/>
        </a:solidFill>
      </p:bgPr>
    </p:bg>
    <p:spTree>
      <p:nvGrpSpPr>
        <p:cNvPr id="30" name="Shape 30"/>
        <p:cNvGrpSpPr/>
        <p:nvPr/>
      </p:nvGrpSpPr>
      <p:grpSpPr>
        <a:xfrm>
          <a:off x="0" y="0"/>
          <a:ext cx="0" cy="0"/>
          <a:chOff x="0" y="0"/>
          <a:chExt cx="0" cy="0"/>
        </a:xfrm>
      </p:grpSpPr>
      <p:sp>
        <p:nvSpPr>
          <p:cNvPr id="31" name="Google Shape;31;p2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8"/>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5" name="Google Shape;35;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8" name="Google Shape;38;p2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type="titleOnly">
  <p:cSld name="TITLE_ONLY">
    <p:spTree>
      <p:nvGrpSpPr>
        <p:cNvPr id="180" name="Shape 180"/>
        <p:cNvGrpSpPr/>
        <p:nvPr/>
      </p:nvGrpSpPr>
      <p:grpSpPr>
        <a:xfrm>
          <a:off x="0" y="0"/>
          <a:ext cx="0" cy="0"/>
          <a:chOff x="0" y="0"/>
          <a:chExt cx="0" cy="0"/>
        </a:xfrm>
      </p:grpSpPr>
      <p:sp>
        <p:nvSpPr>
          <p:cNvPr id="181" name="Google Shape;181;g622f226e1f_0_80"/>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2" name="Google Shape;182;g622f226e1f_0_80"/>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3" name="Google Shape;183;g622f226e1f_0_80"/>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4" name="Google Shape;184;g622f226e1f_0_80"/>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 showMasterSp="0" type="blank">
  <p:cSld name="BLANK">
    <p:spTree>
      <p:nvGrpSpPr>
        <p:cNvPr id="185" name="Shape 185"/>
        <p:cNvGrpSpPr/>
        <p:nvPr/>
      </p:nvGrpSpPr>
      <p:grpSpPr>
        <a:xfrm>
          <a:off x="0" y="0"/>
          <a:ext cx="0" cy="0"/>
          <a:chOff x="0" y="0"/>
          <a:chExt cx="0" cy="0"/>
        </a:xfrm>
      </p:grpSpPr>
      <p:sp>
        <p:nvSpPr>
          <p:cNvPr id="186" name="Google Shape;186;g622f226e1f_0_85"/>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622f226e1f_0_85"/>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622f226e1f_0_8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9" name="Google Shape;189;g622f226e1f_0_85"/>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0" name="Google Shape;190;g622f226e1f_0_85"/>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texte vertical" type="vertTx">
  <p:cSld name="VERTICAL_TEXT">
    <p:spTree>
      <p:nvGrpSpPr>
        <p:cNvPr id="191" name="Shape 191"/>
        <p:cNvGrpSpPr/>
        <p:nvPr/>
      </p:nvGrpSpPr>
      <p:grpSpPr>
        <a:xfrm>
          <a:off x="0" y="0"/>
          <a:ext cx="0" cy="0"/>
          <a:chOff x="0" y="0"/>
          <a:chExt cx="0" cy="0"/>
        </a:xfrm>
      </p:grpSpPr>
      <p:sp>
        <p:nvSpPr>
          <p:cNvPr id="192" name="Google Shape;192;g622f226e1f_0_91"/>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3" name="Google Shape;193;g622f226e1f_0_91"/>
          <p:cNvSpPr txBox="1"/>
          <p:nvPr>
            <p:ph idx="1" type="body"/>
          </p:nvPr>
        </p:nvSpPr>
        <p:spPr>
          <a:xfrm rot="5400000">
            <a:off x="4114830" y="-1171816"/>
            <a:ext cx="4023300" cy="10058400"/>
          </a:xfrm>
          <a:prstGeom prst="rect">
            <a:avLst/>
          </a:prstGeom>
          <a:noFill/>
          <a:ln>
            <a:noFill/>
          </a:ln>
        </p:spPr>
        <p:txBody>
          <a:bodyPr anchorCtr="0" anchor="t" bIns="0" lIns="45700" spcFirstLastPara="1" rIns="45700" wrap="square" tIns="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194" name="Google Shape;194;g622f226e1f_0_9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5" name="Google Shape;195;g622f226e1f_0_9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6" name="Google Shape;196;g622f226e1f_0_91"/>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vertical et texte" showMasterSp="0" type="vertTitleAndTx">
  <p:cSld name="VERTICAL_TITLE_AND_VERTICAL_TEXT">
    <p:spTree>
      <p:nvGrpSpPr>
        <p:cNvPr id="197" name="Shape 197"/>
        <p:cNvGrpSpPr/>
        <p:nvPr/>
      </p:nvGrpSpPr>
      <p:grpSpPr>
        <a:xfrm>
          <a:off x="0" y="0"/>
          <a:ext cx="0" cy="0"/>
          <a:chOff x="0" y="0"/>
          <a:chExt cx="0" cy="0"/>
        </a:xfrm>
      </p:grpSpPr>
      <p:sp>
        <p:nvSpPr>
          <p:cNvPr id="198" name="Google Shape;198;g622f226e1f_0_97"/>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622f226e1f_0_97"/>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622f226e1f_0_97"/>
          <p:cNvSpPr txBox="1"/>
          <p:nvPr>
            <p:ph type="title"/>
          </p:nvPr>
        </p:nvSpPr>
        <p:spPr>
          <a:xfrm rot="5400000">
            <a:off x="7160701" y="1978979"/>
            <a:ext cx="5757300" cy="2628900"/>
          </a:xfrm>
          <a:prstGeom prst="rect">
            <a:avLst/>
          </a:prstGeom>
          <a:noFill/>
          <a:ln>
            <a:noFill/>
          </a:ln>
        </p:spPr>
        <p:txBody>
          <a:bodyPr anchorCtr="0" anchor="b" bIns="45700" lIns="91425" spcFirstLastPara="1" rIns="91425" wrap="square" tIns="45700">
            <a:noAutofit/>
          </a:bodyPr>
          <a:lstStyle>
            <a:lvl1pPr lvl="0" rtl="0" algn="l">
              <a:lnSpc>
                <a:spcPct val="85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1" name="Google Shape;201;g622f226e1f_0_9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Autofit/>
          </a:bodyPr>
          <a:lstStyle>
            <a:lvl1pPr indent="-342900" lvl="0" marL="457200" rtl="0" algn="l">
              <a:lnSpc>
                <a:spcPct val="90000"/>
              </a:lnSpc>
              <a:spcBef>
                <a:spcPts val="1200"/>
              </a:spcBef>
              <a:spcAft>
                <a:spcPts val="0"/>
              </a:spcAft>
              <a:buSzPts val="1800"/>
              <a:buChar char=" "/>
              <a:defRPr/>
            </a:lvl1pPr>
            <a:lvl2pPr indent="-342900" lvl="1" marL="914400" rtl="0" algn="l">
              <a:lnSpc>
                <a:spcPct val="90000"/>
              </a:lnSpc>
              <a:spcBef>
                <a:spcPts val="200"/>
              </a:spcBef>
              <a:spcAft>
                <a:spcPts val="0"/>
              </a:spcAft>
              <a:buSzPts val="1800"/>
              <a:buChar char="◦"/>
              <a:defRPr/>
            </a:lvl2pPr>
            <a:lvl3pPr indent="-342900" lvl="2" marL="1371600" rtl="0" algn="l">
              <a:lnSpc>
                <a:spcPct val="90000"/>
              </a:lnSpc>
              <a:spcBef>
                <a:spcPts val="400"/>
              </a:spcBef>
              <a:spcAft>
                <a:spcPts val="0"/>
              </a:spcAft>
              <a:buSzPts val="1800"/>
              <a:buChar char="◦"/>
              <a:defRPr/>
            </a:lvl3pPr>
            <a:lvl4pPr indent="-342900" lvl="3" marL="1828800" rtl="0" algn="l">
              <a:lnSpc>
                <a:spcPct val="90000"/>
              </a:lnSpc>
              <a:spcBef>
                <a:spcPts val="400"/>
              </a:spcBef>
              <a:spcAft>
                <a:spcPts val="0"/>
              </a:spcAft>
              <a:buSzPts val="1800"/>
              <a:buChar char="◦"/>
              <a:defRPr/>
            </a:lvl4pPr>
            <a:lvl5pPr indent="-342900" lvl="4" marL="2286000" rtl="0" algn="l">
              <a:lnSpc>
                <a:spcPct val="90000"/>
              </a:lnSpc>
              <a:spcBef>
                <a:spcPts val="400"/>
              </a:spcBef>
              <a:spcAft>
                <a:spcPts val="0"/>
              </a:spcAft>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202" name="Google Shape;202;g622f226e1f_0_9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3" name="Google Shape;203;g622f226e1f_0_9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4" name="Google Shape;204;g622f226e1f_0_97"/>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showMasterSp="0" type="picTx">
  <p:cSld name="PICTURE_WITH_CAPTION_TEXT">
    <p:spTree>
      <p:nvGrpSpPr>
        <p:cNvPr id="39" name="Shape 39"/>
        <p:cNvGrpSpPr/>
        <p:nvPr/>
      </p:nvGrpSpPr>
      <p:grpSpPr>
        <a:xfrm>
          <a:off x="0" y="0"/>
          <a:ext cx="0" cy="0"/>
          <a:chOff x="0" y="0"/>
          <a:chExt cx="0" cy="0"/>
        </a:xfrm>
      </p:grpSpPr>
      <p:sp>
        <p:nvSpPr>
          <p:cNvPr id="40" name="Google Shape;40;p29"/>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9"/>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44" name="Google Shape;44;p29"/>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5" name="Google Shape;45;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showMasterSp="0" type="objTx">
  <p:cSld name="OBJECT_WITH_CAPTION_TEXT">
    <p:spTree>
      <p:nvGrpSpPr>
        <p:cNvPr id="48" name="Shape 48"/>
        <p:cNvGrpSpPr/>
        <p:nvPr/>
      </p:nvGrpSpPr>
      <p:grpSpPr>
        <a:xfrm>
          <a:off x="0" y="0"/>
          <a:ext cx="0" cy="0"/>
          <a:chOff x="0" y="0"/>
          <a:chExt cx="0" cy="0"/>
        </a:xfrm>
      </p:grpSpPr>
      <p:sp>
        <p:nvSpPr>
          <p:cNvPr id="49" name="Google Shape;49;p31"/>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1"/>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1"/>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31"/>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54" name="Google Shape;54;p31"/>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57" name="Shape 57"/>
        <p:cNvGrpSpPr/>
        <p:nvPr/>
      </p:nvGrpSpPr>
      <p:grpSpPr>
        <a:xfrm>
          <a:off x="0" y="0"/>
          <a:ext cx="0" cy="0"/>
          <a:chOff x="0" y="0"/>
          <a:chExt cx="0" cy="0"/>
        </a:xfrm>
      </p:grpSpPr>
      <p:sp>
        <p:nvSpPr>
          <p:cNvPr id="58" name="Google Shape;58;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63" name="Shape 63"/>
        <p:cNvGrpSpPr/>
        <p:nvPr/>
      </p:nvGrpSpPr>
      <p:grpSpPr>
        <a:xfrm>
          <a:off x="0" y="0"/>
          <a:ext cx="0" cy="0"/>
          <a:chOff x="0" y="0"/>
          <a:chExt cx="0" cy="0"/>
        </a:xfrm>
      </p:grpSpPr>
      <p:sp>
        <p:nvSpPr>
          <p:cNvPr id="64" name="Google Shape;64;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5"/>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35"/>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showMasterSp="0" type="title">
  <p:cSld name="TITLE">
    <p:spTree>
      <p:nvGrpSpPr>
        <p:cNvPr id="70" name="Shape 70"/>
        <p:cNvGrpSpPr/>
        <p:nvPr/>
      </p:nvGrpSpPr>
      <p:grpSpPr>
        <a:xfrm>
          <a:off x="0" y="0"/>
          <a:ext cx="0" cy="0"/>
          <a:chOff x="0" y="0"/>
          <a:chExt cx="0" cy="0"/>
        </a:xfrm>
      </p:grpSpPr>
      <p:sp>
        <p:nvSpPr>
          <p:cNvPr id="71" name="Google Shape;71;p3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75" name="Google Shape;75;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78" name="Google Shape;78;p3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ison" type="twoTxTwoObj">
  <p:cSld name="TWO_OBJECTS_WITH_TEXT">
    <p:spTree>
      <p:nvGrpSpPr>
        <p:cNvPr id="79" name="Shape 79"/>
        <p:cNvGrpSpPr/>
        <p:nvPr/>
      </p:nvGrpSpPr>
      <p:grpSpPr>
        <a:xfrm>
          <a:off x="0" y="0"/>
          <a:ext cx="0" cy="0"/>
          <a:chOff x="0" y="0"/>
          <a:chExt cx="0" cy="0"/>
        </a:xfrm>
      </p:grpSpPr>
      <p:sp>
        <p:nvSpPr>
          <p:cNvPr id="80" name="Google Shape;80;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6"/>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2" name="Google Shape;82;p36"/>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6"/>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4" name="Google Shape;84;p36"/>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type="titleOnly">
  <p:cSld name="TITLE_ONLY">
    <p:spTree>
      <p:nvGrpSpPr>
        <p:cNvPr id="88" name="Shape 88"/>
        <p:cNvGrpSpPr/>
        <p:nvPr/>
      </p:nvGrpSpPr>
      <p:grpSpPr>
        <a:xfrm>
          <a:off x="0" y="0"/>
          <a:ext cx="0" cy="0"/>
          <a:chOff x="0" y="0"/>
          <a:chExt cx="0" cy="0"/>
        </a:xfrm>
      </p:grpSpPr>
      <p:sp>
        <p:nvSpPr>
          <p:cNvPr id="89" name="Google Shape;89;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4.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800"/>
              <a:buFont typeface="Gill Sans"/>
              <a:buNone/>
              <a:defRPr b="0" i="0" sz="2800" u="none" cap="none" strike="noStrike">
                <a:solidFill>
                  <a:srgbClr val="3F3F3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7" name="Google Shape;7;p25"/>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accent1"/>
              </a:buClr>
              <a:buSzPts val="1656"/>
              <a:buFont typeface="Noto Sans Symbols"/>
              <a:buChar char="◼"/>
              <a:defRPr b="0" i="0" sz="1800" u="none" cap="none" strike="noStrike">
                <a:solidFill>
                  <a:srgbClr val="3F3F3F"/>
                </a:solidFill>
                <a:latin typeface="Gill Sans"/>
                <a:ea typeface="Gill Sans"/>
                <a:cs typeface="Gill Sans"/>
                <a:sym typeface="Gill Sans"/>
              </a:defRPr>
            </a:lvl1pPr>
            <a:lvl2pPr indent="-322072" lvl="1" marL="914400" marR="0" rtl="0" algn="l">
              <a:lnSpc>
                <a:spcPct val="100000"/>
              </a:lnSpc>
              <a:spcBef>
                <a:spcPts val="600"/>
              </a:spcBef>
              <a:spcAft>
                <a:spcPts val="0"/>
              </a:spcAft>
              <a:buClr>
                <a:schemeClr val="accent1"/>
              </a:buClr>
              <a:buSzPts val="1472"/>
              <a:buFont typeface="Noto Sans Symbols"/>
              <a:buChar char="◼"/>
              <a:defRPr b="0" i="0" sz="1600" u="none" cap="none" strike="noStrike">
                <a:solidFill>
                  <a:srgbClr val="3F3F3F"/>
                </a:solidFill>
                <a:latin typeface="Gill Sans"/>
                <a:ea typeface="Gill Sans"/>
                <a:cs typeface="Gill Sans"/>
                <a:sym typeface="Gill Sans"/>
              </a:defRPr>
            </a:lvl2pPr>
            <a:lvl3pPr indent="-310388" lvl="2" marL="1371600" marR="0" rtl="0" algn="l">
              <a:lnSpc>
                <a:spcPct val="100000"/>
              </a:lnSpc>
              <a:spcBef>
                <a:spcPts val="600"/>
              </a:spcBef>
              <a:spcAft>
                <a:spcPts val="0"/>
              </a:spcAft>
              <a:buClr>
                <a:schemeClr val="accent1"/>
              </a:buClr>
              <a:buSzPts val="1288"/>
              <a:buFont typeface="Noto Sans Symbols"/>
              <a:buChar char="◼"/>
              <a:defRPr b="0" i="0" sz="1400" u="none" cap="none" strike="noStrike">
                <a:solidFill>
                  <a:srgbClr val="3F3F3F"/>
                </a:solidFill>
                <a:latin typeface="Gill Sans"/>
                <a:ea typeface="Gill Sans"/>
                <a:cs typeface="Gill Sans"/>
                <a:sym typeface="Gill Sans"/>
              </a:defRPr>
            </a:lvl3pPr>
            <a:lvl4pPr indent="-298703" lvl="3" marL="1828800" marR="0" rtl="0" algn="l">
              <a:lnSpc>
                <a:spcPct val="100000"/>
              </a:lnSpc>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4pPr>
            <a:lvl5pPr indent="-298704" lvl="4" marL="2286000" marR="0" rtl="0" algn="l">
              <a:lnSpc>
                <a:spcPct val="100000"/>
              </a:lnSpc>
              <a:spcBef>
                <a:spcPts val="600"/>
              </a:spcBef>
              <a:spcAft>
                <a:spcPts val="0"/>
              </a:spcAft>
              <a:buClr>
                <a:schemeClr val="accent1"/>
              </a:buClr>
              <a:buSzPts val="1104"/>
              <a:buFont typeface="Noto Sans Symbols"/>
              <a:buChar char="◼"/>
              <a:defRPr b="0" i="0" sz="1200" u="none" cap="none" strike="noStrike">
                <a:solidFill>
                  <a:srgbClr val="3F3F3F"/>
                </a:solidFill>
                <a:latin typeface="Gill Sans"/>
                <a:ea typeface="Gill Sans"/>
                <a:cs typeface="Gill Sans"/>
                <a:sym typeface="Gill Sans"/>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8" name="Google Shape;8;p2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3F3F3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 name="Google Shape;9;p2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3F3F3F"/>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 name="Google Shape;10;p2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3F3F3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25"/>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5"/>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5"/>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 name="Shape 21"/>
        <p:cNvGrpSpPr/>
        <p:nvPr/>
      </p:nvGrpSpPr>
      <p:grpSpPr>
        <a:xfrm>
          <a:off x="0" y="0"/>
          <a:ext cx="0" cy="0"/>
          <a:chOff x="0" y="0"/>
          <a:chExt cx="0" cy="0"/>
        </a:xfrm>
      </p:grpSpPr>
      <p:sp>
        <p:nvSpPr>
          <p:cNvPr id="22" name="Google Shape;22;p27"/>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7"/>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2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26" name="Google Shape;26;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 name="Google Shape;27;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 name="Google Shape;28;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9" name="Google Shape;29;p27"/>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sp>
        <p:nvSpPr>
          <p:cNvPr id="114" name="Google Shape;114;g622f226e1f_0_1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622f226e1f_0_13"/>
          <p:cNvSpPr/>
          <p:nvPr/>
        </p:nvSpPr>
        <p:spPr>
          <a:xfrm>
            <a:off x="0" y="633431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622f226e1f_0_1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7" name="Google Shape;117;g622f226e1f_0_13"/>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18" name="Google Shape;118;g622f226e1f_0_1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9" name="Google Shape;119;g622f226e1f_0_1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0" name="Google Shape;120;g622f226e1f_0_13"/>
          <p:cNvSpPr txBox="1"/>
          <p:nvPr>
            <p:ph idx="12" type="sldNum"/>
          </p:nvPr>
        </p:nvSpPr>
        <p:spPr>
          <a:xfrm>
            <a:off x="9900458" y="6459785"/>
            <a:ext cx="1311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21" name="Google Shape;121;g622f226e1f_0_13"/>
          <p:cNvCxnSpPr/>
          <p:nvPr/>
        </p:nvCxnSpPr>
        <p:spPr>
          <a:xfrm>
            <a:off x="1193532" y="1737845"/>
            <a:ext cx="996690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hyperlink" Target="https://youtu.be/4VTcyEQzzG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ac-grenoble.fr/ien.st-gervais/mathsenvie/spip.php?article1" TargetMode="External"/><Relationship Id="rId4" Type="http://schemas.openxmlformats.org/officeDocument/2006/relationships/hyperlink" Target="http://www.youtube.com/watch?v=nYrVTIpx2Mg" TargetMode="External"/><Relationship Id="rId5"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fondation-lamap.org/sites/default/files/upload/media/minisites/projet_islam/eleves/anim_symetries.swf"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youtu.be/6IGVfHL-Dg4" TargetMode="External"/><Relationship Id="rId4" Type="http://schemas.openxmlformats.org/officeDocument/2006/relationships/hyperlink" Target="http://www.youtube.com/watch?v=6IGVfHL-Dg4" TargetMode="External"/><Relationship Id="rId5"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youtu.be/oEMM6YwlkwI" TargetMode="External"/><Relationship Id="rId4" Type="http://schemas.openxmlformats.org/officeDocument/2006/relationships/hyperlink" Target="http://www.youtube.com/watch?v=oEMM6YwlkwI" TargetMode="External"/><Relationship Id="rId5"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hyperlink" Target="http://irem.univ-reunion.fr/spip.php?article11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mai.emath.fr/spip.php?article643" TargetMode="External"/><Relationship Id="rId4" Type="http://schemas.openxmlformats.org/officeDocument/2006/relationships/hyperlink" Target="http://mathematiques.ac-besancon.fr/category/ressources/joutes/rallye-mathematique-de-franche-comte/" TargetMode="External"/><Relationship Id="rId5"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sites.google.com/view/problematwitt/accueil"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cache.media.eduscol.education.fr/file/Initiation_a_la_programmation/92/6/RA16_C2_C3_MATH_inititation_programmation_doc_maitre_624926.pdf" TargetMode="Externa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calculatice.ac-lille.fr/spip.php?article388"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cache.media.education.gouv.fr/file/Fevrier/19/0/Rapport_Villani_Torossian_21_mesures_pour_enseignement_des_mathematiques_896190.pdf" TargetMode="External"/><Relationship Id="rId4" Type="http://schemas.openxmlformats.org/officeDocument/2006/relationships/hyperlink" Target="https://cache.media.eduscol.education.fr/file/Initiation_a_la_programmation/92/6/RA16_C2_C3_MATH_inititation_programmation_doc_maitre_624926.pdf" TargetMode="External"/><Relationship Id="rId5" Type="http://schemas.openxmlformats.org/officeDocument/2006/relationships/hyperlink" Target="https://www.reseau-canope.fr/mathematiques-stella-baruk/" TargetMode="External"/><Relationship Id="rId6" Type="http://schemas.openxmlformats.org/officeDocument/2006/relationships/hyperlink" Target="https://www.magnard.fr/article/thierry-dias-vous-donne-les-cl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esf-scienceshumaines.fr/pedagogie/336-enseigner-avec-les-erreurs-des-eleves.html" TargetMode="External"/><Relationship Id="rId4" Type="http://schemas.openxmlformats.org/officeDocument/2006/relationships/hyperlink" Target="http://www.cahiers-pedagogiques.com/No494-L-erreur-pour-apprendr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sites.google.com/view/problematwitt/accueil?authuser=0" TargetMode="External"/><Relationship Id="rId4" Type="http://schemas.openxmlformats.org/officeDocument/2006/relationships/hyperlink" Target="http://www.ac-grenoble.fr/ien.st-gervais/mathsenvie/" TargetMode="External"/><Relationship Id="rId5" Type="http://schemas.openxmlformats.org/officeDocument/2006/relationships/hyperlink" Target="https://calculatice.ac-lille.fr/spip.php?article388" TargetMode="External"/><Relationship Id="rId6" Type="http://schemas.openxmlformats.org/officeDocument/2006/relationships/hyperlink" Target="https://www.fondation-lamap.org/sites/default/files/upload/media/minisites/projet_islam/eleves/anim_symetries.sw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hyperlink" Target="http://www.joeycat.net/2012/04/robert-doisneau.html" TargetMode="External"/><Relationship Id="rId5"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8" name="Shape 208"/>
        <p:cNvGrpSpPr/>
        <p:nvPr/>
      </p:nvGrpSpPr>
      <p:grpSpPr>
        <a:xfrm>
          <a:off x="0" y="0"/>
          <a:ext cx="0" cy="0"/>
          <a:chOff x="0" y="0"/>
          <a:chExt cx="0" cy="0"/>
        </a:xfrm>
      </p:grpSpPr>
      <p:sp>
        <p:nvSpPr>
          <p:cNvPr id="209" name="Google Shape;209;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id="210" name="Google Shape;210;p1"/>
          <p:cNvPicPr preferRelativeResize="0"/>
          <p:nvPr/>
        </p:nvPicPr>
        <p:blipFill rotWithShape="1">
          <a:blip r:embed="rId3">
            <a:alphaModFix/>
          </a:blip>
          <a:srcRect b="9284" l="0" r="9094" t="0"/>
          <a:stretch/>
        </p:blipFill>
        <p:spPr>
          <a:xfrm>
            <a:off x="20" y="10"/>
            <a:ext cx="12191980" cy="6857988"/>
          </a:xfrm>
          <a:prstGeom prst="rect">
            <a:avLst/>
          </a:prstGeom>
          <a:noFill/>
          <a:ln>
            <a:noFill/>
          </a:ln>
        </p:spPr>
      </p:pic>
      <p:sp>
        <p:nvSpPr>
          <p:cNvPr id="211" name="Google Shape;211;p1"/>
          <p:cNvSpPr/>
          <p:nvPr/>
        </p:nvSpPr>
        <p:spPr>
          <a:xfrm>
            <a:off x="438068"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
          <p:cNvSpPr/>
          <p:nvPr/>
        </p:nvSpPr>
        <p:spPr>
          <a:xfrm>
            <a:off x="438068" y="601201"/>
            <a:ext cx="3702134" cy="5791132"/>
          </a:xfrm>
          <a:prstGeom prst="rect">
            <a:avLst/>
          </a:prstGeom>
          <a:solidFill>
            <a:srgbClr val="465359">
              <a:alpha val="9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
          <p:cNvSpPr txBox="1"/>
          <p:nvPr>
            <p:ph type="ctrTitle"/>
          </p:nvPr>
        </p:nvSpPr>
        <p:spPr>
          <a:xfrm>
            <a:off x="584200" y="946025"/>
            <a:ext cx="3412200" cy="2415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FFF"/>
              </a:buClr>
              <a:buSzPts val="3100"/>
              <a:buFont typeface="Gill Sans"/>
              <a:buNone/>
            </a:pPr>
            <a:r>
              <a:rPr lang="en-US" sz="3100">
                <a:solidFill>
                  <a:srgbClr val="FFFFFF"/>
                </a:solidFill>
              </a:rPr>
              <a:t>TRAITEMENT DE L’ERREUR EN MATHÉMATIQUES-CYCLE 3</a:t>
            </a:r>
            <a:endParaRPr/>
          </a:p>
        </p:txBody>
      </p:sp>
      <p:sp>
        <p:nvSpPr>
          <p:cNvPr id="214" name="Google Shape;214;p1"/>
          <p:cNvSpPr txBox="1"/>
          <p:nvPr>
            <p:ph idx="1" type="subTitle"/>
          </p:nvPr>
        </p:nvSpPr>
        <p:spPr>
          <a:xfrm>
            <a:off x="584200" y="3605834"/>
            <a:ext cx="3412200" cy="227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472"/>
              <a:buNone/>
            </a:pPr>
            <a:r>
              <a:rPr lang="en-US">
                <a:solidFill>
                  <a:srgbClr val="FFFFFF"/>
                </a:solidFill>
              </a:rPr>
              <a:t>CIRCONSCRIPTION DE VESOUL 2</a:t>
            </a:r>
            <a:endParaRPr/>
          </a:p>
          <a:p>
            <a:pPr indent="0" lvl="0" marL="0" rtl="0" algn="l">
              <a:lnSpc>
                <a:spcPct val="90000"/>
              </a:lnSpc>
              <a:spcBef>
                <a:spcPts val="920"/>
              </a:spcBef>
              <a:spcAft>
                <a:spcPts val="0"/>
              </a:spcAft>
              <a:buSzPts val="1472"/>
              <a:buNone/>
            </a:pPr>
            <a:r>
              <a:rPr lang="en-US">
                <a:solidFill>
                  <a:srgbClr val="FFFFFF"/>
                </a:solidFill>
              </a:rPr>
              <a:t>ANNÉE 2019-2020</a:t>
            </a:r>
            <a:endParaRPr/>
          </a:p>
          <a:p>
            <a:pPr indent="0" lvl="0" marL="0" rtl="0" algn="l">
              <a:lnSpc>
                <a:spcPct val="90000"/>
              </a:lnSpc>
              <a:spcBef>
                <a:spcPts val="920"/>
              </a:spcBef>
              <a:spcAft>
                <a:spcPts val="0"/>
              </a:spcAft>
              <a:buClr>
                <a:schemeClr val="dk1"/>
              </a:buClr>
              <a:buSzPts val="1472"/>
              <a:buFont typeface="Arial"/>
              <a:buNone/>
            </a:pPr>
            <a:r>
              <a:rPr lang="en-US">
                <a:solidFill>
                  <a:schemeClr val="lt1"/>
                </a:solidFill>
              </a:rPr>
              <a:t>Carole Ivance, CPC</a:t>
            </a:r>
            <a:endParaRPr>
              <a:solidFill>
                <a:schemeClr val="lt1"/>
              </a:solidFill>
            </a:endParaRPr>
          </a:p>
          <a:p>
            <a:pPr indent="0" lvl="0" marL="0" rtl="0" algn="l">
              <a:lnSpc>
                <a:spcPct val="90000"/>
              </a:lnSpc>
              <a:spcBef>
                <a:spcPts val="920"/>
              </a:spcBef>
              <a:spcAft>
                <a:spcPts val="0"/>
              </a:spcAft>
              <a:buClr>
                <a:schemeClr val="dk1"/>
              </a:buClr>
              <a:buSzPts val="1472"/>
              <a:buFont typeface="Arial"/>
              <a:buNone/>
            </a:pPr>
            <a:r>
              <a:rPr lang="en-US">
                <a:solidFill>
                  <a:schemeClr val="lt1"/>
                </a:solidFill>
              </a:rPr>
              <a:t>Pascale Claudel, CPC</a:t>
            </a:r>
            <a:endParaRPr>
              <a:solidFill>
                <a:schemeClr val="lt1"/>
              </a:solidFill>
            </a:endParaRPr>
          </a:p>
          <a:p>
            <a:pPr indent="0" lvl="0" marL="0" rtl="0" algn="l">
              <a:lnSpc>
                <a:spcPct val="90000"/>
              </a:lnSpc>
              <a:spcBef>
                <a:spcPts val="920"/>
              </a:spcBef>
              <a:spcAft>
                <a:spcPts val="0"/>
              </a:spcAft>
              <a:buClr>
                <a:schemeClr val="dk1"/>
              </a:buClr>
              <a:buSzPts val="1472"/>
              <a:buFont typeface="Arial"/>
              <a:buNone/>
            </a:pPr>
            <a:r>
              <a:rPr lang="en-US">
                <a:solidFill>
                  <a:schemeClr val="lt1"/>
                </a:solidFill>
              </a:rPr>
              <a:t>Lise Roman, Erun</a:t>
            </a:r>
            <a:endParaRPr>
              <a:solidFill>
                <a:schemeClr val="lt1"/>
              </a:solidFill>
            </a:endParaRPr>
          </a:p>
          <a:p>
            <a:pPr indent="0" lvl="0" marL="0" rtl="0" algn="l">
              <a:lnSpc>
                <a:spcPct val="90000"/>
              </a:lnSpc>
              <a:spcBef>
                <a:spcPts val="920"/>
              </a:spcBef>
              <a:spcAft>
                <a:spcPts val="0"/>
              </a:spcAft>
              <a:buClr>
                <a:schemeClr val="dk1"/>
              </a:buClr>
              <a:buSzPts val="1472"/>
              <a:buFont typeface="Arial"/>
              <a:buNone/>
            </a:pPr>
            <a:r>
              <a:rPr lang="en-US">
                <a:solidFill>
                  <a:schemeClr val="lt1"/>
                </a:solidFill>
              </a:rPr>
              <a:t>Sophie Rostaing, Erun</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6" name="Shape 306"/>
        <p:cNvGrpSpPr/>
        <p:nvPr/>
      </p:nvGrpSpPr>
      <p:grpSpPr>
        <a:xfrm>
          <a:off x="0" y="0"/>
          <a:ext cx="0" cy="0"/>
          <a:chOff x="0" y="0"/>
          <a:chExt cx="0" cy="0"/>
        </a:xfrm>
      </p:grpSpPr>
      <p:sp>
        <p:nvSpPr>
          <p:cNvPr id="307" name="Google Shape;307;p1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9" name="Google Shape;309;p1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310" name="Google Shape;310;p10"/>
          <p:cNvSpPr/>
          <p:nvPr/>
        </p:nvSpPr>
        <p:spPr>
          <a:xfrm>
            <a:off x="16" y="0"/>
            <a:ext cx="4584734"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0"/>
          <p:cNvSpPr txBox="1"/>
          <p:nvPr>
            <p:ph type="title"/>
          </p:nvPr>
        </p:nvSpPr>
        <p:spPr>
          <a:xfrm>
            <a:off x="457200" y="640080"/>
            <a:ext cx="3659246" cy="29260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959"/>
              <a:buFont typeface="Calibri"/>
              <a:buNone/>
            </a:pPr>
            <a:r>
              <a:rPr lang="en-US" sz="3959">
                <a:solidFill>
                  <a:srgbClr val="FFFFFF"/>
                </a:solidFill>
              </a:rPr>
              <a:t>Des erreurs structurelles qui s’installent en mathématiques</a:t>
            </a:r>
            <a:endParaRPr sz="3959">
              <a:solidFill>
                <a:srgbClr val="FFFFFF"/>
              </a:solidFill>
            </a:endParaRPr>
          </a:p>
        </p:txBody>
      </p:sp>
      <p:sp>
        <p:nvSpPr>
          <p:cNvPr id="312" name="Google Shape;312;p10"/>
          <p:cNvSpPr txBox="1"/>
          <p:nvPr>
            <p:ph idx="1" type="body"/>
          </p:nvPr>
        </p:nvSpPr>
        <p:spPr>
          <a:xfrm>
            <a:off x="457200" y="3578087"/>
            <a:ext cx="3659246" cy="15544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lang="en-US" sz="1500">
                <a:solidFill>
                  <a:srgbClr val="FFFFFF"/>
                </a:solidFill>
              </a:rPr>
              <a:t>QUELQUES EXEMPLES </a:t>
            </a:r>
            <a:endParaRPr sz="1500">
              <a:solidFill>
                <a:srgbClr val="FFFFFF"/>
              </a:solidFill>
            </a:endParaRPr>
          </a:p>
        </p:txBody>
      </p:sp>
      <p:pic>
        <p:nvPicPr>
          <p:cNvPr descr="Une image contenant grand, tour&#10;&#10;Description générée automatiquement" id="313" name="Google Shape;313;p10"/>
          <p:cNvPicPr preferRelativeResize="0"/>
          <p:nvPr/>
        </p:nvPicPr>
        <p:blipFill rotWithShape="1">
          <a:blip r:embed="rId3">
            <a:alphaModFix/>
          </a:blip>
          <a:srcRect b="-1" l="14688" r="11801" t="0"/>
          <a:stretch/>
        </p:blipFill>
        <p:spPr>
          <a:xfrm>
            <a:off x="4639733" y="10"/>
            <a:ext cx="7552266" cy="6857990"/>
          </a:xfrm>
          <a:prstGeom prst="rect">
            <a:avLst/>
          </a:prstGeom>
          <a:noFill/>
          <a:ln>
            <a:noFill/>
          </a:ln>
        </p:spPr>
      </p:pic>
      <p:sp>
        <p:nvSpPr>
          <p:cNvPr id="314" name="Google Shape;314;p10"/>
          <p:cNvSpPr/>
          <p:nvPr/>
        </p:nvSpPr>
        <p:spPr>
          <a:xfrm>
            <a:off x="458475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318" name="Shape 318"/>
        <p:cNvGrpSpPr/>
        <p:nvPr/>
      </p:nvGrpSpPr>
      <p:grpSpPr>
        <a:xfrm>
          <a:off x="0" y="0"/>
          <a:ext cx="0" cy="0"/>
          <a:chOff x="0" y="0"/>
          <a:chExt cx="0" cy="0"/>
        </a:xfrm>
      </p:grpSpPr>
      <p:sp>
        <p:nvSpPr>
          <p:cNvPr id="319" name="Google Shape;319;p1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Construire des outils pour la classe</a:t>
            </a:r>
            <a:endParaRPr/>
          </a:p>
        </p:txBody>
      </p:sp>
      <p:sp>
        <p:nvSpPr>
          <p:cNvPr id="320" name="Google Shape;320;p1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QUELQUES DISPOSITIFS POSSIBLES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4" name="Shape 324"/>
        <p:cNvGrpSpPr/>
        <p:nvPr/>
      </p:nvGrpSpPr>
      <p:grpSpPr>
        <a:xfrm>
          <a:off x="0" y="0"/>
          <a:ext cx="0" cy="0"/>
          <a:chOff x="0" y="0"/>
          <a:chExt cx="0" cy="0"/>
        </a:xfrm>
      </p:grpSpPr>
      <p:sp>
        <p:nvSpPr>
          <p:cNvPr id="325" name="Google Shape;325;p1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7" name="Google Shape;327;p1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328" name="Google Shape;328;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p12"/>
          <p:cNvSpPr txBox="1"/>
          <p:nvPr>
            <p:ph type="title"/>
          </p:nvPr>
        </p:nvSpPr>
        <p:spPr>
          <a:xfrm>
            <a:off x="965201" y="1391367"/>
            <a:ext cx="4870520" cy="430610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Aborder le sujet avec les élèves</a:t>
            </a:r>
            <a:endParaRPr/>
          </a:p>
        </p:txBody>
      </p:sp>
      <p:cxnSp>
        <p:nvCxnSpPr>
          <p:cNvPr id="330" name="Google Shape;330;p12"/>
          <p:cNvCxnSpPr/>
          <p:nvPr/>
        </p:nvCxnSpPr>
        <p:spPr>
          <a:xfrm>
            <a:off x="7534656" y="1391367"/>
            <a:ext cx="0" cy="3558208"/>
          </a:xfrm>
          <a:prstGeom prst="straightConnector1">
            <a:avLst/>
          </a:prstGeom>
          <a:noFill/>
          <a:ln cap="flat" cmpd="sng" w="12700">
            <a:solidFill>
              <a:schemeClr val="dk2"/>
            </a:solidFill>
            <a:prstDash val="solid"/>
            <a:round/>
            <a:headEnd len="sm" w="sm" type="none"/>
            <a:tailEnd len="sm" w="sm" type="none"/>
          </a:ln>
        </p:spPr>
      </p:cxnSp>
      <p:sp>
        <p:nvSpPr>
          <p:cNvPr id="331" name="Google Shape;331;p1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2"/>
          <p:cNvSpPr/>
          <p:nvPr/>
        </p:nvSpPr>
        <p:spPr>
          <a:xfrm>
            <a:off x="15" y="6340942"/>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ne image contenant basket-ball, jeu, miroir&#10;&#10;Description générée automatiquement" id="333" name="Google Shape;333;p12"/>
          <p:cNvPicPr preferRelativeResize="0"/>
          <p:nvPr/>
        </p:nvPicPr>
        <p:blipFill rotWithShape="1">
          <a:blip r:embed="rId3">
            <a:alphaModFix/>
          </a:blip>
          <a:srcRect b="0" l="0" r="0" t="0"/>
          <a:stretch/>
        </p:blipFill>
        <p:spPr>
          <a:xfrm>
            <a:off x="6492565" y="647150"/>
            <a:ext cx="5143500" cy="5276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7" name="Shape 337"/>
        <p:cNvGrpSpPr/>
        <p:nvPr/>
      </p:nvGrpSpPr>
      <p:grpSpPr>
        <a:xfrm>
          <a:off x="0" y="0"/>
          <a:ext cx="0" cy="0"/>
          <a:chOff x="0" y="0"/>
          <a:chExt cx="0" cy="0"/>
        </a:xfrm>
      </p:grpSpPr>
      <p:sp>
        <p:nvSpPr>
          <p:cNvPr id="338" name="Google Shape;338;p1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0" name="Google Shape;340;p1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341" name="Google Shape;341;p14"/>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p14"/>
          <p:cNvSpPr txBox="1"/>
          <p:nvPr>
            <p:ph type="title"/>
          </p:nvPr>
        </p:nvSpPr>
        <p:spPr>
          <a:xfrm>
            <a:off x="8141110" y="639097"/>
            <a:ext cx="3401961"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5100"/>
              <a:buFont typeface="Calibri"/>
              <a:buNone/>
            </a:pPr>
            <a:r>
              <a:rPr lang="en-US" sz="5100"/>
              <a:t>Réfléchir aux supports pour l’erreur </a:t>
            </a:r>
            <a:endParaRPr/>
          </a:p>
        </p:txBody>
      </p:sp>
      <p:pic>
        <p:nvPicPr>
          <p:cNvPr id="343" name="Google Shape;343;p14"/>
          <p:cNvPicPr preferRelativeResize="0"/>
          <p:nvPr/>
        </p:nvPicPr>
        <p:blipFill rotWithShape="1">
          <a:blip r:embed="rId3">
            <a:alphaModFix/>
          </a:blip>
          <a:srcRect b="0" l="0" r="0" t="0"/>
          <a:stretch/>
        </p:blipFill>
        <p:spPr>
          <a:xfrm>
            <a:off x="633999" y="1266299"/>
            <a:ext cx="6912217" cy="3801719"/>
          </a:xfrm>
          <a:prstGeom prst="rect">
            <a:avLst/>
          </a:prstGeom>
          <a:noFill/>
          <a:ln>
            <a:noFill/>
          </a:ln>
        </p:spPr>
      </p:pic>
      <p:cxnSp>
        <p:nvCxnSpPr>
          <p:cNvPr id="344" name="Google Shape;344;p14"/>
          <p:cNvCxnSpPr/>
          <p:nvPr/>
        </p:nvCxnSpPr>
        <p:spPr>
          <a:xfrm>
            <a:off x="8209305" y="4343400"/>
            <a:ext cx="3200400" cy="0"/>
          </a:xfrm>
          <a:prstGeom prst="straightConnector1">
            <a:avLst/>
          </a:prstGeom>
          <a:noFill/>
          <a:ln cap="flat" cmpd="sng" w="9525">
            <a:solidFill>
              <a:schemeClr val="dk2">
                <a:alpha val="89411"/>
              </a:schemeClr>
            </a:solidFill>
            <a:prstDash val="solid"/>
            <a:round/>
            <a:headEnd len="sm" w="sm" type="none"/>
            <a:tailEnd len="sm" w="sm" type="none"/>
          </a:ln>
        </p:spPr>
      </p:cxnSp>
      <p:sp>
        <p:nvSpPr>
          <p:cNvPr id="345" name="Google Shape;345;p14"/>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1"/>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en-US" sz="3240"/>
              <a:t>4 clés pour créer un climat serein autour des mathématiques</a:t>
            </a:r>
            <a:endParaRPr/>
          </a:p>
        </p:txBody>
      </p:sp>
      <p:sp>
        <p:nvSpPr>
          <p:cNvPr id="352" name="Google Shape;352;p41"/>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Font typeface="Noto Sans Symbols"/>
              <a:buChar char="❑"/>
            </a:pPr>
            <a:r>
              <a:rPr lang="en-US" sz="6600"/>
              <a:t>Le jeu</a:t>
            </a:r>
            <a:endParaRPr/>
          </a:p>
          <a:p>
            <a:pPr indent="-342900" lvl="0" marL="457200" rtl="0" algn="l">
              <a:lnSpc>
                <a:spcPct val="90000"/>
              </a:lnSpc>
              <a:spcBef>
                <a:spcPts val="1200"/>
              </a:spcBef>
              <a:spcAft>
                <a:spcPts val="0"/>
              </a:spcAft>
              <a:buSzPts val="1800"/>
              <a:buFont typeface="Noto Sans Symbols"/>
              <a:buChar char="❑"/>
            </a:pPr>
            <a:r>
              <a:rPr lang="en-US" sz="6600"/>
              <a:t>Le rituel</a:t>
            </a:r>
            <a:endParaRPr/>
          </a:p>
          <a:p>
            <a:pPr indent="-342900" lvl="0" marL="457200" rtl="0" algn="l">
              <a:lnSpc>
                <a:spcPct val="90000"/>
              </a:lnSpc>
              <a:spcBef>
                <a:spcPts val="1200"/>
              </a:spcBef>
              <a:spcAft>
                <a:spcPts val="0"/>
              </a:spcAft>
              <a:buSzPts val="1800"/>
              <a:buFont typeface="Noto Sans Symbols"/>
              <a:buChar char="❑"/>
            </a:pPr>
            <a:r>
              <a:rPr lang="en-US" sz="6600"/>
              <a:t>L’investigation</a:t>
            </a:r>
            <a:endParaRPr/>
          </a:p>
          <a:p>
            <a:pPr indent="-342900" lvl="0" marL="457200" rtl="0" algn="l">
              <a:lnSpc>
                <a:spcPct val="90000"/>
              </a:lnSpc>
              <a:spcBef>
                <a:spcPts val="1200"/>
              </a:spcBef>
              <a:spcAft>
                <a:spcPts val="0"/>
              </a:spcAft>
              <a:buSzPts val="1800"/>
              <a:buFont typeface="Noto Sans Symbols"/>
              <a:buChar char="❑"/>
            </a:pPr>
            <a:r>
              <a:rPr lang="en-US" sz="6600"/>
              <a:t>La narration</a:t>
            </a:r>
            <a:endParaRPr/>
          </a:p>
          <a:p>
            <a:pPr indent="-228600" lvl="0" marL="457200" rtl="0" algn="l">
              <a:lnSpc>
                <a:spcPct val="90000"/>
              </a:lnSpc>
              <a:spcBef>
                <a:spcPts val="1200"/>
              </a:spcBef>
              <a:spcAft>
                <a:spcPts val="0"/>
              </a:spcAft>
              <a:buSzPts val="1800"/>
              <a:buNone/>
            </a:pPr>
            <a:r>
              <a:t/>
            </a:r>
            <a:endParaRPr/>
          </a:p>
        </p:txBody>
      </p:sp>
      <p:pic>
        <p:nvPicPr>
          <p:cNvPr id="353" name="Google Shape;353;p41"/>
          <p:cNvPicPr preferRelativeResize="0"/>
          <p:nvPr/>
        </p:nvPicPr>
        <p:blipFill rotWithShape="1">
          <a:blip r:embed="rId3">
            <a:alphaModFix/>
          </a:blip>
          <a:srcRect b="0" l="0" r="0" t="0"/>
          <a:stretch/>
        </p:blipFill>
        <p:spPr>
          <a:xfrm>
            <a:off x="899160" y="3048244"/>
            <a:ext cx="2177671" cy="31347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7" name="Shape 357"/>
        <p:cNvGrpSpPr/>
        <p:nvPr/>
      </p:nvGrpSpPr>
      <p:grpSpPr>
        <a:xfrm>
          <a:off x="0" y="0"/>
          <a:ext cx="0" cy="0"/>
          <a:chOff x="0" y="0"/>
          <a:chExt cx="0" cy="0"/>
        </a:xfrm>
      </p:grpSpPr>
      <p:sp>
        <p:nvSpPr>
          <p:cNvPr id="358" name="Google Shape;358;p1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0" name="Google Shape;360;p1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361" name="Google Shape;361;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Calibri"/>
                <a:ea typeface="Calibri"/>
                <a:cs typeface="Calibri"/>
                <a:sym typeface="Calibri"/>
              </a:rPr>
              <a:t>https://youtu.be/4VTcyEQzzG4</a:t>
            </a:r>
            <a:endParaRPr b="0" i="0" sz="1800" u="none" cap="none" strike="noStrike">
              <a:solidFill>
                <a:schemeClr val="lt1"/>
              </a:solidFill>
              <a:latin typeface="Calibri"/>
              <a:ea typeface="Calibri"/>
              <a:cs typeface="Calibri"/>
              <a:sym typeface="Calibri"/>
            </a:endParaRPr>
          </a:p>
        </p:txBody>
      </p:sp>
      <p:sp>
        <p:nvSpPr>
          <p:cNvPr id="362" name="Google Shape;362;p16"/>
          <p:cNvSpPr/>
          <p:nvPr/>
        </p:nvSpPr>
        <p:spPr>
          <a:xfrm>
            <a:off x="7613486" y="0"/>
            <a:ext cx="4584734"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6"/>
          <p:cNvSpPr txBox="1"/>
          <p:nvPr>
            <p:ph type="title"/>
          </p:nvPr>
        </p:nvSpPr>
        <p:spPr>
          <a:xfrm>
            <a:off x="8096885" y="640080"/>
            <a:ext cx="3659246" cy="29260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400"/>
              <a:buFont typeface="Calibri"/>
              <a:buNone/>
            </a:pPr>
            <a:r>
              <a:rPr lang="en-US" sz="3959">
                <a:solidFill>
                  <a:srgbClr val="FFFFFF"/>
                </a:solidFill>
              </a:rPr>
              <a:t>Utiliser la narration aussi en mathématiques </a:t>
            </a:r>
            <a:endParaRPr sz="7200"/>
          </a:p>
        </p:txBody>
      </p:sp>
      <p:sp>
        <p:nvSpPr>
          <p:cNvPr id="364" name="Google Shape;364;p16"/>
          <p:cNvSpPr txBox="1"/>
          <p:nvPr>
            <p:ph idx="1" type="body"/>
          </p:nvPr>
        </p:nvSpPr>
        <p:spPr>
          <a:xfrm>
            <a:off x="8096885" y="3578084"/>
            <a:ext cx="3659246" cy="26398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lang="en-US" sz="1500">
                <a:solidFill>
                  <a:srgbClr val="FFFFFF"/>
                </a:solidFill>
              </a:rPr>
              <a:t>DU CÔTÉ DU PROF / DU CÔTÉ DE L’ÉLÈVE</a:t>
            </a:r>
            <a:endParaRPr sz="1500">
              <a:solidFill>
                <a:srgbClr val="FFFFFF"/>
              </a:solidFill>
            </a:endParaRPr>
          </a:p>
        </p:txBody>
      </p:sp>
      <p:sp>
        <p:nvSpPr>
          <p:cNvPr id="365" name="Google Shape;365;p16"/>
          <p:cNvSpPr/>
          <p:nvPr/>
        </p:nvSpPr>
        <p:spPr>
          <a:xfrm>
            <a:off x="7556906"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6" name="Google Shape;366;p16" title="Nous sommes tous des mathￃﾩmaticiens - 4e clￃﾩ : la narration"/>
          <p:cNvPicPr preferRelativeResize="0"/>
          <p:nvPr/>
        </p:nvPicPr>
        <p:blipFill rotWithShape="1">
          <a:blip r:embed="rId3">
            <a:alphaModFix/>
          </a:blip>
          <a:srcRect b="0" l="0" r="0" t="0"/>
          <a:stretch/>
        </p:blipFill>
        <p:spPr>
          <a:xfrm>
            <a:off x="844533" y="1521238"/>
            <a:ext cx="6096000" cy="3429000"/>
          </a:xfrm>
          <a:prstGeom prst="rect">
            <a:avLst/>
          </a:prstGeom>
          <a:noFill/>
          <a:ln>
            <a:noFill/>
          </a:ln>
        </p:spPr>
      </p:pic>
      <p:sp>
        <p:nvSpPr>
          <p:cNvPr id="367" name="Google Shape;367;p16"/>
          <p:cNvSpPr txBox="1"/>
          <p:nvPr/>
        </p:nvSpPr>
        <p:spPr>
          <a:xfrm>
            <a:off x="996593" y="5702157"/>
            <a:ext cx="39247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4"/>
              </a:rPr>
              <a:t>https://youtu.be/4VTcyEQzzG4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Analogie entre structure du récit et énoncé de problème</a:t>
            </a:r>
            <a:endParaRPr/>
          </a:p>
        </p:txBody>
      </p:sp>
      <p:sp>
        <p:nvSpPr>
          <p:cNvPr id="373" name="Google Shape;373;p4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i="1" lang="en-US">
                <a:solidFill>
                  <a:schemeClr val="accent1"/>
                </a:solidFill>
              </a:rPr>
              <a:t>Schéma narratif </a:t>
            </a:r>
            <a:endParaRPr/>
          </a:p>
          <a:p>
            <a:pPr indent="-342900" lvl="0" marL="457200" rtl="0" algn="l">
              <a:lnSpc>
                <a:spcPct val="90000"/>
              </a:lnSpc>
              <a:spcBef>
                <a:spcPts val="1200"/>
              </a:spcBef>
              <a:spcAft>
                <a:spcPts val="0"/>
              </a:spcAft>
              <a:buSzPts val="1800"/>
              <a:buChar char=" "/>
            </a:pPr>
            <a:r>
              <a:rPr lang="en-US"/>
              <a:t>Situation initiale / élément modificateur / péripéties / dénouement / situation finale</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a:p>
            <a:pPr indent="0" lvl="1" marL="571500" rtl="0" algn="l">
              <a:lnSpc>
                <a:spcPct val="90000"/>
              </a:lnSpc>
              <a:spcBef>
                <a:spcPts val="200"/>
              </a:spcBef>
              <a:spcAft>
                <a:spcPts val="0"/>
              </a:spcAft>
              <a:buSzPts val="1800"/>
              <a:buNone/>
            </a:pPr>
            <a:r>
              <a:rPr lang="en-US"/>
              <a:t>     Énoncé 	/ 	question		 / essais erreurs, recherche / 		réponse</a:t>
            </a:r>
            <a:endParaRPr/>
          </a:p>
          <a:p>
            <a:pPr indent="-342900" lvl="0" marL="457200" rtl="0" algn="l">
              <a:lnSpc>
                <a:spcPct val="90000"/>
              </a:lnSpc>
              <a:spcBef>
                <a:spcPts val="1200"/>
              </a:spcBef>
              <a:spcAft>
                <a:spcPts val="0"/>
              </a:spcAft>
              <a:buSzPts val="1800"/>
              <a:buChar char=" "/>
            </a:pPr>
            <a:r>
              <a:rPr i="1" lang="en-US">
                <a:solidFill>
                  <a:schemeClr val="accent1"/>
                </a:solidFill>
              </a:rPr>
              <a:t>Enigme ou défi mathématique (plutôt que problème)</a:t>
            </a:r>
            <a:endParaRPr/>
          </a:p>
          <a:p>
            <a:pPr indent="-228600" lvl="0" marL="457200" rtl="0" algn="l">
              <a:lnSpc>
                <a:spcPct val="90000"/>
              </a:lnSpc>
              <a:spcBef>
                <a:spcPts val="1200"/>
              </a:spcBef>
              <a:spcAft>
                <a:spcPts val="0"/>
              </a:spcAft>
              <a:buSzPts val="1800"/>
              <a:buNone/>
            </a:pPr>
            <a:r>
              <a:t/>
            </a:r>
            <a:endParaRPr i="1">
              <a:solidFill>
                <a:schemeClr val="accent1"/>
              </a:solidFill>
            </a:endParaRPr>
          </a:p>
          <a:p>
            <a:pPr indent="-342900" lvl="0" marL="457200" rtl="0" algn="l">
              <a:lnSpc>
                <a:spcPct val="90000"/>
              </a:lnSpc>
              <a:spcBef>
                <a:spcPts val="1200"/>
              </a:spcBef>
              <a:spcAft>
                <a:spcPts val="0"/>
              </a:spcAft>
              <a:buSzPts val="1800"/>
              <a:buChar char=" "/>
            </a:pPr>
            <a:r>
              <a:rPr lang="en-US" sz="2400">
                <a:solidFill>
                  <a:srgbClr val="0070C0"/>
                </a:solidFill>
              </a:rPr>
              <a:t>Les personnages : différents caractères, différentes manières de chercher </a:t>
            </a:r>
            <a:endParaRPr/>
          </a:p>
        </p:txBody>
      </p:sp>
      <p:sp>
        <p:nvSpPr>
          <p:cNvPr id="374" name="Google Shape;374;p42"/>
          <p:cNvSpPr/>
          <p:nvPr/>
        </p:nvSpPr>
        <p:spPr>
          <a:xfrm>
            <a:off x="2054832" y="2879006"/>
            <a:ext cx="484632" cy="978408"/>
          </a:xfrm>
          <a:prstGeom prst="downArrow">
            <a:avLst>
              <a:gd fmla="val 50000" name="adj1"/>
              <a:gd fmla="val 50000" name="adj2"/>
            </a:avLst>
          </a:prstGeom>
          <a:solidFill>
            <a:schemeClr val="accent1"/>
          </a:solidFill>
          <a:ln cap="flat" cmpd="sng" w="25400">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42"/>
          <p:cNvSpPr/>
          <p:nvPr/>
        </p:nvSpPr>
        <p:spPr>
          <a:xfrm>
            <a:off x="4036032" y="2879006"/>
            <a:ext cx="484632" cy="978408"/>
          </a:xfrm>
          <a:prstGeom prst="downArrow">
            <a:avLst>
              <a:gd fmla="val 50000" name="adj1"/>
              <a:gd fmla="val 50000" name="adj2"/>
            </a:avLst>
          </a:prstGeom>
          <a:solidFill>
            <a:schemeClr val="accent1"/>
          </a:solidFill>
          <a:ln cap="flat" cmpd="sng" w="25400">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6" name="Google Shape;376;p42"/>
          <p:cNvSpPr/>
          <p:nvPr/>
        </p:nvSpPr>
        <p:spPr>
          <a:xfrm>
            <a:off x="6820328" y="2879006"/>
            <a:ext cx="484632" cy="978408"/>
          </a:xfrm>
          <a:prstGeom prst="downArrow">
            <a:avLst>
              <a:gd fmla="val 50000" name="adj1"/>
              <a:gd fmla="val 50000" name="adj2"/>
            </a:avLst>
          </a:prstGeom>
          <a:solidFill>
            <a:schemeClr val="accent1"/>
          </a:solidFill>
          <a:ln cap="flat" cmpd="sng" w="25400">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7" name="Google Shape;377;p42"/>
          <p:cNvSpPr/>
          <p:nvPr/>
        </p:nvSpPr>
        <p:spPr>
          <a:xfrm>
            <a:off x="9362308" y="2879006"/>
            <a:ext cx="484632" cy="978408"/>
          </a:xfrm>
          <a:prstGeom prst="downArrow">
            <a:avLst>
              <a:gd fmla="val 50000" name="adj1"/>
              <a:gd fmla="val 50000" name="adj2"/>
            </a:avLst>
          </a:prstGeom>
          <a:solidFill>
            <a:schemeClr val="accent1"/>
          </a:solidFill>
          <a:ln cap="flat" cmpd="sng" w="25400">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1" name="Shape 381"/>
        <p:cNvGrpSpPr/>
        <p:nvPr/>
      </p:nvGrpSpPr>
      <p:grpSpPr>
        <a:xfrm>
          <a:off x="0" y="0"/>
          <a:ext cx="0" cy="0"/>
          <a:chOff x="0" y="0"/>
          <a:chExt cx="0" cy="0"/>
        </a:xfrm>
      </p:grpSpPr>
      <p:sp>
        <p:nvSpPr>
          <p:cNvPr id="382" name="Google Shape;382;p1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7"/>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17"/>
          <p:cNvSpPr/>
          <p:nvPr/>
        </p:nvSpPr>
        <p:spPr>
          <a:xfrm>
            <a:off x="458724" y="457200"/>
            <a:ext cx="11274552" cy="5943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p17"/>
          <p:cNvSpPr/>
          <p:nvPr/>
        </p:nvSpPr>
        <p:spPr>
          <a:xfrm>
            <a:off x="522732" y="521208"/>
            <a:ext cx="11146536" cy="581558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7" name="Google Shape;387;p17"/>
          <p:cNvPicPr preferRelativeResize="0"/>
          <p:nvPr>
            <p:ph idx="1" type="body"/>
          </p:nvPr>
        </p:nvPicPr>
        <p:blipFill rotWithShape="1">
          <a:blip r:embed="rId3">
            <a:alphaModFix/>
          </a:blip>
          <a:srcRect b="0" l="0" r="0" t="0"/>
          <a:stretch/>
        </p:blipFill>
        <p:spPr>
          <a:xfrm>
            <a:off x="2981736" y="905933"/>
            <a:ext cx="6260532" cy="50397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1" name="Shape 391"/>
        <p:cNvGrpSpPr/>
        <p:nvPr/>
      </p:nvGrpSpPr>
      <p:grpSpPr>
        <a:xfrm>
          <a:off x="0" y="0"/>
          <a:ext cx="0" cy="0"/>
          <a:chOff x="0" y="0"/>
          <a:chExt cx="0" cy="0"/>
        </a:xfrm>
      </p:grpSpPr>
      <p:sp>
        <p:nvSpPr>
          <p:cNvPr id="392" name="Google Shape;392;p18"/>
          <p:cNvSpPr txBox="1"/>
          <p:nvPr>
            <p:ph type="title"/>
          </p:nvPr>
        </p:nvSpPr>
        <p:spPr>
          <a:xfrm>
            <a:off x="457200" y="594359"/>
            <a:ext cx="3200400" cy="22860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br>
              <a:rPr lang="en-US" sz="3600"/>
            </a:br>
            <a:endParaRPr sz="3600"/>
          </a:p>
        </p:txBody>
      </p:sp>
      <p:sp>
        <p:nvSpPr>
          <p:cNvPr id="393" name="Google Shape;393;p18"/>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1400"/>
              </a:spcBef>
              <a:spcAft>
                <a:spcPts val="0"/>
              </a:spcAft>
              <a:buSzPts val="2000"/>
              <a:buChar char=" "/>
            </a:pPr>
            <a:r>
              <a:rPr lang="en-US"/>
              <a:t>Recommandations plan Villani  / Mathsenvie : </a:t>
            </a:r>
            <a:r>
              <a:rPr lang="en-US" u="sng">
                <a:solidFill>
                  <a:schemeClr val="hlink"/>
                </a:solidFill>
                <a:hlinkClick r:id="rId3"/>
              </a:rPr>
              <a:t>http://www.ac-grenoble.fr/ien.st-gervais/mathsenvie/spip.php?article1</a:t>
            </a:r>
            <a:endParaRPr/>
          </a:p>
          <a:p>
            <a:pPr indent="-78740" lvl="0" marL="91440" rtl="0" algn="l">
              <a:lnSpc>
                <a:spcPct val="90000"/>
              </a:lnSpc>
              <a:spcBef>
                <a:spcPts val="1400"/>
              </a:spcBef>
              <a:spcAft>
                <a:spcPts val="0"/>
              </a:spcAft>
              <a:buSzPts val="1800"/>
              <a:buChar char=" "/>
            </a:pPr>
            <a:r>
              <a:t/>
            </a:r>
            <a:endParaRPr/>
          </a:p>
          <a:p>
            <a:pPr indent="0" lvl="0" marL="9144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p:txBody>
      </p:sp>
      <p:sp>
        <p:nvSpPr>
          <p:cNvPr id="394" name="Google Shape;394;p18"/>
          <p:cNvSpPr txBox="1"/>
          <p:nvPr/>
        </p:nvSpPr>
        <p:spPr>
          <a:xfrm>
            <a:off x="914400" y="594359"/>
            <a:ext cx="274320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Lier les mathématiques aux autres savoirs pour donner du sens.</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https://youtu.be/nYrVTIpx2Mg</a:t>
            </a:r>
            <a:endParaRPr sz="2800">
              <a:solidFill>
                <a:schemeClr val="dk1"/>
              </a:solidFill>
              <a:latin typeface="Calibri"/>
              <a:ea typeface="Calibri"/>
              <a:cs typeface="Calibri"/>
              <a:sym typeface="Calibri"/>
            </a:endParaRPr>
          </a:p>
        </p:txBody>
      </p:sp>
      <p:pic>
        <p:nvPicPr>
          <p:cNvPr descr="Présentation, relier maths aux situations vie réelle" id="395" name="Google Shape;395;p18" title="présentation mathenvie">
            <a:hlinkClick r:id="rId4"/>
          </p:cNvPr>
          <p:cNvPicPr preferRelativeResize="0"/>
          <p:nvPr/>
        </p:nvPicPr>
        <p:blipFill>
          <a:blip r:embed="rId5">
            <a:alphaModFix/>
          </a:blip>
          <a:stretch>
            <a:fillRect/>
          </a:stretch>
        </p:blipFill>
        <p:spPr>
          <a:xfrm>
            <a:off x="5006250" y="2017275"/>
            <a:ext cx="6080950" cy="45607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43"/>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en-US"/>
              <a:t>Parler de l’histoire des découvertes mathématiques</a:t>
            </a:r>
            <a:endParaRPr/>
          </a:p>
        </p:txBody>
      </p:sp>
      <p:sp>
        <p:nvSpPr>
          <p:cNvPr id="401" name="Google Shape;401;p43"/>
          <p:cNvSpPr txBox="1"/>
          <p:nvPr>
            <p:ph idx="1" type="body"/>
          </p:nvPr>
        </p:nvSpPr>
        <p:spPr>
          <a:xfrm>
            <a:off x="4664467" y="800100"/>
            <a:ext cx="6628373" cy="1090345"/>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lang="en-US"/>
              <a:t>Utiliser l’épistémologie pour donner du sens : </a:t>
            </a:r>
            <a:endParaRPr/>
          </a:p>
          <a:p>
            <a:pPr indent="-342900" lvl="0" marL="457200" rtl="0" algn="l">
              <a:lnSpc>
                <a:spcPct val="90000"/>
              </a:lnSpc>
              <a:spcBef>
                <a:spcPts val="1200"/>
              </a:spcBef>
              <a:spcAft>
                <a:spcPts val="0"/>
              </a:spcAft>
              <a:buSzPts val="1800"/>
              <a:buChar char=" "/>
            </a:pPr>
            <a:r>
              <a:rPr lang="en-US"/>
              <a:t>Voir La Main à la Pâte  -</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p:txBody>
      </p:sp>
      <p:sp>
        <p:nvSpPr>
          <p:cNvPr id="402" name="Google Shape;402;p43"/>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200"/>
              </a:spcBef>
              <a:spcAft>
                <a:spcPts val="0"/>
              </a:spcAft>
              <a:buSzPts val="1500"/>
              <a:buNone/>
            </a:pPr>
            <a:r>
              <a:rPr lang="en-US" sz="2000" u="sng">
                <a:solidFill>
                  <a:schemeClr val="dk1"/>
                </a:solidFill>
                <a:hlinkClick r:id="rId3"/>
              </a:rPr>
              <a:t>https://www.fondation-lamap.org/sites/default/files/upload/media/minisites/projet_islam/eleves/anim_symetries.swf</a:t>
            </a:r>
            <a:endParaRPr sz="2000">
              <a:solidFill>
                <a:schemeClr val="dk1"/>
              </a:solidFill>
            </a:endParaRPr>
          </a:p>
          <a:p>
            <a:pPr indent="-228600" lvl="0" marL="457200" rtl="0" algn="l">
              <a:lnSpc>
                <a:spcPct val="90000"/>
              </a:lnSpc>
              <a:spcBef>
                <a:spcPts val="1200"/>
              </a:spcBef>
              <a:spcAft>
                <a:spcPts val="0"/>
              </a:spcAft>
              <a:buSzPts val="1500"/>
              <a:buNone/>
            </a:pPr>
            <a:r>
              <a:t/>
            </a:r>
            <a:endParaRPr/>
          </a:p>
        </p:txBody>
      </p:sp>
      <p:pic>
        <p:nvPicPr>
          <p:cNvPr id="403" name="Google Shape;403;p43"/>
          <p:cNvPicPr preferRelativeResize="0"/>
          <p:nvPr/>
        </p:nvPicPr>
        <p:blipFill rotWithShape="1">
          <a:blip r:embed="rId4">
            <a:alphaModFix/>
          </a:blip>
          <a:srcRect b="0" l="0" r="0" t="0"/>
          <a:stretch/>
        </p:blipFill>
        <p:spPr>
          <a:xfrm>
            <a:off x="5678939" y="2168189"/>
            <a:ext cx="4169868" cy="2521621"/>
          </a:xfrm>
          <a:prstGeom prst="rect">
            <a:avLst/>
          </a:prstGeom>
          <a:noFill/>
          <a:ln>
            <a:noFill/>
          </a:ln>
        </p:spPr>
      </p:pic>
      <p:sp>
        <p:nvSpPr>
          <p:cNvPr id="404" name="Google Shape;404;p43"/>
          <p:cNvSpPr txBox="1"/>
          <p:nvPr/>
        </p:nvSpPr>
        <p:spPr>
          <a:xfrm>
            <a:off x="5065159" y="4941870"/>
            <a:ext cx="686313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La mise en perspective historique de certaines connaissances (numération de position, apparition des nombres décimaux, du système métrique, etc…) contribue à enrichir la culture scientifique des élèves.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(programmes cycle 3 en vigueur à la rentrée 2018-2019)</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En partant du mot…</a:t>
            </a:r>
            <a:endParaRPr/>
          </a:p>
        </p:txBody>
      </p:sp>
      <p:sp>
        <p:nvSpPr>
          <p:cNvPr id="220" name="Google Shape;220;p2"/>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QUEL EST LE CONTRAIRE DU MOT ERREUR ?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g622f226e1f_0_105"/>
          <p:cNvSpPr txBox="1"/>
          <p:nvPr>
            <p:ph idx="2" type="body"/>
          </p:nvPr>
        </p:nvSpPr>
        <p:spPr>
          <a:xfrm>
            <a:off x="457200" y="2926080"/>
            <a:ext cx="3200400" cy="3379200"/>
          </a:xfrm>
          <a:prstGeom prst="rect">
            <a:avLst/>
          </a:prstGeom>
        </p:spPr>
        <p:txBody>
          <a:bodyPr anchorCtr="0" anchor="t" bIns="45700" lIns="91425" spcFirstLastPara="1" rIns="91425" wrap="square" tIns="45700">
            <a:noAutofit/>
          </a:bodyPr>
          <a:lstStyle/>
          <a:p>
            <a:pPr indent="0" lvl="0" marL="0" rtl="0" algn="l">
              <a:lnSpc>
                <a:spcPct val="85000"/>
              </a:lnSpc>
              <a:spcBef>
                <a:spcPts val="0"/>
              </a:spcBef>
              <a:spcAft>
                <a:spcPts val="0"/>
              </a:spcAft>
              <a:buNone/>
            </a:pPr>
            <a:r>
              <a:rPr lang="en-US" sz="3600">
                <a:solidFill>
                  <a:schemeClr val="lt1"/>
                </a:solidFill>
              </a:rPr>
              <a:t>Extrait parcours Magistère Situations problèmes soustraction</a:t>
            </a:r>
            <a:endParaRPr sz="3600">
              <a:solidFill>
                <a:schemeClr val="lt1"/>
              </a:solidFill>
            </a:endParaRPr>
          </a:p>
          <a:p>
            <a:pPr indent="0" lvl="0" marL="0" rtl="0" algn="l">
              <a:lnSpc>
                <a:spcPct val="85000"/>
              </a:lnSpc>
              <a:spcBef>
                <a:spcPts val="0"/>
              </a:spcBef>
              <a:spcAft>
                <a:spcPts val="0"/>
              </a:spcAft>
              <a:buNone/>
            </a:pPr>
            <a:r>
              <a:rPr lang="en-US" sz="3000" u="sng">
                <a:solidFill>
                  <a:srgbClr val="000000"/>
                </a:solidFill>
                <a:hlinkClick r:id="rId3"/>
              </a:rPr>
              <a:t>https://youtu.be/6IGVfHL-Dg4</a:t>
            </a:r>
            <a:endParaRPr sz="3000">
              <a:solidFill>
                <a:srgbClr val="000000"/>
              </a:solidFill>
            </a:endParaRPr>
          </a:p>
          <a:p>
            <a:pPr indent="0" lvl="0" marL="0" rtl="0" algn="l">
              <a:lnSpc>
                <a:spcPct val="85000"/>
              </a:lnSpc>
              <a:spcBef>
                <a:spcPts val="0"/>
              </a:spcBef>
              <a:spcAft>
                <a:spcPts val="0"/>
              </a:spcAft>
              <a:buClr>
                <a:schemeClr val="dk1"/>
              </a:buClr>
              <a:buSzPts val="1100"/>
              <a:buFont typeface="Arial"/>
              <a:buNone/>
            </a:pPr>
            <a:r>
              <a:t/>
            </a:r>
            <a:endParaRPr sz="3600">
              <a:solidFill>
                <a:schemeClr val="lt1"/>
              </a:solidFill>
            </a:endParaRPr>
          </a:p>
        </p:txBody>
      </p:sp>
      <p:pic>
        <p:nvPicPr>
          <p:cNvPr descr="Extrait 1 Problèmes" id="410" name="Google Shape;410;g622f226e1f_0_105" title="VIDEO PARCOURS MAGISTERE SOUSTRACTION Problemes   extrait 1">
            <a:hlinkClick r:id="rId4"/>
          </p:cNvPr>
          <p:cNvPicPr preferRelativeResize="0"/>
          <p:nvPr/>
        </p:nvPicPr>
        <p:blipFill>
          <a:blip r:embed="rId5">
            <a:alphaModFix/>
          </a:blip>
          <a:stretch>
            <a:fillRect/>
          </a:stretch>
        </p:blipFill>
        <p:spPr>
          <a:xfrm>
            <a:off x="4404550" y="803950"/>
            <a:ext cx="7240600" cy="5430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g622f226e1f_0_112"/>
          <p:cNvSpPr txBox="1"/>
          <p:nvPr>
            <p:ph idx="2" type="body"/>
          </p:nvPr>
        </p:nvSpPr>
        <p:spPr>
          <a:xfrm>
            <a:off x="457200" y="2926080"/>
            <a:ext cx="3200400" cy="3379200"/>
          </a:xfrm>
          <a:prstGeom prst="rect">
            <a:avLst/>
          </a:prstGeom>
        </p:spPr>
        <p:txBody>
          <a:bodyPr anchorCtr="0" anchor="t" bIns="45700" lIns="91425"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en-US" sz="3600">
                <a:solidFill>
                  <a:schemeClr val="lt1"/>
                </a:solidFill>
              </a:rPr>
              <a:t>Extrait parcours Magistère Situations problèmes soustraction</a:t>
            </a:r>
            <a:endParaRPr/>
          </a:p>
          <a:p>
            <a:pPr indent="0" lvl="0" marL="0" rtl="0" algn="l">
              <a:spcBef>
                <a:spcPts val="1200"/>
              </a:spcBef>
              <a:spcAft>
                <a:spcPts val="0"/>
              </a:spcAft>
              <a:buNone/>
            </a:pPr>
            <a:r>
              <a:rPr lang="en-US" sz="3000" u="sng">
                <a:solidFill>
                  <a:srgbClr val="000000"/>
                </a:solidFill>
                <a:hlinkClick r:id="rId3"/>
              </a:rPr>
              <a:t>https://youtu.be/oEMM6YwlkwI</a:t>
            </a:r>
            <a:endParaRPr sz="3000">
              <a:solidFill>
                <a:srgbClr val="000000"/>
              </a:solidFill>
            </a:endParaRPr>
          </a:p>
        </p:txBody>
      </p:sp>
      <p:pic>
        <p:nvPicPr>
          <p:cNvPr descr="Situation Problème 2" id="416" name="Google Shape;416;g622f226e1f_0_112" title="VIDEO PARCOURS MAGISTERE SOUSTRACTION Problemes   extrait 2">
            <a:hlinkClick r:id="rId4"/>
          </p:cNvPr>
          <p:cNvPicPr preferRelativeResize="0"/>
          <p:nvPr/>
        </p:nvPicPr>
        <p:blipFill>
          <a:blip r:embed="rId5">
            <a:alphaModFix/>
          </a:blip>
          <a:stretch>
            <a:fillRect/>
          </a:stretch>
        </p:blipFill>
        <p:spPr>
          <a:xfrm>
            <a:off x="4260450" y="847175"/>
            <a:ext cx="7514375" cy="5635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0" name="Shape 420"/>
        <p:cNvGrpSpPr/>
        <p:nvPr/>
      </p:nvGrpSpPr>
      <p:grpSpPr>
        <a:xfrm>
          <a:off x="0" y="0"/>
          <a:ext cx="0" cy="0"/>
          <a:chOff x="0" y="0"/>
          <a:chExt cx="0" cy="0"/>
        </a:xfrm>
      </p:grpSpPr>
      <p:sp>
        <p:nvSpPr>
          <p:cNvPr id="421" name="Google Shape;421;p1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3" name="Google Shape;423;p1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424" name="Google Shape;424;p19"/>
          <p:cNvSpPr/>
          <p:nvPr/>
        </p:nvSpPr>
        <p:spPr>
          <a:xfrm>
            <a:off x="1507"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5" name="Google Shape;425;p19"/>
          <p:cNvSpPr txBox="1"/>
          <p:nvPr>
            <p:ph type="title"/>
          </p:nvPr>
        </p:nvSpPr>
        <p:spPr>
          <a:xfrm>
            <a:off x="1280160" y="758952"/>
            <a:ext cx="9875520" cy="176976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6800"/>
              <a:buNone/>
            </a:pPr>
            <a:br>
              <a:rPr lang="en-US" sz="2520">
                <a:solidFill>
                  <a:srgbClr val="262626"/>
                </a:solidFill>
              </a:rPr>
            </a:br>
            <a:r>
              <a:rPr lang="en-US" sz="3240"/>
              <a:t>n veille aussi à proposer aux élèves des problèmes pour apprendre à chercher qui ne soient pas directement reliés à lation en cours d’étude, qui ne comportent pas forcément une seule solution, qui ne se résolvent pas uniquement avec une ou plusieurs opérations mais par un raisonnement et des recherches par tâtonnements.</a:t>
            </a:r>
            <a:br>
              <a:rPr lang="en-US" sz="6120">
                <a:solidFill>
                  <a:srgbClr val="262626"/>
                </a:solidFill>
              </a:rPr>
            </a:br>
            <a:endParaRPr sz="3240"/>
          </a:p>
        </p:txBody>
      </p:sp>
      <p:sp>
        <p:nvSpPr>
          <p:cNvPr id="426" name="Google Shape;426;p19"/>
          <p:cNvSpPr/>
          <p:nvPr/>
        </p:nvSpPr>
        <p:spPr>
          <a:xfrm>
            <a:off x="1507" y="4953000"/>
            <a:ext cx="12188952"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9"/>
          <p:cNvSpPr txBox="1"/>
          <p:nvPr>
            <p:ph idx="1" type="body"/>
          </p:nvPr>
        </p:nvSpPr>
        <p:spPr>
          <a:xfrm>
            <a:off x="1100051" y="522524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sz="2400" cap="none">
                <a:solidFill>
                  <a:srgbClr val="FFFFFF"/>
                </a:solidFill>
                <a:latin typeface="Calibri"/>
                <a:ea typeface="Calibri"/>
                <a:cs typeface="Calibri"/>
                <a:sym typeface="Calibri"/>
              </a:rPr>
              <a:t>TRAVAILLER DES PROBLÈMES OUVERTS - </a:t>
            </a:r>
            <a:r>
              <a:rPr lang="en-US">
                <a:solidFill>
                  <a:srgbClr val="262626"/>
                </a:solidFill>
              </a:rPr>
              <a:t>Engager les élèves dans une démarche de chercheur en mathématiques</a:t>
            </a:r>
            <a:endParaRPr/>
          </a:p>
        </p:txBody>
      </p:sp>
      <p:sp>
        <p:nvSpPr>
          <p:cNvPr id="428" name="Google Shape;428;p19"/>
          <p:cNvSpPr/>
          <p:nvPr/>
        </p:nvSpPr>
        <p:spPr>
          <a:xfrm>
            <a:off x="1507" y="4906176"/>
            <a:ext cx="12188952"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9" name="Google Shape;429;p19"/>
          <p:cNvPicPr preferRelativeResize="0"/>
          <p:nvPr/>
        </p:nvPicPr>
        <p:blipFill rotWithShape="1">
          <a:blip r:embed="rId3">
            <a:alphaModFix/>
          </a:blip>
          <a:srcRect b="0" l="0" r="0" t="0"/>
          <a:stretch/>
        </p:blipFill>
        <p:spPr>
          <a:xfrm>
            <a:off x="1479158" y="1019174"/>
            <a:ext cx="10058400" cy="1641827"/>
          </a:xfrm>
          <a:prstGeom prst="rect">
            <a:avLst/>
          </a:prstGeom>
          <a:noFill/>
          <a:ln>
            <a:noFill/>
          </a:ln>
        </p:spPr>
      </p:pic>
      <p:sp>
        <p:nvSpPr>
          <p:cNvPr id="430" name="Google Shape;430;p19"/>
          <p:cNvSpPr txBox="1"/>
          <p:nvPr/>
        </p:nvSpPr>
        <p:spPr>
          <a:xfrm>
            <a:off x="1747150" y="3437650"/>
            <a:ext cx="8298900" cy="9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solidFill>
                  <a:schemeClr val="dk1"/>
                </a:solidFill>
              </a:rPr>
              <a:t>(</a:t>
            </a:r>
            <a:r>
              <a:rPr lang="en-US">
                <a:solidFill>
                  <a:schemeClr val="dk1"/>
                </a:solidFill>
              </a:rPr>
              <a:t>programmes cycle 3 en vigueur à la rentrée 2018-2019)</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44"/>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b="1" lang="en-US" sz="2430"/>
              <a:t>Qui sème le problème ouvert récolte le plaisir scolaire </a:t>
            </a:r>
            <a:br>
              <a:rPr b="1" lang="en-US" sz="2430"/>
            </a:br>
            <a:r>
              <a:rPr lang="en-US" sz="2430"/>
              <a:t>Une expérimentation de problèmes ouverts en cycle 3</a:t>
            </a:r>
            <a:br>
              <a:rPr lang="en-US" sz="3240"/>
            </a:br>
            <a:endParaRPr sz="3240"/>
          </a:p>
        </p:txBody>
      </p:sp>
      <p:pic>
        <p:nvPicPr>
          <p:cNvPr id="436" name="Google Shape;436;p44"/>
          <p:cNvPicPr preferRelativeResize="0"/>
          <p:nvPr/>
        </p:nvPicPr>
        <p:blipFill rotWithShape="1">
          <a:blip r:embed="rId3">
            <a:alphaModFix/>
          </a:blip>
          <a:srcRect b="0" l="0" r="0" t="0"/>
          <a:stretch/>
        </p:blipFill>
        <p:spPr>
          <a:xfrm>
            <a:off x="4325420" y="1829826"/>
            <a:ext cx="7325476" cy="3687004"/>
          </a:xfrm>
          <a:prstGeom prst="rect">
            <a:avLst/>
          </a:prstGeom>
          <a:noFill/>
          <a:ln>
            <a:noFill/>
          </a:ln>
        </p:spPr>
      </p:pic>
      <p:sp>
        <p:nvSpPr>
          <p:cNvPr id="437" name="Google Shape;437;p44"/>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200"/>
              </a:spcBef>
              <a:spcAft>
                <a:spcPts val="0"/>
              </a:spcAft>
              <a:buSzPts val="1500"/>
              <a:buNone/>
            </a:pPr>
            <a:r>
              <a:rPr lang="en-US" u="sng">
                <a:solidFill>
                  <a:schemeClr val="hlink"/>
                </a:solidFill>
                <a:hlinkClick r:id="rId4"/>
              </a:rPr>
              <a:t>http://irem.univ-reunion.fr/spip.php?article114</a:t>
            </a:r>
            <a:endParaRPr/>
          </a:p>
          <a:p>
            <a:pPr indent="-228600" lvl="0" marL="457200" rtl="0" algn="l">
              <a:lnSpc>
                <a:spcPct val="90000"/>
              </a:lnSpc>
              <a:spcBef>
                <a:spcPts val="1200"/>
              </a:spcBef>
              <a:spcAft>
                <a:spcPts val="0"/>
              </a:spcAft>
              <a:buSzPts val="1500"/>
              <a:buNone/>
            </a:pPr>
            <a:r>
              <a:t/>
            </a:r>
            <a:endParaRPr/>
          </a:p>
          <a:p>
            <a:pPr indent="-228600" lvl="0" marL="457200" rtl="0" algn="l">
              <a:lnSpc>
                <a:spcPct val="90000"/>
              </a:lnSpc>
              <a:spcBef>
                <a:spcPts val="1200"/>
              </a:spcBef>
              <a:spcAft>
                <a:spcPts val="0"/>
              </a:spcAft>
              <a:buSzPts val="1500"/>
              <a:buNone/>
            </a:pPr>
            <a:r>
              <a:rPr lang="en-US"/>
              <a:t>Institut de recherche sur l’enseignement des mathématiques de la Réunion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45"/>
          <p:cNvSpPr txBox="1"/>
          <p:nvPr>
            <p:ph idx="1" type="body"/>
          </p:nvPr>
        </p:nvSpPr>
        <p:spPr>
          <a:xfrm>
            <a:off x="1097278" y="1845734"/>
            <a:ext cx="5930245" cy="402336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lang="en-US" sz="2400"/>
              <a:t>Les </a:t>
            </a:r>
            <a:r>
              <a:rPr lang="en-US" sz="2400" u="sng">
                <a:solidFill>
                  <a:schemeClr val="hlink"/>
                </a:solidFill>
                <a:hlinkClick r:id="rId3"/>
              </a:rPr>
              <a:t>Rallyes IREM</a:t>
            </a:r>
            <a:r>
              <a:rPr lang="en-US" sz="2400"/>
              <a:t> en académies consistent en des travaux d'équipes permettant de résoudre des énigmes en un temps imparti, ce qui demande un certain entraînement, propres à mobiliser les élèves sur certaines compétences dont la faiblesse en France est largement pointée dans les études internationales PISA et TIMSS. Ces rallyes bénéficient annuellement à plus de 100 000 élèves du cycle 3 à la terminale.</a:t>
            </a:r>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p:txBody>
      </p:sp>
      <p:sp>
        <p:nvSpPr>
          <p:cNvPr id="443" name="Google Shape;443;p45"/>
          <p:cNvSpPr txBox="1"/>
          <p:nvPr>
            <p:ph idx="2" type="body"/>
          </p:nvPr>
        </p:nvSpPr>
        <p:spPr>
          <a:xfrm>
            <a:off x="7191910" y="1845735"/>
            <a:ext cx="3963770" cy="402336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lang="en-US" u="sng">
                <a:solidFill>
                  <a:schemeClr val="hlink"/>
                </a:solidFill>
                <a:hlinkClick r:id="rId4"/>
              </a:rPr>
              <a:t>http://mathematiques.ac-besancon.fr/category/ressources/joutes/rallye-mathematique-de-franche-comte/</a:t>
            </a:r>
            <a:endParaRPr/>
          </a:p>
          <a:p>
            <a:pPr indent="-228600" lvl="0" marL="457200" rtl="0" algn="l">
              <a:lnSpc>
                <a:spcPct val="90000"/>
              </a:lnSpc>
              <a:spcBef>
                <a:spcPts val="1200"/>
              </a:spcBef>
              <a:spcAft>
                <a:spcPts val="0"/>
              </a:spcAft>
              <a:buSzPts val="1800"/>
              <a:buNone/>
            </a:pPr>
            <a:r>
              <a:t/>
            </a:r>
            <a:endParaRPr/>
          </a:p>
        </p:txBody>
      </p:sp>
      <p:pic>
        <p:nvPicPr>
          <p:cNvPr descr="Une image contenant dessin&#10;&#10;Description générée automatiquement" id="444" name="Google Shape;444;p45"/>
          <p:cNvPicPr preferRelativeResize="0"/>
          <p:nvPr/>
        </p:nvPicPr>
        <p:blipFill rotWithShape="1">
          <a:blip r:embed="rId5">
            <a:alphaModFix/>
          </a:blip>
          <a:srcRect b="0" l="0" r="0" t="0"/>
          <a:stretch/>
        </p:blipFill>
        <p:spPr>
          <a:xfrm>
            <a:off x="1818526" y="317057"/>
            <a:ext cx="8917968" cy="13436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4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1" name="Google Shape;451;p46"/>
          <p:cNvCxnSpPr/>
          <p:nvPr/>
        </p:nvCxnSpPr>
        <p:spPr>
          <a:xfrm>
            <a:off x="1207658" y="4343400"/>
            <a:ext cx="9875520" cy="0"/>
          </a:xfrm>
          <a:prstGeom prst="straightConnector1">
            <a:avLst/>
          </a:prstGeom>
          <a:noFill/>
          <a:ln cap="flat" cmpd="sng" w="9525">
            <a:solidFill>
              <a:srgbClr val="FEFEFE"/>
            </a:solidFill>
            <a:prstDash val="solid"/>
            <a:round/>
            <a:headEnd len="sm" w="sm" type="none"/>
            <a:tailEnd len="sm" w="sm" type="none"/>
          </a:ln>
        </p:spPr>
      </p:cxnSp>
      <p:sp>
        <p:nvSpPr>
          <p:cNvPr id="452" name="Google Shape;452;p46"/>
          <p:cNvSpPr/>
          <p:nvPr/>
        </p:nvSpPr>
        <p:spPr>
          <a:xfrm>
            <a:off x="1507" y="0"/>
            <a:ext cx="12192000" cy="6858000"/>
          </a:xfrm>
          <a:prstGeom prst="rect">
            <a:avLst/>
          </a:prstGeom>
          <a:gradFill>
            <a:gsLst>
              <a:gs pos="0">
                <a:srgbClr val="6E7E5B"/>
              </a:gs>
              <a:gs pos="65000">
                <a:srgbClr val="596945"/>
              </a:gs>
              <a:gs pos="100000">
                <a:srgbClr val="465237"/>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3" name="Google Shape;453;p46"/>
          <p:cNvSpPr/>
          <p:nvPr/>
        </p:nvSpPr>
        <p:spPr>
          <a:xfrm>
            <a:off x="1507" y="4953000"/>
            <a:ext cx="12188952"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6"/>
          <p:cNvSpPr/>
          <p:nvPr/>
        </p:nvSpPr>
        <p:spPr>
          <a:xfrm>
            <a:off x="1507" y="0"/>
            <a:ext cx="12188952" cy="49701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6"/>
          <p:cNvSpPr txBox="1"/>
          <p:nvPr>
            <p:ph type="title"/>
          </p:nvPr>
        </p:nvSpPr>
        <p:spPr>
          <a:xfrm>
            <a:off x="1097280" y="5074920"/>
            <a:ext cx="10113264" cy="8229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8000"/>
              <a:buFont typeface="Calibri"/>
              <a:buNone/>
            </a:pPr>
            <a:r>
              <a:rPr lang="en-US">
                <a:solidFill>
                  <a:srgbClr val="FFFFFF"/>
                </a:solidFill>
              </a:rPr>
              <a:t>Les ateliers de négociation : </a:t>
            </a:r>
            <a:endParaRPr/>
          </a:p>
        </p:txBody>
      </p:sp>
      <p:sp>
        <p:nvSpPr>
          <p:cNvPr id="456" name="Google Shape;456;p46"/>
          <p:cNvSpPr txBox="1"/>
          <p:nvPr>
            <p:ph idx="1" type="body"/>
          </p:nvPr>
        </p:nvSpPr>
        <p:spPr>
          <a:xfrm>
            <a:off x="1097280" y="5907023"/>
            <a:ext cx="10113264" cy="59436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400"/>
              <a:buNone/>
            </a:pPr>
            <a:r>
              <a:t/>
            </a:r>
            <a:endParaRPr>
              <a:solidFill>
                <a:srgbClr val="FFFFFF"/>
              </a:solidFill>
            </a:endParaRPr>
          </a:p>
          <a:p>
            <a:pPr indent="0" lvl="0" marL="0" rtl="0" algn="l">
              <a:lnSpc>
                <a:spcPct val="80000"/>
              </a:lnSpc>
              <a:spcBef>
                <a:spcPts val="0"/>
              </a:spcBef>
              <a:spcAft>
                <a:spcPts val="0"/>
              </a:spcAft>
              <a:buSzPts val="2400"/>
              <a:buNone/>
            </a:pPr>
            <a:r>
              <a:rPr lang="en-US" sz="2400" u="sng">
                <a:solidFill>
                  <a:schemeClr val="hlink"/>
                </a:solidFill>
                <a:hlinkClick r:id="rId3"/>
              </a:rPr>
              <a:t>https://sites.google.com/view/problematwitt/accueil</a:t>
            </a:r>
            <a:endParaRPr sz="2400"/>
          </a:p>
          <a:p>
            <a:pPr indent="0" lvl="0" marL="0" rtl="0" algn="l">
              <a:lnSpc>
                <a:spcPct val="80000"/>
              </a:lnSpc>
              <a:spcBef>
                <a:spcPts val="0"/>
              </a:spcBef>
              <a:spcAft>
                <a:spcPts val="0"/>
              </a:spcAft>
              <a:buSzPts val="2400"/>
              <a:buNone/>
            </a:pPr>
            <a:r>
              <a:t/>
            </a:r>
            <a:endParaRPr sz="2400"/>
          </a:p>
          <a:p>
            <a:pPr indent="0" lvl="0" marL="0" rtl="0" algn="l">
              <a:lnSpc>
                <a:spcPct val="80000"/>
              </a:lnSpc>
              <a:spcBef>
                <a:spcPts val="0"/>
              </a:spcBef>
              <a:spcAft>
                <a:spcPts val="0"/>
              </a:spcAft>
              <a:buSzPts val="2400"/>
              <a:buNone/>
            </a:pPr>
            <a:r>
              <a:t/>
            </a:r>
            <a:endParaRPr/>
          </a:p>
        </p:txBody>
      </p:sp>
      <p:pic>
        <p:nvPicPr>
          <p:cNvPr id="457" name="Google Shape;457;p46"/>
          <p:cNvPicPr preferRelativeResize="0"/>
          <p:nvPr/>
        </p:nvPicPr>
        <p:blipFill rotWithShape="1">
          <a:blip r:embed="rId4">
            <a:alphaModFix/>
          </a:blip>
          <a:srcRect b="0" l="0" r="0" t="0"/>
          <a:stretch/>
        </p:blipFill>
        <p:spPr>
          <a:xfrm>
            <a:off x="2182135" y="145672"/>
            <a:ext cx="8338601" cy="47378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4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4" name="Google Shape;464;p4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465" name="Google Shape;465;p47"/>
          <p:cNvSpPr/>
          <p:nvPr/>
        </p:nvSpPr>
        <p:spPr>
          <a:xfrm>
            <a:off x="16" y="0"/>
            <a:ext cx="4584734"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7"/>
          <p:cNvSpPr txBox="1"/>
          <p:nvPr>
            <p:ph type="title"/>
          </p:nvPr>
        </p:nvSpPr>
        <p:spPr>
          <a:xfrm>
            <a:off x="457200" y="640080"/>
            <a:ext cx="3659246" cy="29260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400"/>
              <a:buFont typeface="Calibri"/>
              <a:buNone/>
            </a:pPr>
            <a:r>
              <a:rPr lang="en-US" sz="4400"/>
              <a:t>Apprendre à coder </a:t>
            </a:r>
            <a:endParaRPr/>
          </a:p>
        </p:txBody>
      </p:sp>
      <p:sp>
        <p:nvSpPr>
          <p:cNvPr id="467" name="Google Shape;467;p47"/>
          <p:cNvSpPr txBox="1"/>
          <p:nvPr>
            <p:ph idx="2" type="body"/>
          </p:nvPr>
        </p:nvSpPr>
        <p:spPr>
          <a:xfrm>
            <a:off x="457200" y="3578087"/>
            <a:ext cx="3659246" cy="15544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lang="en-US" cap="none">
                <a:latin typeface="Calibri"/>
                <a:ea typeface="Calibri"/>
                <a:cs typeface="Calibri"/>
                <a:sym typeface="Calibri"/>
              </a:rPr>
              <a:t>UNE DÉMARCHE PAR ESSAIS-ERREURS</a:t>
            </a:r>
            <a:endParaRPr/>
          </a:p>
          <a:p>
            <a:pPr indent="0" lvl="0" marL="0" rtl="0" algn="l">
              <a:lnSpc>
                <a:spcPct val="90000"/>
              </a:lnSpc>
              <a:spcBef>
                <a:spcPts val="0"/>
              </a:spcBef>
              <a:spcAft>
                <a:spcPts val="0"/>
              </a:spcAft>
              <a:buSzPts val="1500"/>
              <a:buNone/>
            </a:pPr>
            <a:r>
              <a:t/>
            </a:r>
            <a:endParaRPr/>
          </a:p>
          <a:p>
            <a:pPr indent="0" lvl="0" marL="0" rtl="0" algn="l">
              <a:lnSpc>
                <a:spcPct val="90000"/>
              </a:lnSpc>
              <a:spcBef>
                <a:spcPts val="0"/>
              </a:spcBef>
              <a:spcAft>
                <a:spcPts val="0"/>
              </a:spcAft>
              <a:buSzPts val="1500"/>
              <a:buNone/>
            </a:pPr>
            <a:r>
              <a:rPr lang="en-US" u="sng">
                <a:solidFill>
                  <a:schemeClr val="hlink"/>
                </a:solidFill>
                <a:hlinkClick r:id="rId3"/>
              </a:rPr>
              <a:t>https://cache.media.eduscol.education.fr/file/Initiation_a_la_programmation/92/6/RA16_C2_C3_MATH_inititation_programmation_doc_maitre_624926.pdf</a:t>
            </a:r>
            <a:endParaRPr/>
          </a:p>
          <a:p>
            <a:pPr indent="0" lvl="0" marL="0" rtl="0" algn="l">
              <a:lnSpc>
                <a:spcPct val="90000"/>
              </a:lnSpc>
              <a:spcBef>
                <a:spcPts val="0"/>
              </a:spcBef>
              <a:spcAft>
                <a:spcPts val="0"/>
              </a:spcAft>
              <a:buSzPts val="1500"/>
              <a:buNone/>
            </a:pPr>
            <a:r>
              <a:t/>
            </a:r>
            <a:endParaRPr/>
          </a:p>
          <a:p>
            <a:pPr indent="0" lvl="0" marL="0" rtl="0" algn="l">
              <a:lnSpc>
                <a:spcPct val="90000"/>
              </a:lnSpc>
              <a:spcBef>
                <a:spcPts val="0"/>
              </a:spcBef>
              <a:spcAft>
                <a:spcPts val="0"/>
              </a:spcAft>
              <a:buSzPts val="1500"/>
              <a:buNone/>
            </a:pPr>
            <a:r>
              <a:t/>
            </a:r>
            <a:endParaRPr/>
          </a:p>
        </p:txBody>
      </p:sp>
      <p:pic>
        <p:nvPicPr>
          <p:cNvPr descr="Une image contenant personne, alimentation, pièce, debout&#10;&#10;Description générée automatiquement" id="468" name="Google Shape;468;p47"/>
          <p:cNvPicPr preferRelativeResize="0"/>
          <p:nvPr>
            <p:ph idx="1" type="body"/>
          </p:nvPr>
        </p:nvPicPr>
        <p:blipFill rotWithShape="1">
          <a:blip r:embed="rId4">
            <a:alphaModFix/>
          </a:blip>
          <a:srcRect b="-1" l="13731" r="18267" t="0"/>
          <a:stretch/>
        </p:blipFill>
        <p:spPr>
          <a:xfrm>
            <a:off x="4639733" y="10"/>
            <a:ext cx="7552266" cy="6857990"/>
          </a:xfrm>
          <a:prstGeom prst="rect">
            <a:avLst/>
          </a:prstGeom>
          <a:noFill/>
          <a:ln>
            <a:noFill/>
          </a:ln>
        </p:spPr>
      </p:pic>
      <p:sp>
        <p:nvSpPr>
          <p:cNvPr id="469" name="Google Shape;469;p47"/>
          <p:cNvSpPr/>
          <p:nvPr/>
        </p:nvSpPr>
        <p:spPr>
          <a:xfrm>
            <a:off x="458475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6" name="Google Shape;476;p4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477" name="Google Shape;477;p48"/>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8" name="Google Shape;478;p48"/>
          <p:cNvSpPr txBox="1"/>
          <p:nvPr>
            <p:ph type="title"/>
          </p:nvPr>
        </p:nvSpPr>
        <p:spPr>
          <a:xfrm>
            <a:off x="6730000" y="639097"/>
            <a:ext cx="4813072" cy="3686015"/>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SzPts val="2400"/>
              <a:buNone/>
            </a:pPr>
            <a:r>
              <a:rPr lang="en-US" sz="2400"/>
              <a:t>Utiliser les jeux et applications numériques. </a:t>
            </a:r>
            <a:br>
              <a:rPr lang="en-US" sz="2400"/>
            </a:br>
            <a:br>
              <a:rPr lang="en-US" sz="2400"/>
            </a:br>
            <a:r>
              <a:rPr lang="en-US" sz="2400"/>
              <a:t> Quels bénéfices, quelles limites pour le traitement de l’erreur ? </a:t>
            </a:r>
            <a:br>
              <a:rPr lang="en-US" sz="2400"/>
            </a:br>
            <a:br>
              <a:rPr lang="en-US" sz="2400"/>
            </a:br>
            <a:r>
              <a:rPr lang="en-US" sz="2400"/>
              <a:t>Calculatice : </a:t>
            </a:r>
            <a:r>
              <a:rPr lang="en-US" sz="2400" u="sng">
                <a:solidFill>
                  <a:schemeClr val="hlink"/>
                </a:solidFill>
                <a:hlinkClick r:id="rId3"/>
              </a:rPr>
              <a:t>https://calculatice.ac-lille.fr/spip.php?article388</a:t>
            </a:r>
            <a:br>
              <a:rPr lang="en-US" sz="2400"/>
            </a:br>
            <a:br>
              <a:rPr lang="en-US" sz="2400"/>
            </a:br>
            <a:endParaRPr sz="2400"/>
          </a:p>
        </p:txBody>
      </p:sp>
      <p:cxnSp>
        <p:nvCxnSpPr>
          <p:cNvPr id="479" name="Google Shape;479;p48"/>
          <p:cNvCxnSpPr/>
          <p:nvPr/>
        </p:nvCxnSpPr>
        <p:spPr>
          <a:xfrm>
            <a:off x="6805053" y="4343400"/>
            <a:ext cx="4389120" cy="0"/>
          </a:xfrm>
          <a:prstGeom prst="straightConnector1">
            <a:avLst/>
          </a:prstGeom>
          <a:noFill/>
          <a:ln cap="flat" cmpd="sng" w="9525">
            <a:solidFill>
              <a:schemeClr val="dk2">
                <a:alpha val="89411"/>
              </a:schemeClr>
            </a:solidFill>
            <a:prstDash val="solid"/>
            <a:round/>
            <a:headEnd len="sm" w="sm" type="none"/>
            <a:tailEnd len="sm" w="sm" type="none"/>
          </a:ln>
        </p:spPr>
      </p:cxnSp>
      <p:sp>
        <p:nvSpPr>
          <p:cNvPr id="480" name="Google Shape;480;p48"/>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8"/>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2" name="Google Shape;482;p48"/>
          <p:cNvPicPr preferRelativeResize="0"/>
          <p:nvPr/>
        </p:nvPicPr>
        <p:blipFill rotWithShape="1">
          <a:blip r:embed="rId4">
            <a:alphaModFix/>
          </a:blip>
          <a:srcRect b="0" l="0" r="0" t="0"/>
          <a:stretch/>
        </p:blipFill>
        <p:spPr>
          <a:xfrm>
            <a:off x="1361358" y="692124"/>
            <a:ext cx="4638749" cy="4582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6" name="Shape 486"/>
        <p:cNvGrpSpPr/>
        <p:nvPr/>
      </p:nvGrpSpPr>
      <p:grpSpPr>
        <a:xfrm>
          <a:off x="0" y="0"/>
          <a:ext cx="0" cy="0"/>
          <a:chOff x="0" y="0"/>
          <a:chExt cx="0" cy="0"/>
        </a:xfrm>
      </p:grpSpPr>
      <p:sp>
        <p:nvSpPr>
          <p:cNvPr id="487" name="Google Shape;487;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89" name="Google Shape;489;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490" name="Google Shape;490;p2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1" name="Google Shape;491;p24"/>
          <p:cNvSpPr/>
          <p:nvPr/>
        </p:nvSpPr>
        <p:spPr>
          <a:xfrm>
            <a:off x="321564" y="320040"/>
            <a:ext cx="11548872" cy="621792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2" name="Google Shape;492;p24"/>
          <p:cNvSpPr txBox="1"/>
          <p:nvPr>
            <p:ph type="title"/>
          </p:nvPr>
        </p:nvSpPr>
        <p:spPr>
          <a:xfrm>
            <a:off x="4380588" y="965199"/>
            <a:ext cx="6766078" cy="4927601"/>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262626"/>
              </a:buClr>
              <a:buSzPts val="5400"/>
              <a:buFont typeface="Calibri"/>
              <a:buNone/>
            </a:pPr>
            <a:r>
              <a:rPr lang="en-US" sz="5400"/>
              <a:t>Expérimenter, mutualiser</a:t>
            </a:r>
            <a:endParaRPr/>
          </a:p>
        </p:txBody>
      </p:sp>
      <p:sp>
        <p:nvSpPr>
          <p:cNvPr id="493" name="Google Shape;493;p24"/>
          <p:cNvSpPr txBox="1"/>
          <p:nvPr>
            <p:ph idx="1" type="body"/>
          </p:nvPr>
        </p:nvSpPr>
        <p:spPr>
          <a:xfrm>
            <a:off x="1023257" y="965198"/>
            <a:ext cx="2707937" cy="492760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2000"/>
              <a:buNone/>
            </a:pPr>
            <a:r>
              <a:t/>
            </a:r>
            <a:endParaRPr sz="2000"/>
          </a:p>
        </p:txBody>
      </p:sp>
      <p:cxnSp>
        <p:nvCxnSpPr>
          <p:cNvPr id="494" name="Google Shape;494;p24"/>
          <p:cNvCxnSpPr/>
          <p:nvPr/>
        </p:nvCxnSpPr>
        <p:spPr>
          <a:xfrm>
            <a:off x="4055891" y="2057399"/>
            <a:ext cx="0" cy="2743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8" name="Shape 498"/>
        <p:cNvGrpSpPr/>
        <p:nvPr/>
      </p:nvGrpSpPr>
      <p:grpSpPr>
        <a:xfrm>
          <a:off x="0" y="0"/>
          <a:ext cx="0" cy="0"/>
          <a:chOff x="0" y="0"/>
          <a:chExt cx="0" cy="0"/>
        </a:xfrm>
      </p:grpSpPr>
      <p:sp>
        <p:nvSpPr>
          <p:cNvPr id="499" name="Google Shape;499;g622f226e1f_0_1"/>
          <p:cNvSpPr/>
          <p:nvPr/>
        </p:nvSpPr>
        <p:spPr>
          <a:xfrm>
            <a:off x="3175" y="6400800"/>
            <a:ext cx="121887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622f226e1f_0_1"/>
          <p:cNvSpPr/>
          <p:nvPr/>
        </p:nvSpPr>
        <p:spPr>
          <a:xfrm>
            <a:off x="15" y="6334316"/>
            <a:ext cx="12188700" cy="63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1" name="Google Shape;501;g622f226e1f_0_1"/>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sp>
        <p:nvSpPr>
          <p:cNvPr id="502" name="Google Shape;502;g622f226e1f_0_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3" name="Google Shape;503;g622f226e1f_0_1"/>
          <p:cNvSpPr/>
          <p:nvPr/>
        </p:nvSpPr>
        <p:spPr>
          <a:xfrm>
            <a:off x="7613486" y="0"/>
            <a:ext cx="45846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g622f226e1f_0_1"/>
          <p:cNvSpPr txBox="1"/>
          <p:nvPr>
            <p:ph type="title"/>
          </p:nvPr>
        </p:nvSpPr>
        <p:spPr>
          <a:xfrm>
            <a:off x="8096885" y="640080"/>
            <a:ext cx="3659100" cy="29262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FFFFFF"/>
              </a:buClr>
              <a:buSzPts val="4400"/>
              <a:buFont typeface="Calibri"/>
              <a:buNone/>
            </a:pPr>
            <a:r>
              <a:rPr lang="en-US" sz="3959">
                <a:solidFill>
                  <a:srgbClr val="FFFFFF"/>
                </a:solidFill>
              </a:rPr>
              <a:t>Conclusion</a:t>
            </a:r>
            <a:endParaRPr sz="7200"/>
          </a:p>
        </p:txBody>
      </p:sp>
      <p:sp>
        <p:nvSpPr>
          <p:cNvPr id="505" name="Google Shape;505;g622f226e1f_0_1"/>
          <p:cNvSpPr txBox="1"/>
          <p:nvPr>
            <p:ph idx="1" type="body"/>
          </p:nvPr>
        </p:nvSpPr>
        <p:spPr>
          <a:xfrm>
            <a:off x="8096885" y="3578084"/>
            <a:ext cx="3659100" cy="263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500"/>
              <a:buNone/>
            </a:pPr>
            <a:r>
              <a:rPr lang="en-US" sz="1500">
                <a:solidFill>
                  <a:srgbClr val="FFFFFF"/>
                </a:solidFill>
              </a:rPr>
              <a:t>EXTRAIT DU RAPPORT VILLANI - TOROSSIAN</a:t>
            </a:r>
            <a:endParaRPr/>
          </a:p>
        </p:txBody>
      </p:sp>
      <p:sp>
        <p:nvSpPr>
          <p:cNvPr id="506" name="Google Shape;506;g622f226e1f_0_1"/>
          <p:cNvSpPr/>
          <p:nvPr/>
        </p:nvSpPr>
        <p:spPr>
          <a:xfrm>
            <a:off x="7556906"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7" name="Google Shape;507;g622f226e1f_0_1"/>
          <p:cNvPicPr preferRelativeResize="0"/>
          <p:nvPr/>
        </p:nvPicPr>
        <p:blipFill>
          <a:blip r:embed="rId3">
            <a:alphaModFix/>
          </a:blip>
          <a:stretch>
            <a:fillRect/>
          </a:stretch>
        </p:blipFill>
        <p:spPr>
          <a:xfrm>
            <a:off x="1774550" y="515876"/>
            <a:ext cx="4095750" cy="5815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4" name="Shape 224"/>
        <p:cNvGrpSpPr/>
        <p:nvPr/>
      </p:nvGrpSpPr>
      <p:grpSpPr>
        <a:xfrm>
          <a:off x="0" y="0"/>
          <a:ext cx="0" cy="0"/>
          <a:chOff x="0" y="0"/>
          <a:chExt cx="0" cy="0"/>
        </a:xfrm>
      </p:grpSpPr>
      <p:sp>
        <p:nvSpPr>
          <p:cNvPr id="225" name="Google Shape;225;p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7" name="Google Shape;227;p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28" name="Google Shape;228;p6"/>
          <p:cNvSpPr/>
          <p:nvPr/>
        </p:nvSpPr>
        <p:spPr>
          <a:xfrm>
            <a:off x="16" y="0"/>
            <a:ext cx="4584734"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6"/>
          <p:cNvSpPr txBox="1"/>
          <p:nvPr>
            <p:ph type="title"/>
          </p:nvPr>
        </p:nvSpPr>
        <p:spPr>
          <a:xfrm>
            <a:off x="457200" y="640080"/>
            <a:ext cx="3659246" cy="29260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400"/>
              <a:buFont typeface="Calibri"/>
              <a:buNone/>
            </a:pPr>
            <a:r>
              <a:rPr lang="en-US" sz="4400"/>
              <a:t>Un peu d’étymologie…</a:t>
            </a:r>
            <a:endParaRPr/>
          </a:p>
        </p:txBody>
      </p:sp>
      <p:pic>
        <p:nvPicPr>
          <p:cNvPr descr="Une image contenant texte, journal&#10;&#10;Description générée automatiquement" id="230" name="Google Shape;230;p6"/>
          <p:cNvPicPr preferRelativeResize="0"/>
          <p:nvPr>
            <p:ph idx="2" type="pic"/>
          </p:nvPr>
        </p:nvPicPr>
        <p:blipFill rotWithShape="1">
          <a:blip r:embed="rId3">
            <a:alphaModFix/>
          </a:blip>
          <a:srcRect b="0" l="19028" r="19027" t="0"/>
          <a:stretch/>
        </p:blipFill>
        <p:spPr>
          <a:xfrm>
            <a:off x="4639733" y="10"/>
            <a:ext cx="7552266" cy="6857990"/>
          </a:xfrm>
          <a:prstGeom prst="rect">
            <a:avLst/>
          </a:prstGeom>
          <a:blipFill rotWithShape="1">
            <a:blip r:embed="rId4">
              <a:alphaModFix/>
            </a:blip>
            <a:stretch>
              <a:fillRect b="0" l="0" r="0" t="0"/>
            </a:stretch>
          </a:blipFill>
          <a:ln>
            <a:noFill/>
          </a:ln>
        </p:spPr>
      </p:pic>
      <p:sp>
        <p:nvSpPr>
          <p:cNvPr id="231" name="Google Shape;231;p6"/>
          <p:cNvSpPr/>
          <p:nvPr/>
        </p:nvSpPr>
        <p:spPr>
          <a:xfrm>
            <a:off x="458475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g620cbb4325_0_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SzPts val="4800"/>
              <a:buNone/>
            </a:pPr>
            <a:r>
              <a:rPr lang="en-US"/>
              <a:t>Ressources</a:t>
            </a:r>
            <a:endParaRPr/>
          </a:p>
        </p:txBody>
      </p:sp>
      <p:sp>
        <p:nvSpPr>
          <p:cNvPr id="513" name="Google Shape;513;g620cbb4325_0_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457200" rtl="0" algn="l">
              <a:lnSpc>
                <a:spcPct val="80000"/>
              </a:lnSpc>
              <a:spcBef>
                <a:spcPts val="1200"/>
              </a:spcBef>
              <a:spcAft>
                <a:spcPts val="0"/>
              </a:spcAft>
              <a:buSzPts val="1800"/>
              <a:buChar char=" "/>
            </a:pPr>
            <a:r>
              <a:rPr b="1" lang="en-US" sz="1850"/>
              <a:t>Rapport Villani – Torossian ; </a:t>
            </a:r>
            <a:r>
              <a:rPr lang="en-US" sz="1850"/>
              <a:t>21 mesures pour l’enseignement des mathématiques, février 2018 : </a:t>
            </a:r>
            <a:r>
              <a:rPr b="1" lang="en-US" sz="1850" u="sng">
                <a:solidFill>
                  <a:schemeClr val="hlink"/>
                </a:solidFill>
                <a:hlinkClick r:id="rId3"/>
              </a:rPr>
              <a:t>https://cache.media.education.gouv.fr/file/Fevrier/19/0/Rapport_Villani_Torossian_21_mesures_pour_enseignement_des_mathematiques_896190.pdf</a:t>
            </a:r>
            <a:endParaRPr b="1" sz="1850"/>
          </a:p>
          <a:p>
            <a:pPr indent="-342900" lvl="0" marL="457200" rtl="0" algn="l">
              <a:lnSpc>
                <a:spcPct val="80000"/>
              </a:lnSpc>
              <a:spcBef>
                <a:spcPts val="1200"/>
              </a:spcBef>
              <a:spcAft>
                <a:spcPts val="0"/>
              </a:spcAft>
              <a:buSzPts val="1800"/>
              <a:buChar char=" "/>
            </a:pPr>
            <a:r>
              <a:rPr b="1" lang="en-US" sz="1850"/>
              <a:t>Initiation à la programmation aux cycles 2 et 3 : </a:t>
            </a:r>
            <a:r>
              <a:rPr b="1" lang="en-US" sz="1850" u="sng">
                <a:solidFill>
                  <a:schemeClr val="hlink"/>
                </a:solidFill>
                <a:hlinkClick r:id="rId4"/>
              </a:rPr>
              <a:t>https://cache.media.eduscol.education.fr/file/Initiation_a_la_programmation/92/6/RA16_C2_C3_MATH_inititation_programmation_doc_maitre_624926.pdf</a:t>
            </a:r>
            <a:endParaRPr b="1" sz="1850"/>
          </a:p>
          <a:p>
            <a:pPr indent="-228600" lvl="0" marL="457200" rtl="0" algn="l">
              <a:lnSpc>
                <a:spcPct val="80000"/>
              </a:lnSpc>
              <a:spcBef>
                <a:spcPts val="1200"/>
              </a:spcBef>
              <a:spcAft>
                <a:spcPts val="0"/>
              </a:spcAft>
              <a:buSzPts val="1800"/>
              <a:buNone/>
            </a:pPr>
            <a:r>
              <a:t/>
            </a:r>
            <a:endParaRPr b="1" sz="1850"/>
          </a:p>
          <a:p>
            <a:pPr indent="-342900" lvl="0" marL="457200" rtl="0" algn="l">
              <a:lnSpc>
                <a:spcPct val="80000"/>
              </a:lnSpc>
              <a:spcBef>
                <a:spcPts val="1200"/>
              </a:spcBef>
              <a:spcAft>
                <a:spcPts val="0"/>
              </a:spcAft>
              <a:buSzPts val="1800"/>
              <a:buChar char=" "/>
            </a:pPr>
            <a:r>
              <a:rPr b="1" lang="en-US" sz="1850"/>
              <a:t>Les mathématiques en classe, un travail d’équipe avec Stella Baruk, site du réseau Canopé : </a:t>
            </a:r>
            <a:r>
              <a:rPr b="1" lang="en-US" sz="1850" u="sng">
                <a:solidFill>
                  <a:schemeClr val="hlink"/>
                </a:solidFill>
                <a:hlinkClick r:id="rId5"/>
              </a:rPr>
              <a:t>https://www.reseau-canope.fr/mathematiques-stella-baruk/</a:t>
            </a:r>
            <a:endParaRPr b="1" sz="1850"/>
          </a:p>
          <a:p>
            <a:pPr indent="-228600" lvl="0" marL="457200" rtl="0" algn="l">
              <a:lnSpc>
                <a:spcPct val="80000"/>
              </a:lnSpc>
              <a:spcBef>
                <a:spcPts val="1200"/>
              </a:spcBef>
              <a:spcAft>
                <a:spcPts val="0"/>
              </a:spcAft>
              <a:buSzPts val="1800"/>
              <a:buNone/>
            </a:pPr>
            <a:r>
              <a:t/>
            </a:r>
            <a:endParaRPr b="1" sz="1850"/>
          </a:p>
          <a:p>
            <a:pPr indent="-342900" lvl="0" marL="457200" rtl="0" algn="l">
              <a:lnSpc>
                <a:spcPct val="80000"/>
              </a:lnSpc>
              <a:spcBef>
                <a:spcPts val="1200"/>
              </a:spcBef>
              <a:spcAft>
                <a:spcPts val="0"/>
              </a:spcAft>
              <a:buSzPts val="1800"/>
              <a:buChar char=" "/>
            </a:pPr>
            <a:r>
              <a:rPr b="1" lang="en-US" sz="1850"/>
              <a:t>"Nous sommes tous des mathématiciens" présenté par l'auteur, Thierry Dias - </a:t>
            </a:r>
            <a:r>
              <a:rPr b="1" lang="en-US" sz="1850" u="sng">
                <a:solidFill>
                  <a:schemeClr val="hlink"/>
                </a:solidFill>
                <a:hlinkClick r:id="rId6"/>
              </a:rPr>
              <a:t>https://www.magnard.fr/article/thierry-dias-vous-donne-les-cles</a:t>
            </a:r>
            <a:endParaRPr b="1" sz="1850"/>
          </a:p>
          <a:p>
            <a:pPr indent="-228600" lvl="0" marL="457200" rtl="0" algn="l">
              <a:lnSpc>
                <a:spcPct val="80000"/>
              </a:lnSpc>
              <a:spcBef>
                <a:spcPts val="1200"/>
              </a:spcBef>
              <a:spcAft>
                <a:spcPts val="0"/>
              </a:spcAft>
              <a:buSzPts val="1800"/>
              <a:buNone/>
            </a:pPr>
            <a:r>
              <a:t/>
            </a:r>
            <a:endParaRPr b="1" sz="1850"/>
          </a:p>
          <a:p>
            <a:pPr indent="-228600" lvl="0" marL="457200" rtl="0" algn="l">
              <a:lnSpc>
                <a:spcPct val="80000"/>
              </a:lnSpc>
              <a:spcBef>
                <a:spcPts val="1200"/>
              </a:spcBef>
              <a:spcAft>
                <a:spcPts val="0"/>
              </a:spcAft>
              <a:buSzPts val="1800"/>
              <a:buNone/>
            </a:pPr>
            <a:r>
              <a:t/>
            </a:r>
            <a:endParaRPr b="1" sz="1850"/>
          </a:p>
          <a:p>
            <a:pPr indent="-228600" lvl="0" marL="457200" rtl="0" algn="l">
              <a:lnSpc>
                <a:spcPct val="80000"/>
              </a:lnSpc>
              <a:spcBef>
                <a:spcPts val="1200"/>
              </a:spcBef>
              <a:spcAft>
                <a:spcPts val="0"/>
              </a:spcAft>
              <a:buSzPts val="1800"/>
              <a:buNone/>
            </a:pPr>
            <a:r>
              <a:t/>
            </a:r>
            <a:endParaRPr sz="1850"/>
          </a:p>
          <a:p>
            <a:pPr indent="-228600" lvl="0" marL="457200" rtl="0" algn="l">
              <a:lnSpc>
                <a:spcPct val="80000"/>
              </a:lnSpc>
              <a:spcBef>
                <a:spcPts val="1200"/>
              </a:spcBef>
              <a:spcAft>
                <a:spcPts val="0"/>
              </a:spcAft>
              <a:buSzPts val="1800"/>
              <a:buNone/>
            </a:pPr>
            <a:r>
              <a:t/>
            </a:r>
            <a:endParaRPr sz="185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4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Ressources</a:t>
            </a:r>
            <a:endParaRPr/>
          </a:p>
        </p:txBody>
      </p:sp>
      <p:sp>
        <p:nvSpPr>
          <p:cNvPr id="519" name="Google Shape;519;p4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b="1" lang="en-US"/>
              <a:t>Enseigner avec les erreurs des élèves - </a:t>
            </a:r>
            <a:r>
              <a:rPr lang="en-US"/>
              <a:t>ZAKHARTCHOUK Jean-Michel – éditions ESF sciences humaines - </a:t>
            </a:r>
            <a:r>
              <a:rPr lang="en-US" u="sng">
                <a:solidFill>
                  <a:schemeClr val="hlink"/>
                </a:solidFill>
                <a:hlinkClick r:id="rId3"/>
              </a:rPr>
              <a:t>https://esf-scienceshumaines.fr/pedagogie/336-enseigner-avec-les-erreurs-des-eleves.html</a:t>
            </a:r>
            <a:endParaRPr/>
          </a:p>
          <a:p>
            <a:pPr indent="-228600" lvl="0" marL="457200" rtl="0" algn="l">
              <a:lnSpc>
                <a:spcPct val="90000"/>
              </a:lnSpc>
              <a:spcBef>
                <a:spcPts val="1200"/>
              </a:spcBef>
              <a:spcAft>
                <a:spcPts val="0"/>
              </a:spcAft>
              <a:buSzPts val="1800"/>
              <a:buNone/>
            </a:pPr>
            <a:r>
              <a:t/>
            </a:r>
            <a:endParaRPr/>
          </a:p>
          <a:p>
            <a:pPr indent="-342900" lvl="0" marL="457200" rtl="0" algn="l">
              <a:lnSpc>
                <a:spcPct val="90000"/>
              </a:lnSpc>
              <a:spcBef>
                <a:spcPts val="1200"/>
              </a:spcBef>
              <a:spcAft>
                <a:spcPts val="0"/>
              </a:spcAft>
              <a:buSzPts val="1800"/>
              <a:buChar char=" "/>
            </a:pPr>
            <a:r>
              <a:rPr b="1" lang="en-US"/>
              <a:t>Les cahiers pédagogiques N°494 - L’erreur pour apprendre - </a:t>
            </a:r>
            <a:r>
              <a:rPr b="1" lang="en-US" u="sng">
                <a:solidFill>
                  <a:schemeClr val="hlink"/>
                </a:solidFill>
                <a:hlinkClick r:id="rId4"/>
              </a:rPr>
              <a:t>http://www.cahiers-pedagogiques.com/No494-L-erreur-pour-apprendre</a:t>
            </a:r>
            <a:endParaRPr b="1"/>
          </a:p>
          <a:p>
            <a:pPr indent="-228600" lvl="0" marL="457200" rtl="0" algn="l">
              <a:lnSpc>
                <a:spcPct val="90000"/>
              </a:lnSpc>
              <a:spcBef>
                <a:spcPts val="1200"/>
              </a:spcBef>
              <a:spcAft>
                <a:spcPts val="0"/>
              </a:spcAft>
              <a:buSzPts val="1800"/>
              <a:buNone/>
            </a:pPr>
            <a:r>
              <a:t/>
            </a:r>
            <a:endParaRPr b="1"/>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5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Ressources </a:t>
            </a:r>
            <a:endParaRPr/>
          </a:p>
        </p:txBody>
      </p:sp>
      <p:sp>
        <p:nvSpPr>
          <p:cNvPr id="525" name="Google Shape;525;p5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b="1" lang="en-US" sz="3200"/>
              <a:t>Des livres pour les élèves, sur le cerveau : </a:t>
            </a:r>
            <a:endParaRPr/>
          </a:p>
          <a:p>
            <a:pPr indent="-342900" lvl="0" marL="457200" rtl="0" algn="l">
              <a:lnSpc>
                <a:spcPct val="90000"/>
              </a:lnSpc>
              <a:spcBef>
                <a:spcPts val="1200"/>
              </a:spcBef>
              <a:spcAft>
                <a:spcPts val="0"/>
              </a:spcAft>
              <a:buSzPts val="1800"/>
              <a:buChar char=" "/>
            </a:pPr>
            <a:r>
              <a:rPr lang="en-US"/>
              <a:t>Mon cerveau - Questions ? Réponses ! 7+   : Olivier Houdé, Grégoire Borst  - Editions Nathan</a:t>
            </a:r>
            <a:endParaRPr/>
          </a:p>
          <a:p>
            <a:pPr indent="-342900" lvl="0" marL="457200" rtl="0" algn="l">
              <a:lnSpc>
                <a:spcPct val="90000"/>
              </a:lnSpc>
              <a:spcBef>
                <a:spcPts val="1200"/>
              </a:spcBef>
              <a:spcAft>
                <a:spcPts val="0"/>
              </a:spcAft>
              <a:buSzPts val="1800"/>
              <a:buChar char=" "/>
            </a:pPr>
            <a:r>
              <a:rPr lang="en-US"/>
              <a:t>Les petites bulles de l'attention: Se concentrer dans un monde de distractions – Jean Philippe Lachaux – éditions Odile Jacob</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5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Ressources – sitographie </a:t>
            </a:r>
            <a:endParaRPr/>
          </a:p>
        </p:txBody>
      </p:sp>
      <p:sp>
        <p:nvSpPr>
          <p:cNvPr id="531" name="Google Shape;531;p5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lang="en-US"/>
              <a:t>Ateliers de négociation en problèmes mathématiques – </a:t>
            </a:r>
            <a:r>
              <a:rPr b="1" lang="en-US"/>
              <a:t>le site Problematwitt </a:t>
            </a:r>
            <a:r>
              <a:rPr lang="en-US"/>
              <a:t>: </a:t>
            </a:r>
            <a:r>
              <a:rPr lang="en-US" u="sng">
                <a:solidFill>
                  <a:schemeClr val="hlink"/>
                </a:solidFill>
                <a:hlinkClick r:id="rId3"/>
              </a:rPr>
              <a:t>https://sites.google.com/view/problematwitt/accueil?authuser=0</a:t>
            </a:r>
            <a:endParaRPr/>
          </a:p>
          <a:p>
            <a:pPr indent="-342900" lvl="0" marL="457200" rtl="0" algn="l">
              <a:lnSpc>
                <a:spcPct val="90000"/>
              </a:lnSpc>
              <a:spcBef>
                <a:spcPts val="1200"/>
              </a:spcBef>
              <a:spcAft>
                <a:spcPts val="0"/>
              </a:spcAft>
              <a:buSzPts val="1800"/>
              <a:buChar char=" "/>
            </a:pPr>
            <a:r>
              <a:rPr lang="en-US"/>
              <a:t>Ancrer les mathématiques au réel afin d’améliorer la compréhension en résolution de problèmes </a:t>
            </a:r>
            <a:r>
              <a:rPr b="1" lang="en-US"/>
              <a:t>– le site mathsenvie : </a:t>
            </a:r>
            <a:r>
              <a:rPr lang="en-US" u="sng">
                <a:solidFill>
                  <a:schemeClr val="hlink"/>
                </a:solidFill>
                <a:hlinkClick r:id="rId4"/>
              </a:rPr>
              <a:t>http://www.ac-grenoble.fr/ien.st-gervais/mathsenvie/</a:t>
            </a:r>
            <a:endParaRPr/>
          </a:p>
          <a:p>
            <a:pPr indent="-342900" lvl="0" marL="457200" rtl="0" algn="l">
              <a:lnSpc>
                <a:spcPct val="90000"/>
              </a:lnSpc>
              <a:spcBef>
                <a:spcPts val="1200"/>
              </a:spcBef>
              <a:spcAft>
                <a:spcPts val="0"/>
              </a:spcAft>
              <a:buSzPts val="1800"/>
              <a:buChar char=" "/>
            </a:pPr>
            <a:r>
              <a:rPr b="1" lang="en-US"/>
              <a:t>calcul@TICE</a:t>
            </a:r>
            <a:r>
              <a:rPr lang="en-US"/>
              <a:t>, site d’entraînement des élèves au calcul mental : </a:t>
            </a:r>
            <a:r>
              <a:rPr lang="en-US" u="sng">
                <a:solidFill>
                  <a:schemeClr val="hlink"/>
                </a:solidFill>
                <a:hlinkClick r:id="rId5"/>
              </a:rPr>
              <a:t>https://calculatice.ac-lille.fr/spip.php?article388</a:t>
            </a:r>
            <a:endParaRPr/>
          </a:p>
          <a:p>
            <a:pPr indent="-342900" lvl="0" marL="457200" rtl="0" algn="l">
              <a:lnSpc>
                <a:spcPct val="90000"/>
              </a:lnSpc>
              <a:spcBef>
                <a:spcPts val="1200"/>
              </a:spcBef>
              <a:spcAft>
                <a:spcPts val="0"/>
              </a:spcAft>
              <a:buSzPts val="1800"/>
              <a:buChar char=" "/>
            </a:pPr>
            <a:r>
              <a:rPr b="1" lang="en-US"/>
              <a:t>La main à la pâte</a:t>
            </a:r>
            <a:r>
              <a:rPr lang="en-US"/>
              <a:t>, découvertes en pays d’islam : </a:t>
            </a:r>
            <a:r>
              <a:rPr lang="en-US" u="sng">
                <a:solidFill>
                  <a:srgbClr val="00B0F0"/>
                </a:solidFill>
                <a:hlinkClick r:id="rId6"/>
              </a:rPr>
              <a:t>https://www.fondation-lamap.org/sites/default/files/upload/media/minisites/projet_islam/eleves/anim_symetries.swf</a:t>
            </a:r>
            <a:endParaRPr>
              <a:solidFill>
                <a:srgbClr val="00B0F0"/>
              </a:solidFill>
            </a:endParaRPr>
          </a:p>
          <a:p>
            <a:pPr indent="-228600" lvl="0" marL="457200" rtl="0" algn="l">
              <a:lnSpc>
                <a:spcPct val="90000"/>
              </a:lnSpc>
              <a:spcBef>
                <a:spcPts val="1200"/>
              </a:spcBef>
              <a:spcAft>
                <a:spcPts val="0"/>
              </a:spcAft>
              <a:buSzPts val="1800"/>
              <a:buNone/>
            </a:pPr>
            <a:r>
              <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5" name="Shape 235"/>
        <p:cNvGrpSpPr/>
        <p:nvPr/>
      </p:nvGrpSpPr>
      <p:grpSpPr>
        <a:xfrm>
          <a:off x="0" y="0"/>
          <a:ext cx="0" cy="0"/>
          <a:chOff x="0" y="0"/>
          <a:chExt cx="0" cy="0"/>
        </a:xfrm>
      </p:grpSpPr>
      <p:sp>
        <p:nvSpPr>
          <p:cNvPr id="236" name="Google Shape;236;p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8" name="Google Shape;238;p3"/>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39" name="Google Shape;239;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Une image contenant extérieur, bâtiment, personne, gens&#10;&#10;Description générée automatiquement" id="240" name="Google Shape;240;p3"/>
          <p:cNvPicPr preferRelativeResize="0"/>
          <p:nvPr/>
        </p:nvPicPr>
        <p:blipFill rotWithShape="1">
          <a:blip r:embed="rId3">
            <a:alphaModFix/>
          </a:blip>
          <a:srcRect b="-1" l="0" r="-1" t="14008"/>
          <a:stretch/>
        </p:blipFill>
        <p:spPr>
          <a:xfrm>
            <a:off x="633999" y="640080"/>
            <a:ext cx="6275667" cy="5577840"/>
          </a:xfrm>
          <a:prstGeom prst="rect">
            <a:avLst/>
          </a:prstGeom>
          <a:noFill/>
          <a:ln>
            <a:noFill/>
          </a:ln>
        </p:spPr>
      </p:pic>
      <p:sp>
        <p:nvSpPr>
          <p:cNvPr id="241" name="Google Shape;241;p3"/>
          <p:cNvSpPr/>
          <p:nvPr/>
        </p:nvSpPr>
        <p:spPr>
          <a:xfrm>
            <a:off x="7613486" y="0"/>
            <a:ext cx="4584734"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
          <p:cNvSpPr txBox="1"/>
          <p:nvPr>
            <p:ph type="title"/>
          </p:nvPr>
        </p:nvSpPr>
        <p:spPr>
          <a:xfrm>
            <a:off x="8096885" y="640080"/>
            <a:ext cx="3659246" cy="2926080"/>
          </a:xfrm>
          <a:prstGeom prst="rect">
            <a:avLst/>
          </a:prstGeom>
          <a:noFill/>
          <a:ln>
            <a:noFill/>
          </a:ln>
        </p:spPr>
        <p:txBody>
          <a:bodyPr anchorCtr="0" anchor="b" bIns="45700" lIns="91425" spcFirstLastPara="1" rIns="91425" wrap="square" tIns="45700">
            <a:normAutofit/>
          </a:bodyPr>
          <a:lstStyle/>
          <a:p>
            <a:pPr indent="-914400" lvl="0" marL="914400" rtl="0" algn="l">
              <a:lnSpc>
                <a:spcPct val="85000"/>
              </a:lnSpc>
              <a:spcBef>
                <a:spcPts val="0"/>
              </a:spcBef>
              <a:spcAft>
                <a:spcPts val="0"/>
              </a:spcAft>
              <a:buClr>
                <a:srgbClr val="FFFFFF"/>
              </a:buClr>
              <a:buSzPts val="2400"/>
              <a:buFont typeface="Calibri"/>
              <a:buNone/>
            </a:pPr>
            <a:r>
              <a:rPr lang="en-US" sz="2400">
                <a:solidFill>
                  <a:srgbClr val="FFFFFF"/>
                </a:solidFill>
              </a:rPr>
              <a:t>Place de l’erreur dans l’histoire de l’école. </a:t>
            </a:r>
            <a:br>
              <a:rPr lang="en-US" sz="2400">
                <a:solidFill>
                  <a:srgbClr val="FFFFFF"/>
                </a:solidFill>
              </a:rPr>
            </a:br>
            <a:r>
              <a:rPr lang="en-US" sz="2400">
                <a:solidFill>
                  <a:srgbClr val="FFFFFF"/>
                </a:solidFill>
              </a:rPr>
              <a:t>Les enseignants et leurs rapports à l’erreur.</a:t>
            </a:r>
            <a:br>
              <a:rPr lang="en-US" sz="2400">
                <a:solidFill>
                  <a:srgbClr val="FFFFFF"/>
                </a:solidFill>
              </a:rPr>
            </a:br>
            <a:br>
              <a:rPr lang="en-US" sz="2400">
                <a:solidFill>
                  <a:srgbClr val="FFFFFF"/>
                </a:solidFill>
              </a:rPr>
            </a:br>
            <a:endParaRPr i="1" sz="2400">
              <a:solidFill>
                <a:srgbClr val="FFFFFF"/>
              </a:solidFill>
            </a:endParaRPr>
          </a:p>
        </p:txBody>
      </p:sp>
      <p:sp>
        <p:nvSpPr>
          <p:cNvPr id="243" name="Google Shape;243;p3"/>
          <p:cNvSpPr txBox="1"/>
          <p:nvPr>
            <p:ph idx="1" type="body"/>
          </p:nvPr>
        </p:nvSpPr>
        <p:spPr>
          <a:xfrm>
            <a:off x="8096885" y="3578084"/>
            <a:ext cx="3659246" cy="26398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lang="en-US" sz="1500">
                <a:solidFill>
                  <a:srgbClr val="FFFFFF"/>
                </a:solidFill>
              </a:rPr>
              <a:t>LES ÉLÈVES FRANÇAIS ET L’ERREUR DANS LA CLASSE.</a:t>
            </a:r>
            <a:endParaRPr/>
          </a:p>
        </p:txBody>
      </p:sp>
      <p:sp>
        <p:nvSpPr>
          <p:cNvPr id="244" name="Google Shape;244;p3"/>
          <p:cNvSpPr/>
          <p:nvPr/>
        </p:nvSpPr>
        <p:spPr>
          <a:xfrm>
            <a:off x="7556906"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
          <p:cNvSpPr txBox="1"/>
          <p:nvPr/>
        </p:nvSpPr>
        <p:spPr>
          <a:xfrm>
            <a:off x="4174622" y="6017865"/>
            <a:ext cx="2735044"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sng" cap="none" strike="noStrike">
                <a:solidFill>
                  <a:srgbClr val="FFFFFF"/>
                </a:solidFill>
                <a:latin typeface="Calibri"/>
                <a:ea typeface="Calibri"/>
                <a:cs typeface="Calibri"/>
                <a:sym typeface="Calibri"/>
                <a:hlinkClick r:id="rId4"/>
              </a:rPr>
              <a:t>Cette photo</a:t>
            </a:r>
            <a:r>
              <a:rPr b="0" i="0" lang="en-US" sz="700" u="none" cap="none" strike="noStrike">
                <a:solidFill>
                  <a:srgbClr val="FFFFFF"/>
                </a:solidFill>
                <a:latin typeface="Calibri"/>
                <a:ea typeface="Calibri"/>
                <a:cs typeface="Calibri"/>
                <a:sym typeface="Calibri"/>
              </a:rPr>
              <a:t> par Auteur inconnu est soumise à la licence </a:t>
            </a:r>
            <a:r>
              <a:rPr b="0" i="0" lang="en-US" sz="700" u="sng" cap="none" strike="noStrike">
                <a:solidFill>
                  <a:srgbClr val="FFFFFF"/>
                </a:solidFill>
                <a:latin typeface="Calibri"/>
                <a:ea typeface="Calibri"/>
                <a:cs typeface="Calibri"/>
                <a:sym typeface="Calibri"/>
                <a:hlinkClick r:id="rId5"/>
              </a:rPr>
              <a:t>CC BY-NC-ND</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9" name="Shape 249"/>
        <p:cNvGrpSpPr/>
        <p:nvPr/>
      </p:nvGrpSpPr>
      <p:grpSpPr>
        <a:xfrm>
          <a:off x="0" y="0"/>
          <a:ext cx="0" cy="0"/>
          <a:chOff x="0" y="0"/>
          <a:chExt cx="0" cy="0"/>
        </a:xfrm>
      </p:grpSpPr>
      <p:sp>
        <p:nvSpPr>
          <p:cNvPr id="250" name="Google Shape;250;p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2" name="Google Shape;252;p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53" name="Google Shape;253;p4"/>
          <p:cNvSpPr/>
          <p:nvPr/>
        </p:nvSpPr>
        <p:spPr>
          <a:xfrm>
            <a:off x="16" y="0"/>
            <a:ext cx="4584734"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
          <p:cNvSpPr txBox="1"/>
          <p:nvPr>
            <p:ph type="title"/>
          </p:nvPr>
        </p:nvSpPr>
        <p:spPr>
          <a:xfrm>
            <a:off x="457200" y="640080"/>
            <a:ext cx="3659246" cy="29260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4400"/>
              <a:buFont typeface="Calibri"/>
              <a:buNone/>
            </a:pPr>
            <a:r>
              <a:rPr lang="en-US" sz="4400">
                <a:solidFill>
                  <a:srgbClr val="FFFFFF"/>
                </a:solidFill>
              </a:rPr>
              <a:t>L’erreur : à qui la faute ? </a:t>
            </a:r>
            <a:br>
              <a:rPr lang="en-US" sz="4400">
                <a:solidFill>
                  <a:srgbClr val="FFFFFF"/>
                </a:solidFill>
              </a:rPr>
            </a:br>
            <a:endParaRPr sz="4400">
              <a:solidFill>
                <a:srgbClr val="FFFFFF"/>
              </a:solidFill>
            </a:endParaRPr>
          </a:p>
        </p:txBody>
      </p:sp>
      <p:sp>
        <p:nvSpPr>
          <p:cNvPr id="255" name="Google Shape;255;p4"/>
          <p:cNvSpPr txBox="1"/>
          <p:nvPr>
            <p:ph idx="1" type="body"/>
          </p:nvPr>
        </p:nvSpPr>
        <p:spPr>
          <a:xfrm>
            <a:off x="457200" y="3578087"/>
            <a:ext cx="3659246" cy="15544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i="1" lang="en-US" sz="1500">
                <a:solidFill>
                  <a:srgbClr val="FFFFFF"/>
                </a:solidFill>
              </a:rPr>
              <a:t>SOURCE : ENSEIGNER AVEC LES ERREURS DES ÉLÈVES (LA CLASSE EN PRATIQUES).</a:t>
            </a:r>
            <a:endParaRPr sz="1500">
              <a:solidFill>
                <a:srgbClr val="FFFFFF"/>
              </a:solidFill>
            </a:endParaRPr>
          </a:p>
        </p:txBody>
      </p:sp>
      <p:pic>
        <p:nvPicPr>
          <p:cNvPr descr="Une image contenant dessin, pièce&#10;&#10;Description générée automatiquement" id="256" name="Google Shape;256;p4"/>
          <p:cNvPicPr preferRelativeResize="0"/>
          <p:nvPr/>
        </p:nvPicPr>
        <p:blipFill rotWithShape="1">
          <a:blip r:embed="rId3">
            <a:alphaModFix/>
          </a:blip>
          <a:srcRect b="2" l="0" r="2" t="9193"/>
          <a:stretch/>
        </p:blipFill>
        <p:spPr>
          <a:xfrm>
            <a:off x="4639733" y="10"/>
            <a:ext cx="7552266" cy="6857990"/>
          </a:xfrm>
          <a:prstGeom prst="rect">
            <a:avLst/>
          </a:prstGeom>
          <a:noFill/>
          <a:ln>
            <a:noFill/>
          </a:ln>
        </p:spPr>
      </p:pic>
      <p:sp>
        <p:nvSpPr>
          <p:cNvPr id="257" name="Google Shape;257;p4"/>
          <p:cNvSpPr/>
          <p:nvPr/>
        </p:nvSpPr>
        <p:spPr>
          <a:xfrm>
            <a:off x="458475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Témoignages d’élèves</a:t>
            </a:r>
            <a:endParaRPr/>
          </a:p>
        </p:txBody>
      </p:sp>
      <p:sp>
        <p:nvSpPr>
          <p:cNvPr id="263" name="Google Shape;263;p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a:t>EXTRAITS D’UN ATELIER DE DISCUSSION À VISÉE PHILOSOPHIQUE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7" name="Shape 267"/>
        <p:cNvGrpSpPr/>
        <p:nvPr/>
      </p:nvGrpSpPr>
      <p:grpSpPr>
        <a:xfrm>
          <a:off x="0" y="0"/>
          <a:ext cx="0" cy="0"/>
          <a:chOff x="0" y="0"/>
          <a:chExt cx="0" cy="0"/>
        </a:xfrm>
      </p:grpSpPr>
      <p:sp>
        <p:nvSpPr>
          <p:cNvPr id="268" name="Google Shape;268;p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0" name="Google Shape;270;p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71" name="Google Shape;271;p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7"/>
          <p:cNvSpPr txBox="1"/>
          <p:nvPr>
            <p:ph type="title"/>
          </p:nvPr>
        </p:nvSpPr>
        <p:spPr>
          <a:xfrm>
            <a:off x="5220928" y="965200"/>
            <a:ext cx="5999002" cy="4927600"/>
          </a:xfrm>
          <a:prstGeom prst="rect">
            <a:avLst/>
          </a:prstGeom>
          <a:noFill/>
          <a:ln>
            <a:noFill/>
          </a:ln>
        </p:spPr>
        <p:txBody>
          <a:bodyPr anchorCtr="0" anchor="ctr" bIns="45700" lIns="91425" spcFirstLastPara="1" rIns="91425" wrap="square" tIns="45700">
            <a:normAutofit/>
          </a:bodyPr>
          <a:lstStyle/>
          <a:p>
            <a:pPr indent="-381000" lvl="0" marL="457200" rtl="0" algn="l">
              <a:lnSpc>
                <a:spcPct val="85000"/>
              </a:lnSpc>
              <a:spcBef>
                <a:spcPts val="0"/>
              </a:spcBef>
              <a:spcAft>
                <a:spcPts val="0"/>
              </a:spcAft>
              <a:buSzPts val="2400"/>
              <a:buChar char="●"/>
            </a:pPr>
            <a:r>
              <a:rPr lang="en-US" sz="2400"/>
              <a:t>Faire des hypothèses</a:t>
            </a:r>
            <a:endParaRPr sz="2400"/>
          </a:p>
          <a:p>
            <a:pPr indent="-381000" lvl="0" marL="457200" rtl="0" algn="l">
              <a:lnSpc>
                <a:spcPct val="85000"/>
              </a:lnSpc>
              <a:spcBef>
                <a:spcPts val="0"/>
              </a:spcBef>
              <a:spcAft>
                <a:spcPts val="0"/>
              </a:spcAft>
              <a:buSzPts val="2400"/>
              <a:buChar char="●"/>
            </a:pPr>
            <a:r>
              <a:rPr lang="en-US" sz="2400"/>
              <a:t>Recevoir un retour immédiat</a:t>
            </a:r>
            <a:endParaRPr sz="2400"/>
          </a:p>
          <a:p>
            <a:pPr indent="-381000" lvl="0" marL="457200" rtl="0" algn="l">
              <a:lnSpc>
                <a:spcPct val="85000"/>
              </a:lnSpc>
              <a:spcBef>
                <a:spcPts val="0"/>
              </a:spcBef>
              <a:spcAft>
                <a:spcPts val="0"/>
              </a:spcAft>
              <a:buSzPts val="2400"/>
              <a:buChar char="●"/>
            </a:pPr>
            <a:r>
              <a:rPr lang="en-US" sz="2400"/>
              <a:t>Etre encouragé</a:t>
            </a:r>
            <a:endParaRPr sz="2400"/>
          </a:p>
          <a:p>
            <a:pPr indent="-381000" lvl="0" marL="457200" rtl="0" algn="l">
              <a:lnSpc>
                <a:spcPct val="85000"/>
              </a:lnSpc>
              <a:spcBef>
                <a:spcPts val="0"/>
              </a:spcBef>
              <a:spcAft>
                <a:spcPts val="0"/>
              </a:spcAft>
              <a:buSzPts val="2400"/>
              <a:buChar char="●"/>
            </a:pPr>
            <a:r>
              <a:rPr lang="en-US" sz="2400"/>
              <a:t>Revenir sur ses erreurs</a:t>
            </a:r>
            <a:endParaRPr sz="2400"/>
          </a:p>
          <a:p>
            <a:pPr indent="0" lvl="0" marL="457200" rtl="0" algn="l">
              <a:lnSpc>
                <a:spcPct val="85000"/>
              </a:lnSpc>
              <a:spcBef>
                <a:spcPts val="0"/>
              </a:spcBef>
              <a:spcAft>
                <a:spcPts val="0"/>
              </a:spcAft>
              <a:buSzPts val="8000"/>
              <a:buNone/>
            </a:pPr>
            <a:r>
              <a:t/>
            </a:r>
            <a:endParaRPr sz="2400"/>
          </a:p>
          <a:p>
            <a:pPr indent="0" lvl="0" marL="0" rtl="0" algn="l">
              <a:lnSpc>
                <a:spcPct val="85000"/>
              </a:lnSpc>
              <a:spcBef>
                <a:spcPts val="0"/>
              </a:spcBef>
              <a:spcAft>
                <a:spcPts val="0"/>
              </a:spcAft>
              <a:buClr>
                <a:schemeClr val="dk2"/>
              </a:buClr>
              <a:buSzPts val="8000"/>
              <a:buFont typeface="Calibri"/>
              <a:buNone/>
            </a:pPr>
            <a:r>
              <a:rPr i="1" lang="en-US" sz="2400"/>
              <a:t>Développement des capacités à inhiber les automatismes et développement du cortex préfrontal.</a:t>
            </a:r>
            <a:endParaRPr i="1" sz="2400"/>
          </a:p>
          <a:p>
            <a:pPr indent="0" lvl="0" marL="0" rtl="0" algn="l">
              <a:lnSpc>
                <a:spcPct val="85000"/>
              </a:lnSpc>
              <a:spcBef>
                <a:spcPts val="0"/>
              </a:spcBef>
              <a:spcAft>
                <a:spcPts val="0"/>
              </a:spcAft>
              <a:buClr>
                <a:schemeClr val="dk2"/>
              </a:buClr>
              <a:buSzPts val="8000"/>
              <a:buFont typeface="Calibri"/>
              <a:buNone/>
            </a:pPr>
            <a:r>
              <a:t/>
            </a:r>
            <a:endParaRPr sz="3600"/>
          </a:p>
        </p:txBody>
      </p:sp>
      <p:sp>
        <p:nvSpPr>
          <p:cNvPr id="273" name="Google Shape;273;p7"/>
          <p:cNvSpPr/>
          <p:nvPr/>
        </p:nvSpPr>
        <p:spPr>
          <a:xfrm>
            <a:off x="0" y="0"/>
            <a:ext cx="4584734"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7"/>
          <p:cNvSpPr txBox="1"/>
          <p:nvPr>
            <p:ph idx="1" type="body"/>
          </p:nvPr>
        </p:nvSpPr>
        <p:spPr>
          <a:xfrm>
            <a:off x="823356" y="1159565"/>
            <a:ext cx="2938022" cy="4439055"/>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2"/>
              </a:buClr>
              <a:buSzPts val="8000"/>
              <a:buFont typeface="Calibri"/>
              <a:buNone/>
            </a:pPr>
            <a:r>
              <a:rPr lang="en-US" sz="3600">
                <a:solidFill>
                  <a:srgbClr val="000000"/>
                </a:solidFill>
              </a:rPr>
              <a:t>Du côté des neurosciences : l’erreur développe l’intelligence</a:t>
            </a:r>
            <a:endParaRPr sz="3600">
              <a:solidFill>
                <a:srgbClr val="000000"/>
              </a:solidFill>
            </a:endParaRPr>
          </a:p>
          <a:p>
            <a:pPr indent="0" lvl="0" marL="0" rtl="0" algn="l">
              <a:lnSpc>
                <a:spcPct val="90000"/>
              </a:lnSpc>
              <a:spcBef>
                <a:spcPts val="0"/>
              </a:spcBef>
              <a:spcAft>
                <a:spcPts val="0"/>
              </a:spcAft>
              <a:buSzPts val="2400"/>
              <a:buNone/>
            </a:pPr>
            <a:r>
              <a:rPr lang="en-US">
                <a:solidFill>
                  <a:srgbClr val="FFFFFF"/>
                </a:solidFill>
              </a:rPr>
              <a:t>STANISLAS DEHAENE - OLIVIER HOUDÉ</a:t>
            </a:r>
            <a:endParaRPr>
              <a:solidFill>
                <a:srgbClr val="FFFFFF"/>
              </a:solidFill>
            </a:endParaRPr>
          </a:p>
        </p:txBody>
      </p:sp>
      <p:sp>
        <p:nvSpPr>
          <p:cNvPr id="275" name="Google Shape;275;p7"/>
          <p:cNvSpPr/>
          <p:nvPr/>
        </p:nvSpPr>
        <p:spPr>
          <a:xfrm>
            <a:off x="4584734"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6" name="Google Shape;276;p7"/>
          <p:cNvPicPr preferRelativeResize="0"/>
          <p:nvPr/>
        </p:nvPicPr>
        <p:blipFill rotWithShape="1">
          <a:blip r:embed="rId3">
            <a:alphaModFix/>
          </a:blip>
          <a:srcRect b="0" l="0" r="0" t="0"/>
          <a:stretch/>
        </p:blipFill>
        <p:spPr>
          <a:xfrm>
            <a:off x="6424238" y="4619825"/>
            <a:ext cx="3800475" cy="171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0" name="Shape 280"/>
        <p:cNvGrpSpPr/>
        <p:nvPr/>
      </p:nvGrpSpPr>
      <p:grpSpPr>
        <a:xfrm>
          <a:off x="0" y="0"/>
          <a:ext cx="0" cy="0"/>
          <a:chOff x="0" y="0"/>
          <a:chExt cx="0" cy="0"/>
        </a:xfrm>
      </p:grpSpPr>
      <p:sp>
        <p:nvSpPr>
          <p:cNvPr id="281" name="Google Shape;281;p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3" name="Google Shape;283;p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84" name="Google Shape;284;p8"/>
          <p:cNvSpPr/>
          <p:nvPr/>
        </p:nvSpPr>
        <p:spPr>
          <a:xfrm>
            <a:off x="1507"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8"/>
          <p:cNvSpPr/>
          <p:nvPr/>
        </p:nvSpPr>
        <p:spPr>
          <a:xfrm>
            <a:off x="1507" y="4953000"/>
            <a:ext cx="12188952"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8"/>
          <p:cNvSpPr txBox="1"/>
          <p:nvPr>
            <p:ph idx="1" type="body"/>
          </p:nvPr>
        </p:nvSpPr>
        <p:spPr>
          <a:xfrm>
            <a:off x="1116213" y="533399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6200"/>
              <a:buFont typeface="Calibri"/>
              <a:buNone/>
            </a:pPr>
            <a:r>
              <a:rPr lang="en-US" sz="3000">
                <a:solidFill>
                  <a:srgbClr val="262626"/>
                </a:solidFill>
              </a:rPr>
              <a:t>Pourquoi l’erreur est-elle une question particulièrement sensible dans le domaine des mathématiques ?</a:t>
            </a:r>
            <a:endParaRPr sz="3000"/>
          </a:p>
        </p:txBody>
      </p:sp>
      <p:sp>
        <p:nvSpPr>
          <p:cNvPr id="287" name="Google Shape;287;p8"/>
          <p:cNvSpPr/>
          <p:nvPr/>
        </p:nvSpPr>
        <p:spPr>
          <a:xfrm>
            <a:off x="1507" y="4906176"/>
            <a:ext cx="12188952"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8" name="Google Shape;288;p8"/>
          <p:cNvPicPr preferRelativeResize="0"/>
          <p:nvPr/>
        </p:nvPicPr>
        <p:blipFill rotWithShape="1">
          <a:blip r:embed="rId3">
            <a:alphaModFix/>
          </a:blip>
          <a:srcRect b="0" l="0" r="0" t="0"/>
          <a:stretch/>
        </p:blipFill>
        <p:spPr>
          <a:xfrm>
            <a:off x="3810900" y="441875"/>
            <a:ext cx="4287375" cy="428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2" name="Shape 292"/>
        <p:cNvGrpSpPr/>
        <p:nvPr/>
      </p:nvGrpSpPr>
      <p:grpSpPr>
        <a:xfrm>
          <a:off x="0" y="0"/>
          <a:ext cx="0" cy="0"/>
          <a:chOff x="0" y="0"/>
          <a:chExt cx="0" cy="0"/>
        </a:xfrm>
      </p:grpSpPr>
      <p:sp>
        <p:nvSpPr>
          <p:cNvPr id="293" name="Google Shape;293;p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5" name="Google Shape;295;p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296" name="Google Shape;296;p9"/>
          <p:cNvSpPr/>
          <p:nvPr/>
        </p:nvSpPr>
        <p:spPr>
          <a:xfrm>
            <a:off x="0" y="0"/>
            <a:ext cx="12192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7" name="Google Shape;297;p9"/>
          <p:cNvSpPr txBox="1"/>
          <p:nvPr>
            <p:ph type="title"/>
          </p:nvPr>
        </p:nvSpPr>
        <p:spPr>
          <a:xfrm>
            <a:off x="8141110" y="639097"/>
            <a:ext cx="3401961"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3600"/>
              <a:buFont typeface="Calibri"/>
              <a:buNone/>
            </a:pPr>
            <a:r>
              <a:rPr lang="en-US" sz="3200"/>
              <a:t>L’erreur due au langage mathématique : </a:t>
            </a:r>
            <a:endParaRPr sz="3200"/>
          </a:p>
          <a:p>
            <a:pPr indent="0" lvl="0" marL="0" rtl="0" algn="l">
              <a:lnSpc>
                <a:spcPct val="85000"/>
              </a:lnSpc>
              <a:spcBef>
                <a:spcPts val="0"/>
              </a:spcBef>
              <a:spcAft>
                <a:spcPts val="0"/>
              </a:spcAft>
              <a:buClr>
                <a:srgbClr val="262626"/>
              </a:buClr>
              <a:buSzPts val="3600"/>
              <a:buFont typeface="Calibri"/>
              <a:buNone/>
            </a:pPr>
            <a:r>
              <a:rPr lang="en-US" sz="3200"/>
              <a:t>le regard d’une mathématicienne</a:t>
            </a:r>
            <a:endParaRPr sz="3200"/>
          </a:p>
        </p:txBody>
      </p:sp>
      <p:sp>
        <p:nvSpPr>
          <p:cNvPr id="298" name="Google Shape;298;p9"/>
          <p:cNvSpPr txBox="1"/>
          <p:nvPr>
            <p:ph idx="1" type="body"/>
          </p:nvPr>
        </p:nvSpPr>
        <p:spPr>
          <a:xfrm>
            <a:off x="8141110" y="4455621"/>
            <a:ext cx="3417990" cy="12386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2000">
                <a:solidFill>
                  <a:srgbClr val="262626"/>
                </a:solidFill>
              </a:rPr>
              <a:t>STELLA BARUK </a:t>
            </a:r>
            <a:endParaRPr/>
          </a:p>
        </p:txBody>
      </p:sp>
      <p:pic>
        <p:nvPicPr>
          <p:cNvPr id="299" name="Google Shape;299;p9"/>
          <p:cNvPicPr preferRelativeResize="0"/>
          <p:nvPr/>
        </p:nvPicPr>
        <p:blipFill rotWithShape="1">
          <a:blip r:embed="rId3">
            <a:alphaModFix/>
          </a:blip>
          <a:srcRect b="0" l="0" r="0" t="0"/>
          <a:stretch/>
        </p:blipFill>
        <p:spPr>
          <a:xfrm>
            <a:off x="633999" y="2026643"/>
            <a:ext cx="6912217" cy="2281031"/>
          </a:xfrm>
          <a:prstGeom prst="rect">
            <a:avLst/>
          </a:prstGeom>
          <a:noFill/>
          <a:ln>
            <a:noFill/>
          </a:ln>
        </p:spPr>
      </p:pic>
      <p:cxnSp>
        <p:nvCxnSpPr>
          <p:cNvPr id="300" name="Google Shape;300;p9"/>
          <p:cNvCxnSpPr/>
          <p:nvPr/>
        </p:nvCxnSpPr>
        <p:spPr>
          <a:xfrm>
            <a:off x="8209305" y="4343400"/>
            <a:ext cx="3200400" cy="0"/>
          </a:xfrm>
          <a:prstGeom prst="straightConnector1">
            <a:avLst/>
          </a:prstGeom>
          <a:noFill/>
          <a:ln cap="flat" cmpd="sng" w="9525">
            <a:solidFill>
              <a:schemeClr val="dk2">
                <a:alpha val="89411"/>
              </a:schemeClr>
            </a:solidFill>
            <a:prstDash val="solid"/>
            <a:round/>
            <a:headEnd len="sm" w="sm" type="none"/>
            <a:tailEnd len="sm" w="sm" type="none"/>
          </a:ln>
        </p:spPr>
      </p:cxnSp>
      <p:sp>
        <p:nvSpPr>
          <p:cNvPr id="301" name="Google Shape;301;p9"/>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9"/>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Rétrospective">
  <a:themeElements>
    <a:clrScheme name="Rétrospectiv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videndVTI">
  <a:themeElements>
    <a:clrScheme name="">
      <a:dk1>
        <a:srgbClr val="000000"/>
      </a:dk1>
      <a:lt1>
        <a:srgbClr val="FFFFFF"/>
      </a:lt1>
      <a:dk2>
        <a:srgbClr val="413424"/>
      </a:dk2>
      <a:lt2>
        <a:srgbClr val="E2E7E8"/>
      </a:lt2>
      <a:accent1>
        <a:srgbClr val="E73A29"/>
      </a:accent1>
      <a:accent2>
        <a:srgbClr val="D57717"/>
      </a:accent2>
      <a:accent3>
        <a:srgbClr val="B0A51F"/>
      </a:accent3>
      <a:accent4>
        <a:srgbClr val="7CB213"/>
      </a:accent4>
      <a:accent5>
        <a:srgbClr val="46B921"/>
      </a:accent5>
      <a:accent6>
        <a:srgbClr val="14BC31"/>
      </a:accent6>
      <a:hlink>
        <a:srgbClr val="32909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étrospective">
  <a:themeElements>
    <a:clrScheme name="Rétrospectiv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2019-10-03T21:29:57Z</dcterms:created>
  <dc:creator>Pascale Claudel</dc:creator>
</cp:coreProperties>
</file>