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76" r:id="rId18"/>
    <p:sldId id="277" r:id="rId19"/>
    <p:sldId id="279" r:id="rId20"/>
    <p:sldId id="280" r:id="rId21"/>
    <p:sldId id="283" r:id="rId22"/>
    <p:sldId id="284" r:id="rId23"/>
    <p:sldId id="285" r:id="rId24"/>
    <p:sldId id="286" r:id="rId25"/>
    <p:sldId id="291" r:id="rId26"/>
    <p:sldId id="292" r:id="rId27"/>
    <p:sldId id="293" r:id="rId28"/>
    <p:sldId id="288" r:id="rId29"/>
    <p:sldId id="289" r:id="rId30"/>
    <p:sldId id="290" r:id="rId31"/>
  </p:sldIdLst>
  <p:sldSz cx="9144000" cy="5143500" type="screen16x9"/>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IVbrdZVME7RLuOGPH+RE+LxER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82" autoAdjust="0"/>
  </p:normalViewPr>
  <p:slideViewPr>
    <p:cSldViewPr snapToGrid="0">
      <p:cViewPr varScale="1">
        <p:scale>
          <a:sx n="68" d="100"/>
          <a:sy n="68" d="100"/>
        </p:scale>
        <p:origin x="1362" y="6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76363" cy="511731"/>
          </a:xfrm>
          <a:prstGeom prst="rect">
            <a:avLst/>
          </a:prstGeom>
          <a:noFill/>
          <a:ln>
            <a:noFill/>
          </a:ln>
        </p:spPr>
        <p:txBody>
          <a:bodyPr spcFirstLastPara="1" wrap="square" lIns="99024" tIns="49498" rIns="99024" bIns="49498"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5" y="1"/>
            <a:ext cx="3076363" cy="511731"/>
          </a:xfrm>
          <a:prstGeom prst="rect">
            <a:avLst/>
          </a:prstGeom>
          <a:noFill/>
          <a:ln>
            <a:noFill/>
          </a:ln>
        </p:spPr>
        <p:txBody>
          <a:bodyPr spcFirstLastPara="1" wrap="square" lIns="99024" tIns="49498" rIns="99024" bIns="49498"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721107"/>
            <a:ext cx="3076363" cy="511731"/>
          </a:xfrm>
          <a:prstGeom prst="rect">
            <a:avLst/>
          </a:prstGeom>
          <a:noFill/>
          <a:ln>
            <a:noFill/>
          </a:ln>
        </p:spPr>
        <p:txBody>
          <a:bodyPr spcFirstLastPara="1" wrap="square" lIns="99024" tIns="49498" rIns="99024" bIns="49498"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sz="1300" smtClean="0">
                <a:solidFill>
                  <a:schemeClr val="dk1"/>
                </a:solidFill>
              </a:rPr>
              <a:pPr algn="r"/>
              <a:t>‹N°›</a:t>
            </a:fld>
            <a:endParaRPr lang="fr-FR"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fr.wikipedia.org/wiki/%C3%89criture_bicam%C3%A9rale" TargetMode="External"/><Relationship Id="rId3" Type="http://schemas.openxmlformats.org/officeDocument/2006/relationships/hyperlink" Target="https://fr.wikipedia.org/wiki/Ponctuation" TargetMode="External"/><Relationship Id="rId7" Type="http://schemas.openxmlformats.org/officeDocument/2006/relationships/hyperlink" Target="https://fr.wikipedia.org/wiki/Diacritiqu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fr.wikipedia.org/wiki/Point_m%C3%A9dian" TargetMode="External"/><Relationship Id="rId5" Type="http://schemas.openxmlformats.org/officeDocument/2006/relationships/hyperlink" Target="https://fr.wikipedia.org/wiki/S%C3%A9parateur_de_mots" TargetMode="External"/><Relationship Id="rId4" Type="http://schemas.openxmlformats.org/officeDocument/2006/relationships/hyperlink" Target="https://fr.wikipedia.org/wiki/Espace_(typographi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sz="1300" dirty="0"/>
              <a:t>5 min</a:t>
            </a:r>
            <a:endParaRPr dirty="0"/>
          </a:p>
          <a:p>
            <a:pPr marL="0" indent="0"/>
            <a:r>
              <a:rPr lang="fr-FR" sz="1300" dirty="0"/>
              <a:t>Présentation des formateurs / outils VIA</a:t>
            </a:r>
            <a:endParaRPr dirty="0"/>
          </a:p>
          <a:p>
            <a:pPr marL="0" indent="0"/>
            <a:r>
              <a:rPr lang="fr-FR" sz="1300" dirty="0"/>
              <a:t>Vœux 2022</a:t>
            </a:r>
            <a:endParaRPr dirty="0"/>
          </a:p>
          <a:p>
            <a:pPr marL="0" indent="0"/>
            <a:r>
              <a:rPr lang="fr-FR" sz="1300" dirty="0"/>
              <a:t>Circulaire du 29 mai 2019 : l’école maternelle, l’école du langage</a:t>
            </a:r>
            <a:endParaRPr sz="1300" dirty="0"/>
          </a:p>
          <a:p>
            <a:pPr marL="0" indent="0"/>
            <a:r>
              <a:rPr lang="fr-FR" sz="1300" dirty="0"/>
              <a:t>Il est nécessaire d'accorder autant d'attention au lexique qu'à la syntaxe et à la phonologie. Ainsi que le précisent les programmes de l'école maternelle, « l'enseignant met les élèves sur le chemin d'une conscience des langues, des mots du français et de ses unités sonores.</a:t>
            </a:r>
            <a:endParaRPr dirty="0"/>
          </a:p>
          <a:p>
            <a:pPr marL="0" indent="0"/>
            <a:r>
              <a:rPr lang="fr-FR" sz="1300" dirty="0"/>
              <a:t>Parcours 2020/2021 sur l’enseignement du vocabulaire (lexique et syntaxe). Cette année, choix de l’enseignement de l’enseignement de la phonologie qui est le lien oral – écrit, et qui contribue avec la connaissance des lettres à la découverte du principe alphabétique</a:t>
            </a:r>
            <a:endParaRPr dirty="0"/>
          </a:p>
        </p:txBody>
      </p:sp>
      <p:sp>
        <p:nvSpPr>
          <p:cNvPr id="78" name="Google Shape;78;p1: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9: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fontScale="85000" lnSpcReduction="10000"/>
          </a:bodyPr>
          <a:lstStyle/>
          <a:p>
            <a:pPr marL="0" indent="0"/>
            <a:r>
              <a:rPr lang="fr-FR" dirty="0"/>
              <a:t>5 min</a:t>
            </a:r>
            <a:endParaRPr dirty="0"/>
          </a:p>
          <a:p>
            <a:pPr marL="0" indent="0"/>
            <a:r>
              <a:rPr lang="fr-FR" dirty="0" smtClean="0"/>
              <a:t>MARION</a:t>
            </a:r>
          </a:p>
          <a:p>
            <a:pPr marL="0" indent="0"/>
            <a:endParaRPr lang="fr-FR" dirty="0" smtClean="0"/>
          </a:p>
          <a:p>
            <a:pPr marL="0" indent="0"/>
            <a:endParaRPr dirty="0"/>
          </a:p>
          <a:p>
            <a:pPr marL="0" indent="0"/>
            <a:r>
              <a:rPr lang="fr-FR" b="1" u="sng" dirty="0"/>
              <a:t>Manipuler les sons</a:t>
            </a:r>
            <a:r>
              <a:rPr lang="fr-FR" dirty="0"/>
              <a:t> : fusion, suppression, substitution, localisation, dénombrement, </a:t>
            </a:r>
            <a:r>
              <a:rPr lang="fr-FR" dirty="0">
                <a:solidFill>
                  <a:srgbClr val="0070C0"/>
                </a:solidFill>
              </a:rPr>
              <a:t>par exemple répéter, repérer puis isoler une syllabe, un son, </a:t>
            </a:r>
            <a:r>
              <a:rPr lang="fr-FR" dirty="0" smtClean="0">
                <a:solidFill>
                  <a:srgbClr val="0070C0"/>
                </a:solidFill>
              </a:rPr>
              <a:t>localiser </a:t>
            </a:r>
            <a:r>
              <a:rPr lang="fr-FR" dirty="0">
                <a:solidFill>
                  <a:srgbClr val="0070C0"/>
                </a:solidFill>
              </a:rPr>
              <a:t>et coder la place d’un son dans un mot</a:t>
            </a:r>
            <a:endParaRPr dirty="0">
              <a:solidFill>
                <a:srgbClr val="0070C0"/>
              </a:solidFill>
            </a:endParaRPr>
          </a:p>
          <a:p>
            <a:pPr marL="0" indent="0"/>
            <a:endParaRPr dirty="0"/>
          </a:p>
          <a:p>
            <a:pPr marL="0" indent="0"/>
            <a:r>
              <a:rPr lang="fr-FR" b="1" u="sng" dirty="0"/>
              <a:t>Les identifier à l’oreille / Les dissocier des autres sons / Repérer les ressemblances et les différences</a:t>
            </a:r>
            <a:r>
              <a:rPr lang="fr-FR" dirty="0"/>
              <a:t> : travail de la concentration, discrimination et mémoire auditives </a:t>
            </a:r>
            <a:r>
              <a:rPr lang="fr-FR" dirty="0">
                <a:solidFill>
                  <a:srgbClr val="0070C0"/>
                </a:solidFill>
              </a:rPr>
              <a:t>par exemple, trier des mots sur le mode “j’entends, je n’entends pas”, comparer des mots pour trouver la syllabe ou le son commun, distinguer les </a:t>
            </a:r>
            <a:r>
              <a:rPr lang="fr-FR" dirty="0" smtClean="0">
                <a:solidFill>
                  <a:srgbClr val="0070C0"/>
                </a:solidFill>
              </a:rPr>
              <a:t>sons </a:t>
            </a:r>
            <a:r>
              <a:rPr lang="fr-FR" dirty="0">
                <a:solidFill>
                  <a:srgbClr val="0070C0"/>
                </a:solidFill>
              </a:rPr>
              <a:t>proches (F/V, S/CH, S/Z, CH/F)</a:t>
            </a:r>
            <a:endParaRPr dirty="0">
              <a:solidFill>
                <a:srgbClr val="0070C0"/>
              </a:solidFill>
            </a:endParaRPr>
          </a:p>
          <a:p>
            <a:pPr marL="0" indent="0"/>
            <a:endParaRPr dirty="0"/>
          </a:p>
          <a:p>
            <a:pPr marL="0" indent="0">
              <a:buClr>
                <a:schemeClr val="dk1"/>
              </a:buClr>
              <a:buSzPts val="1200"/>
            </a:pPr>
            <a:r>
              <a:rPr lang="fr-FR" b="1" u="sng" dirty="0"/>
              <a:t>Se détacher du sens</a:t>
            </a:r>
            <a:r>
              <a:rPr lang="fr-FR" dirty="0"/>
              <a:t> : pour que les enfants s’intéressent aux syllabes et aux phonèmes, il doivent se détacher du sens. Prendre conscience que les mots sont des objets de la langue.</a:t>
            </a:r>
            <a:r>
              <a:rPr lang="fr-FR" dirty="0">
                <a:solidFill>
                  <a:srgbClr val="0070C0"/>
                </a:solidFill>
                <a:highlight>
                  <a:schemeClr val="lt1"/>
                </a:highlight>
              </a:rPr>
              <a:t> Pour “se détacher du sens” évoquer aussi l’utilité de travailler avec des pseudo </a:t>
            </a:r>
            <a:r>
              <a:rPr lang="fr-FR" dirty="0" smtClean="0">
                <a:solidFill>
                  <a:srgbClr val="0070C0"/>
                </a:solidFill>
                <a:highlight>
                  <a:schemeClr val="lt1"/>
                </a:highlight>
              </a:rPr>
              <a:t>mots, des mots étrangers</a:t>
            </a:r>
            <a:endParaRPr dirty="0"/>
          </a:p>
          <a:p>
            <a:pPr marL="0" indent="0"/>
            <a:r>
              <a:rPr lang="fr-FR" dirty="0"/>
              <a:t>Importance de la catégorisation, trier à partir de critères phonologiques (ne pas toujours travailler à partir d’images ou de photos</a:t>
            </a:r>
            <a:r>
              <a:rPr lang="fr-FR" dirty="0" smtClean="0"/>
              <a:t>) utiliser un </a:t>
            </a:r>
            <a:r>
              <a:rPr lang="fr-FR" dirty="0" err="1" smtClean="0"/>
              <a:t>vpi</a:t>
            </a:r>
            <a:r>
              <a:rPr lang="fr-FR" dirty="0" smtClean="0"/>
              <a:t>,</a:t>
            </a:r>
            <a:r>
              <a:rPr lang="fr-FR" baseline="0" dirty="0" smtClean="0"/>
              <a:t> trier des audio</a:t>
            </a:r>
            <a:endParaRPr dirty="0"/>
          </a:p>
          <a:p>
            <a:pPr marL="0" indent="0"/>
            <a:r>
              <a:rPr lang="fr-FR" dirty="0"/>
              <a:t>Exemple de la maison de la syllabe POU ou du son P : poule, poussin, coq !!!! </a:t>
            </a:r>
            <a:endParaRPr lang="fr-FR" dirty="0" smtClean="0"/>
          </a:p>
          <a:p>
            <a:pPr marL="0" indent="0" defTabSz="990397">
              <a:defRPr/>
            </a:pPr>
            <a:r>
              <a:rPr lang="fr-FR" b="1" u="none" dirty="0" smtClean="0">
                <a:solidFill>
                  <a:srgbClr val="7030A0"/>
                </a:solidFill>
              </a:rPr>
              <a:t>Laisser de côté le sens (amener les élèves à catégoriser un critère phonologique et non de sens), il est nécessaire de faire </a:t>
            </a:r>
            <a:r>
              <a:rPr lang="fr-FR" b="1" dirty="0" smtClean="0">
                <a:solidFill>
                  <a:srgbClr val="7030A0"/>
                </a:solidFill>
              </a:rPr>
              <a:t>comprendre</a:t>
            </a:r>
            <a:r>
              <a:rPr lang="fr-FR" b="1" u="none" dirty="0" smtClean="0">
                <a:solidFill>
                  <a:srgbClr val="7030A0"/>
                </a:solidFill>
              </a:rPr>
              <a:t> </a:t>
            </a:r>
            <a:r>
              <a:rPr lang="fr-FR" b="1" dirty="0" smtClean="0">
                <a:solidFill>
                  <a:srgbClr val="7030A0"/>
                </a:solidFill>
              </a:rPr>
              <a:t>aux</a:t>
            </a:r>
            <a:r>
              <a:rPr lang="fr-FR" b="1" u="none" dirty="0" smtClean="0">
                <a:solidFill>
                  <a:srgbClr val="7030A0"/>
                </a:solidFill>
              </a:rPr>
              <a:t> élèves que l</a:t>
            </a:r>
            <a:r>
              <a:rPr lang="fr-FR" b="1" dirty="0" smtClean="0">
                <a:solidFill>
                  <a:srgbClr val="7030A0"/>
                </a:solidFill>
              </a:rPr>
              <a:t>’activité vise la forme sonore des mots mais pas leur sens, ils doivent donc se concentrer sur ce qu’ils entendent</a:t>
            </a:r>
          </a:p>
          <a:p>
            <a:pPr marL="0" indent="0"/>
            <a:endParaRPr dirty="0"/>
          </a:p>
          <a:p>
            <a:pPr marL="0" indent="0"/>
            <a:endParaRPr dirty="0"/>
          </a:p>
          <a:p>
            <a:pPr marL="0" indent="0"/>
            <a:r>
              <a:rPr lang="fr-FR" dirty="0" smtClean="0"/>
              <a:t>En VIA retour, partie consacrée aux outils</a:t>
            </a:r>
            <a:r>
              <a:rPr lang="fr-FR" baseline="0" dirty="0" smtClean="0"/>
              <a:t> numériques (loto sonore, mur sonore, </a:t>
            </a:r>
            <a:r>
              <a:rPr lang="fr-FR" baseline="0" dirty="0" err="1" smtClean="0"/>
              <a:t>learning</a:t>
            </a:r>
            <a:r>
              <a:rPr lang="fr-FR" baseline="0" dirty="0" smtClean="0"/>
              <a:t> </a:t>
            </a:r>
            <a:r>
              <a:rPr lang="fr-FR" baseline="0" dirty="0" err="1" smtClean="0"/>
              <a:t>apps</a:t>
            </a:r>
            <a:endParaRPr dirty="0"/>
          </a:p>
          <a:p>
            <a:pPr marL="0" indent="0"/>
            <a:r>
              <a:rPr lang="fr-FR" dirty="0">
                <a:highlight>
                  <a:srgbClr val="FFFF00"/>
                </a:highlight>
              </a:rPr>
              <a:t>PASCALE : ici je pense important de prendre bien le temps de donner des exemples pour chaque activité, en essayant de faire participer les enseignants. Sinon, ce sera vite oublié. Pour “se détacher du sens” évoquer aussi l’utilité de travailler avec des pseudo mots</a:t>
            </a:r>
            <a:endParaRPr dirty="0">
              <a:highlight>
                <a:srgbClr val="FFFF00"/>
              </a:highlight>
            </a:endParaRPr>
          </a:p>
          <a:p>
            <a:pPr marL="0" indent="0"/>
            <a:r>
              <a:rPr lang="fr-FR" dirty="0">
                <a:solidFill>
                  <a:srgbClr val="0070C0"/>
                </a:solidFill>
                <a:highlight>
                  <a:srgbClr val="FFFF00"/>
                </a:highlight>
              </a:rPr>
              <a:t>en bleu, ajout après les </a:t>
            </a:r>
            <a:r>
              <a:rPr lang="fr-FR" dirty="0" err="1">
                <a:solidFill>
                  <a:srgbClr val="0070C0"/>
                </a:solidFill>
                <a:highlight>
                  <a:srgbClr val="FFFF00"/>
                </a:highlight>
              </a:rPr>
              <a:t>comm</a:t>
            </a:r>
            <a:r>
              <a:rPr lang="fr-FR" dirty="0">
                <a:solidFill>
                  <a:srgbClr val="0070C0"/>
                </a:solidFill>
                <a:highlight>
                  <a:srgbClr val="FFFF00"/>
                </a:highlight>
              </a:rPr>
              <a:t> de Pascale</a:t>
            </a:r>
            <a:endParaRPr dirty="0">
              <a:solidFill>
                <a:srgbClr val="0070C0"/>
              </a:solidFill>
              <a:highlight>
                <a:srgbClr val="FFFF00"/>
              </a:highlight>
            </a:endParaRPr>
          </a:p>
        </p:txBody>
      </p:sp>
      <p:sp>
        <p:nvSpPr>
          <p:cNvPr id="183" name="Google Shape;183;p19: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0: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lnSpc>
                <a:spcPct val="80000"/>
              </a:lnSpc>
            </a:pPr>
            <a:r>
              <a:rPr lang="fr-FR" dirty="0"/>
              <a:t>MARION</a:t>
            </a:r>
            <a:endParaRPr dirty="0"/>
          </a:p>
          <a:p>
            <a:pPr marL="278549" indent="-315690">
              <a:lnSpc>
                <a:spcPct val="80000"/>
              </a:lnSpc>
              <a:buClr>
                <a:schemeClr val="dk1"/>
              </a:buClr>
              <a:buSzPts val="1200"/>
              <a:buFont typeface="Noto Sans Symbols"/>
              <a:buChar char="▪"/>
            </a:pPr>
            <a:r>
              <a:rPr lang="fr-FR" dirty="0"/>
              <a:t>Dispenser un enseignement </a:t>
            </a:r>
            <a:r>
              <a:rPr lang="fr-FR" dirty="0">
                <a:solidFill>
                  <a:srgbClr val="7030A0"/>
                </a:solidFill>
              </a:rPr>
              <a:t>spécifique, continu, structuré, progressif </a:t>
            </a:r>
            <a:r>
              <a:rPr lang="fr-FR" dirty="0"/>
              <a:t>pour que l’élève tout au long de l’école maternelle puisse développer les différentes compétences en phonologie : </a:t>
            </a:r>
            <a:r>
              <a:rPr lang="fr-FR" dirty="0">
                <a:solidFill>
                  <a:srgbClr val="7030A0"/>
                </a:solidFill>
              </a:rPr>
              <a:t>écouter, discriminer, manipuler les unités de la langue.</a:t>
            </a:r>
            <a:endParaRPr dirty="0"/>
          </a:p>
          <a:p>
            <a:pPr marL="278549" indent="-315690">
              <a:lnSpc>
                <a:spcPct val="80000"/>
              </a:lnSpc>
              <a:buClr>
                <a:srgbClr val="7030A0"/>
              </a:buClr>
              <a:buSzPts val="1200"/>
              <a:buFont typeface="Noto Sans Symbols"/>
              <a:buChar char="⮚"/>
            </a:pPr>
            <a:r>
              <a:rPr lang="fr-FR" b="1" u="none" dirty="0">
                <a:solidFill>
                  <a:srgbClr val="7030A0"/>
                </a:solidFill>
              </a:rPr>
              <a:t>La GS doit faire l’objet d’un travail systématique qui aura une influence sur la réussite ultérieure en lecture.</a:t>
            </a:r>
            <a:endParaRPr dirty="0"/>
          </a:p>
          <a:p>
            <a:pPr marL="0" indent="0">
              <a:lnSpc>
                <a:spcPct val="80000"/>
              </a:lnSpc>
            </a:pPr>
            <a:endParaRPr dirty="0"/>
          </a:p>
          <a:p>
            <a:pPr marL="0" indent="0">
              <a:lnSpc>
                <a:spcPct val="80000"/>
              </a:lnSpc>
            </a:pPr>
            <a:r>
              <a:rPr lang="fr-FR" dirty="0"/>
              <a:t>D’où la nécessité de…</a:t>
            </a:r>
            <a:endParaRPr dirty="0"/>
          </a:p>
          <a:p>
            <a:pPr marL="0" indent="0">
              <a:lnSpc>
                <a:spcPct val="80000"/>
              </a:lnSpc>
            </a:pPr>
            <a:endParaRPr dirty="0"/>
          </a:p>
          <a:p>
            <a:pPr marL="278549" indent="-315690">
              <a:lnSpc>
                <a:spcPct val="80000"/>
              </a:lnSpc>
              <a:buClr>
                <a:schemeClr val="dk1"/>
              </a:buClr>
              <a:buSzPts val="1200"/>
              <a:buFont typeface="Noto Sans Symbols"/>
              <a:buChar char="▪"/>
            </a:pPr>
            <a:r>
              <a:rPr lang="fr-FR" dirty="0"/>
              <a:t>Mener un enseignement explicite</a:t>
            </a:r>
            <a:endParaRPr dirty="0"/>
          </a:p>
          <a:p>
            <a:pPr marL="278549" indent="-315690">
              <a:lnSpc>
                <a:spcPct val="80000"/>
              </a:lnSpc>
              <a:buClr>
                <a:srgbClr val="7030A0"/>
              </a:buClr>
              <a:buSzPts val="1200"/>
              <a:buFont typeface="Noto Sans Symbols"/>
              <a:buChar char="⮚"/>
            </a:pPr>
            <a:r>
              <a:rPr lang="fr-FR" b="1" dirty="0">
                <a:solidFill>
                  <a:srgbClr val="7030A0"/>
                </a:solidFill>
              </a:rPr>
              <a:t>Dire ce que l’on est train d’apprendre et pourquoi (explicitation des objectifs, exactitude du vocabulaire)</a:t>
            </a:r>
            <a:endParaRPr b="1" dirty="0">
              <a:solidFill>
                <a:srgbClr val="7030A0"/>
              </a:solidFill>
            </a:endParaRPr>
          </a:p>
          <a:p>
            <a:pPr marL="278549" indent="-315690">
              <a:lnSpc>
                <a:spcPct val="80000"/>
              </a:lnSpc>
              <a:buClr>
                <a:srgbClr val="7030A0"/>
              </a:buClr>
              <a:buSzPts val="1200"/>
              <a:buChar char="⮚"/>
            </a:pPr>
            <a:r>
              <a:rPr lang="fr-FR" b="1" dirty="0">
                <a:solidFill>
                  <a:srgbClr val="7030A0"/>
                </a:solidFill>
              </a:rPr>
              <a:t>en début de séance, rappeler ce qui a été appris précédemment ce qui permet aux élèves d’avoir une idée claire de ce qu’ils doivent activer dans le nouvel apprentissage ou l'entraînement. Et en fin de séance, un temps court de verbalisation pour dire ce qu’on a appris (et non fait !)</a:t>
            </a:r>
            <a:endParaRPr b="1" dirty="0">
              <a:solidFill>
                <a:srgbClr val="7030A0"/>
              </a:solidFill>
            </a:endParaRPr>
          </a:p>
          <a:p>
            <a:pPr marL="278549" indent="-315690">
              <a:lnSpc>
                <a:spcPct val="80000"/>
              </a:lnSpc>
              <a:buClr>
                <a:srgbClr val="7030A0"/>
              </a:buClr>
              <a:buSzPts val="1200"/>
              <a:buFont typeface="Noto Sans Symbols"/>
              <a:buChar char="⮚"/>
            </a:pPr>
            <a:r>
              <a:rPr lang="fr-FR" b="1" dirty="0">
                <a:solidFill>
                  <a:srgbClr val="7030A0"/>
                </a:solidFill>
              </a:rPr>
              <a:t>Mettre en lien avec les apprentissages (rappeler les finalités de l’apprentissage), exemple : dans Vendredi on entend comme dans Valentin</a:t>
            </a:r>
            <a:endParaRPr dirty="0"/>
          </a:p>
          <a:p>
            <a:pPr marL="278549" indent="-315690">
              <a:lnSpc>
                <a:spcPct val="80000"/>
              </a:lnSpc>
              <a:buClr>
                <a:srgbClr val="7030A0"/>
              </a:buClr>
              <a:buSzPts val="1200"/>
              <a:buFont typeface="Noto Sans Symbols"/>
              <a:buChar char="⮚"/>
            </a:pPr>
            <a:r>
              <a:rPr lang="fr-FR" b="1" dirty="0">
                <a:solidFill>
                  <a:srgbClr val="7030A0"/>
                </a:solidFill>
              </a:rPr>
              <a:t>Faire percevoir les progrès réalisés</a:t>
            </a:r>
            <a:endParaRPr dirty="0"/>
          </a:p>
          <a:p>
            <a:pPr marL="0" indent="0">
              <a:lnSpc>
                <a:spcPct val="80000"/>
              </a:lnSpc>
            </a:pPr>
            <a:endParaRPr dirty="0">
              <a:solidFill>
                <a:srgbClr val="7030A0"/>
              </a:solidFill>
            </a:endParaRPr>
          </a:p>
          <a:p>
            <a:pPr marL="278549" indent="-315690">
              <a:lnSpc>
                <a:spcPct val="80000"/>
              </a:lnSpc>
              <a:buClr>
                <a:schemeClr val="dk1"/>
              </a:buClr>
              <a:buSzPts val="1200"/>
              <a:buFont typeface="Noto Sans Symbols"/>
              <a:buChar char="▪"/>
            </a:pPr>
            <a:r>
              <a:rPr lang="fr-FR" dirty="0"/>
              <a:t>Inscrire les activités phonologiques à l’emploi du temps pour maintenir un rythme régulier d’apprentissage</a:t>
            </a:r>
            <a:endParaRPr dirty="0"/>
          </a:p>
          <a:p>
            <a:pPr marL="278549" indent="-315690">
              <a:lnSpc>
                <a:spcPct val="80000"/>
              </a:lnSpc>
              <a:buClr>
                <a:srgbClr val="7030A0"/>
              </a:buClr>
              <a:buSzPts val="1200"/>
              <a:buFont typeface="Noto Sans Symbols"/>
              <a:buChar char="⮚"/>
            </a:pPr>
            <a:r>
              <a:rPr lang="fr-FR" b="1" dirty="0">
                <a:solidFill>
                  <a:srgbClr val="7030A0"/>
                </a:solidFill>
              </a:rPr>
              <a:t>Séances courtes et fréquentes, favorisant l’écoute active</a:t>
            </a:r>
            <a:endParaRPr dirty="0"/>
          </a:p>
          <a:p>
            <a:pPr marL="0" indent="0">
              <a:lnSpc>
                <a:spcPct val="80000"/>
              </a:lnSpc>
            </a:pPr>
            <a:r>
              <a:rPr lang="fr-FR" b="1" dirty="0">
                <a:solidFill>
                  <a:srgbClr val="7030A0"/>
                </a:solidFill>
              </a:rPr>
              <a:t>Des temps informels (rituels; ex : </a:t>
            </a:r>
            <a:r>
              <a:rPr lang="fr-FR" b="1" dirty="0" smtClean="0">
                <a:solidFill>
                  <a:srgbClr val="7030A0"/>
                </a:solidFill>
              </a:rPr>
              <a:t>l’appel avec une</a:t>
            </a:r>
            <a:r>
              <a:rPr lang="fr-FR" b="1" baseline="0" dirty="0" smtClean="0">
                <a:solidFill>
                  <a:srgbClr val="7030A0"/>
                </a:solidFill>
              </a:rPr>
              <a:t> proposition d’activités à la fin de la classe via</a:t>
            </a:r>
            <a:r>
              <a:rPr lang="fr-FR" b="1" dirty="0" smtClean="0">
                <a:solidFill>
                  <a:srgbClr val="7030A0"/>
                </a:solidFill>
              </a:rPr>
              <a:t> </a:t>
            </a:r>
            <a:r>
              <a:rPr lang="fr-FR" b="1" dirty="0">
                <a:solidFill>
                  <a:srgbClr val="7030A0"/>
                </a:solidFill>
              </a:rPr>
              <a:t>)</a:t>
            </a:r>
            <a:endParaRPr dirty="0"/>
          </a:p>
          <a:p>
            <a:pPr marL="0" indent="0">
              <a:lnSpc>
                <a:spcPct val="80000"/>
              </a:lnSpc>
            </a:pPr>
            <a:r>
              <a:rPr lang="fr-FR" b="1" dirty="0" err="1">
                <a:solidFill>
                  <a:srgbClr val="7030A0"/>
                </a:solidFill>
              </a:rPr>
              <a:t>Routiniser</a:t>
            </a:r>
            <a:r>
              <a:rPr lang="fr-FR" b="1" dirty="0">
                <a:solidFill>
                  <a:srgbClr val="7030A0"/>
                </a:solidFill>
              </a:rPr>
              <a:t> les activités mais varier les activités de manipulation des unités de la langue</a:t>
            </a:r>
            <a:endParaRPr b="1" dirty="0">
              <a:solidFill>
                <a:srgbClr val="7030A0"/>
              </a:solidFill>
            </a:endParaRPr>
          </a:p>
          <a:p>
            <a:pPr marL="0" indent="0">
              <a:lnSpc>
                <a:spcPct val="80000"/>
              </a:lnSpc>
            </a:pPr>
            <a:endParaRPr b="1" dirty="0">
              <a:solidFill>
                <a:srgbClr val="7030A0"/>
              </a:solidFill>
            </a:endParaRPr>
          </a:p>
          <a:p>
            <a:pPr marL="0" indent="0">
              <a:lnSpc>
                <a:spcPct val="80000"/>
              </a:lnSpc>
            </a:pPr>
            <a:endParaRPr b="1" dirty="0">
              <a:solidFill>
                <a:srgbClr val="7030A0"/>
              </a:solidFill>
            </a:endParaRPr>
          </a:p>
          <a:p>
            <a:pPr marL="0" indent="0">
              <a:lnSpc>
                <a:spcPct val="80000"/>
              </a:lnSpc>
            </a:pPr>
            <a:endParaRPr dirty="0"/>
          </a:p>
        </p:txBody>
      </p:sp>
      <p:sp>
        <p:nvSpPr>
          <p:cNvPr id="199" name="Google Shape;199;p20: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709931" y="4861442"/>
            <a:ext cx="5679440" cy="4605576"/>
          </a:xfrm>
          <a:prstGeom prst="rect">
            <a:avLst/>
          </a:prstGeom>
        </p:spPr>
        <p:txBody>
          <a:bodyPr spcFirstLastPara="1" wrap="square" lIns="99024" tIns="49498" rIns="99024" bIns="49498" anchor="t" anchorCtr="0">
            <a:noAutofit/>
          </a:bodyPr>
          <a:lstStyle/>
          <a:p>
            <a:pPr marL="0" indent="0"/>
            <a:endParaRPr/>
          </a:p>
        </p:txBody>
      </p:sp>
      <p:sp>
        <p:nvSpPr>
          <p:cNvPr id="206" name="Google Shape;206;p2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2: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a:t>2 min</a:t>
            </a:r>
            <a:endParaRPr/>
          </a:p>
          <a:p>
            <a:pPr marL="0" indent="0"/>
            <a:r>
              <a:rPr lang="fr-FR"/>
              <a:t>PASCALE</a:t>
            </a:r>
            <a:endParaRPr/>
          </a:p>
          <a:p>
            <a:pPr marL="0" indent="0"/>
            <a:r>
              <a:rPr lang="fr-FR">
                <a:solidFill>
                  <a:schemeClr val="accent6"/>
                </a:solidFill>
              </a:rPr>
              <a:t>PASCALE : oui, on peut expliquer que la segmentation en phrases ou en mots ne sont pas les plus simples, elles posent encore pb au CE1. Si on se penche sur l’épistémologie des orthographes, on comprend pourquoi ;-) en transition avec diapo suivante</a:t>
            </a:r>
            <a:endParaRPr>
              <a:solidFill>
                <a:schemeClr val="accent6"/>
              </a:solidFill>
            </a:endParaRPr>
          </a:p>
        </p:txBody>
      </p:sp>
      <p:sp>
        <p:nvSpPr>
          <p:cNvPr id="215" name="Google Shape;215;p22: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3: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lnSpcReduction="10000"/>
          </a:bodyPr>
          <a:lstStyle/>
          <a:p>
            <a:pPr marL="0" indent="0">
              <a:lnSpc>
                <a:spcPct val="80000"/>
              </a:lnSpc>
            </a:pPr>
            <a:r>
              <a:rPr lang="fr-FR"/>
              <a:t>PASCALE</a:t>
            </a:r>
            <a:endParaRPr/>
          </a:p>
          <a:p>
            <a:pPr marL="0" indent="0">
              <a:lnSpc>
                <a:spcPct val="80000"/>
              </a:lnSpc>
            </a:pPr>
            <a:r>
              <a:rPr lang="fr-FR" b="1"/>
              <a:t>Le problème de la segmentation lexicale : Question </a:t>
            </a:r>
            <a:endParaRPr/>
          </a:p>
          <a:p>
            <a:pPr marL="0" indent="0">
              <a:lnSpc>
                <a:spcPct val="80000"/>
              </a:lnSpc>
            </a:pPr>
            <a:r>
              <a:rPr lang="fr-FR"/>
              <a:t>A quel moment, l’enfant comprend qu’une phrase écrite est segmentée en mots ? </a:t>
            </a:r>
            <a:endParaRPr/>
          </a:p>
          <a:p>
            <a:pPr marL="0" indent="0">
              <a:lnSpc>
                <a:spcPct val="80000"/>
              </a:lnSpc>
            </a:pPr>
            <a:r>
              <a:rPr lang="fr-FR"/>
              <a:t>En MS / en GS / en CP / en CE1 ? 		</a:t>
            </a:r>
            <a:endParaRPr/>
          </a:p>
          <a:p>
            <a:pPr marL="0" indent="0">
              <a:lnSpc>
                <a:spcPct val="80000"/>
              </a:lnSpc>
            </a:pPr>
            <a:r>
              <a:rPr lang="fr-FR"/>
              <a:t>Réponse : certains élèves rencontrent des difficultés encore avec cela en CE1</a:t>
            </a:r>
            <a:endParaRPr/>
          </a:p>
          <a:p>
            <a:pPr marL="0" indent="0">
              <a:lnSpc>
                <a:spcPct val="80000"/>
              </a:lnSpc>
            </a:pPr>
            <a:endParaRPr/>
          </a:p>
          <a:p>
            <a:pPr marL="0" indent="0">
              <a:lnSpc>
                <a:spcPct val="80000"/>
              </a:lnSpc>
            </a:pPr>
            <a:r>
              <a:rPr lang="fr-FR" b="1"/>
              <a:t>Commentaires du formateur : </a:t>
            </a:r>
            <a:endParaRPr/>
          </a:p>
          <a:p>
            <a:pPr marL="0" indent="0">
              <a:lnSpc>
                <a:spcPct val="80000"/>
              </a:lnSpc>
            </a:pPr>
            <a:r>
              <a:rPr lang="fr-FR"/>
              <a:t>La compréhension du fait que la chaine orale (qui est une chaine continue, quand on parle on ne signale pas « espace » entre chaque mot) correspond à une chaine discontinue avec séparation en mots va prendre énormément de temps pour l’enfant. </a:t>
            </a:r>
            <a:endParaRPr/>
          </a:p>
          <a:p>
            <a:pPr marL="0" indent="0">
              <a:lnSpc>
                <a:spcPct val="80000"/>
              </a:lnSpc>
            </a:pPr>
            <a:r>
              <a:rPr lang="fr-FR"/>
              <a:t>C’est normal, puisque cette acceptation de séparer les mots à l’écrit, pour faciliter la lecture et la compréhension, est venue tard également dans l’histoire des orthographes et a nécessité des siècles de questionnement par les humains. </a:t>
            </a:r>
            <a:endParaRPr/>
          </a:p>
          <a:p>
            <a:pPr marL="0" indent="0">
              <a:lnSpc>
                <a:spcPct val="80000"/>
              </a:lnSpc>
            </a:pPr>
            <a:r>
              <a:rPr lang="fr-FR"/>
              <a:t>L’écriture pure continue sans interpuncta (points qui séparent les mots) s’est épanouie principalement en grec ancien (400-500 avant JC) et en latin classique (100 avant JC-300 après JC) lorsque les deux empires étaient au sommet de leur puissance.</a:t>
            </a:r>
            <a:endParaRPr/>
          </a:p>
          <a:p>
            <a:pPr marL="0" indent="0">
              <a:lnSpc>
                <a:spcPct val="80000"/>
              </a:lnSpc>
            </a:pPr>
            <a:r>
              <a:rPr lang="fr-FR"/>
              <a:t>La </a:t>
            </a:r>
            <a:r>
              <a:rPr lang="fr-FR" i="1"/>
              <a:t>scriptio continua</a:t>
            </a:r>
            <a:r>
              <a:rPr lang="fr-FR"/>
              <a:t> latine ou grecque se caractérise par son absence de </a:t>
            </a:r>
            <a:r>
              <a:rPr lang="fr-FR"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ponctuation</a:t>
            </a:r>
            <a:r>
              <a:rPr lang="fr-FR"/>
              <a:t>, d'</a:t>
            </a:r>
            <a:r>
              <a:rPr lang="fr-FR" u="sng">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espaces</a:t>
            </a:r>
            <a:r>
              <a:rPr lang="fr-FR"/>
              <a:t> et de </a:t>
            </a:r>
            <a:r>
              <a:rPr lang="fr-FR" u="sng">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séparation</a:t>
            </a:r>
            <a:r>
              <a:rPr lang="fr-FR"/>
              <a:t> entre les mots ou les phrases. Elle ne comporte pas non plus de </a:t>
            </a:r>
            <a:r>
              <a:rPr lang="fr-FR" u="sng">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point médian</a:t>
            </a:r>
            <a:r>
              <a:rPr lang="fr-FR"/>
              <a:t> ni de signes </a:t>
            </a:r>
            <a:r>
              <a:rPr lang="fr-FR" u="sng">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diacritiques</a:t>
            </a:r>
            <a:r>
              <a:rPr lang="fr-FR"/>
              <a:t> et les lettres sont toutes de même format, à l'inverse du </a:t>
            </a:r>
            <a:r>
              <a:rPr lang="fr-FR" u="sng">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système bicaméral</a:t>
            </a:r>
            <a:r>
              <a:rPr lang="fr-FR"/>
              <a:t>. C'est au lecteur de rétablir les coupures lorsqu'il prononce les phrases.</a:t>
            </a:r>
            <a:endParaRPr/>
          </a:p>
          <a:p>
            <a:pPr marL="0" indent="0">
              <a:lnSpc>
                <a:spcPct val="80000"/>
              </a:lnSpc>
            </a:pPr>
            <a:endParaRPr/>
          </a:p>
          <a:p>
            <a:pPr marL="0" indent="0">
              <a:lnSpc>
                <a:spcPct val="80000"/>
              </a:lnSpc>
            </a:pPr>
            <a:r>
              <a:rPr lang="fr-FR" b="1" i="1"/>
              <a:t>Quelles conclusions pour nos pratiques de classes ? </a:t>
            </a:r>
            <a:endParaRPr/>
          </a:p>
          <a:p>
            <a:pPr marL="0" indent="0">
              <a:lnSpc>
                <a:spcPct val="80000"/>
              </a:lnSpc>
            </a:pPr>
            <a:r>
              <a:rPr lang="fr-FR"/>
              <a:t>  </a:t>
            </a:r>
            <a:endParaRPr/>
          </a:p>
          <a:p>
            <a:pPr marL="0" indent="0">
              <a:lnSpc>
                <a:spcPct val="80000"/>
              </a:lnSpc>
            </a:pPr>
            <a:r>
              <a:rPr lang="fr-FR"/>
              <a:t>Essayez avec les enseignants de lire ce texte par exemple, on comprend bien qu’il n’est pas aisé de lecture, mais qu’il traduit bien pourtant l’oral : les enfants imaginent le passage à l’écrit ainsi. </a:t>
            </a:r>
            <a:endParaRPr/>
          </a:p>
          <a:p>
            <a:pPr marL="0" indent="0">
              <a:lnSpc>
                <a:spcPct val="80000"/>
              </a:lnSpc>
            </a:pPr>
            <a:r>
              <a:rPr lang="fr-FR" i="1"/>
              <a:t>Bref, s’il a fallu des siècles aux Hommes pour comprendre cela, nous pouvons bien accepter que cela prenne 3 voire 4 ou 5 ans aux enfants ! </a:t>
            </a:r>
            <a:endParaRPr/>
          </a:p>
          <a:p>
            <a:pPr marL="0" indent="0">
              <a:lnSpc>
                <a:spcPct val="80000"/>
              </a:lnSpc>
            </a:pPr>
            <a:r>
              <a:rPr lang="fr-FR"/>
              <a:t>Accepter qu’il faille du temps à l’enfant pour apprendre, encore faut-il qu’on le lui enseigne ! </a:t>
            </a:r>
            <a:endParaRPr/>
          </a:p>
          <a:p>
            <a:pPr marL="0" indent="0">
              <a:lnSpc>
                <a:spcPct val="80000"/>
              </a:lnSpc>
            </a:pPr>
            <a:endParaRPr sz="900"/>
          </a:p>
          <a:p>
            <a:pPr marL="0" indent="0">
              <a:lnSpc>
                <a:spcPct val="80000"/>
              </a:lnSpc>
            </a:pPr>
            <a:endParaRPr sz="900"/>
          </a:p>
          <a:p>
            <a:pPr marL="0" indent="0">
              <a:lnSpc>
                <a:spcPct val="80000"/>
              </a:lnSpc>
            </a:pPr>
            <a:endParaRPr sz="900"/>
          </a:p>
        </p:txBody>
      </p:sp>
      <p:sp>
        <p:nvSpPr>
          <p:cNvPr id="228" name="Google Shape;228;p23: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4: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dirty="0" smtClean="0"/>
              <a:t>PASCALE</a:t>
            </a:r>
            <a:endParaRPr dirty="0"/>
          </a:p>
        </p:txBody>
      </p:sp>
      <p:sp>
        <p:nvSpPr>
          <p:cNvPr id="239" name="Google Shape;239;p24: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fontScale="77500" lnSpcReduction="20000"/>
          </a:bodyPr>
          <a:lstStyle/>
          <a:p>
            <a:pPr marL="0" indent="0">
              <a:lnSpc>
                <a:spcPct val="90000"/>
              </a:lnSpc>
            </a:pPr>
            <a:r>
              <a:rPr lang="fr-FR" dirty="0"/>
              <a:t>MARION </a:t>
            </a:r>
            <a:endParaRPr lang="fr-FR" dirty="0" smtClean="0"/>
          </a:p>
          <a:p>
            <a:pPr marL="0" indent="0">
              <a:lnSpc>
                <a:spcPct val="90000"/>
              </a:lnSpc>
            </a:pPr>
            <a:r>
              <a:rPr lang="fr-FR" sz="1300" b="1" dirty="0"/>
              <a:t>La phrase / Le mot</a:t>
            </a:r>
            <a:endParaRPr dirty="0"/>
          </a:p>
          <a:p>
            <a:pPr marL="0" indent="0">
              <a:lnSpc>
                <a:spcPct val="90000"/>
              </a:lnSpc>
              <a:buClr>
                <a:schemeClr val="dk1"/>
              </a:buClr>
              <a:buSzPts val="1200"/>
            </a:pPr>
            <a:r>
              <a:rPr lang="fr-FR" sz="1300" dirty="0"/>
              <a:t>Ces capacités à segmenter en phrase et en mots la parole, nécessaires au futur apprentissage de la lecture, sont difficiles à acquérir pour les jeunes enfants.  En effet, </a:t>
            </a:r>
            <a:r>
              <a:rPr lang="fr-FR" dirty="0"/>
              <a:t>Isoler les mots dans la chaîne parlée n’est pas aisé car les espaces entre les mots n’apparaissent pas, ne s’entendent pas !</a:t>
            </a:r>
            <a:endParaRPr dirty="0"/>
          </a:p>
          <a:p>
            <a:pPr marL="0" indent="0">
              <a:lnSpc>
                <a:spcPct val="90000"/>
              </a:lnSpc>
              <a:buClr>
                <a:schemeClr val="dk1"/>
              </a:buClr>
              <a:buSzPts val="1200"/>
            </a:pPr>
            <a:endParaRPr dirty="0"/>
          </a:p>
          <a:p>
            <a:pPr marL="0" indent="0">
              <a:lnSpc>
                <a:spcPct val="90000"/>
              </a:lnSpc>
              <a:buClr>
                <a:schemeClr val="dk1"/>
              </a:buClr>
              <a:buSzPts val="1200"/>
            </a:pPr>
            <a:r>
              <a:rPr lang="fr-FR" dirty="0"/>
              <a:t>A l’oral, le mot est identifié comme unité de sens, donc plus un élève a un bagage lexical important, plus il repère facilement un mot dans une phrase</a:t>
            </a:r>
            <a:endParaRPr dirty="0"/>
          </a:p>
          <a:p>
            <a:pPr marL="0" indent="0">
              <a:lnSpc>
                <a:spcPct val="90000"/>
              </a:lnSpc>
            </a:pPr>
            <a:endParaRPr sz="1300" dirty="0"/>
          </a:p>
          <a:p>
            <a:pPr marL="0" indent="0">
              <a:lnSpc>
                <a:spcPct val="90000"/>
              </a:lnSpc>
            </a:pPr>
            <a:r>
              <a:rPr lang="fr-FR" sz="1300" dirty="0"/>
              <a:t>Pour amener les élèves à développer ces compétences, l'enseignant les conduit à chanter, à jouer avec la voix, à</a:t>
            </a:r>
            <a:r>
              <a:rPr lang="fr-FR" sz="1300" b="1" u="sng" dirty="0"/>
              <a:t> vivre corporellement</a:t>
            </a:r>
            <a:r>
              <a:rPr lang="fr-FR" sz="1300" dirty="0"/>
              <a:t> des comptines et des chants. </a:t>
            </a:r>
            <a:r>
              <a:rPr lang="fr-FR" dirty="0"/>
              <a:t>Enseigner de manière explicite et visualisée par des objets la segmentation en mots, possible dès la PS sur des phrases de 3 mots : enlever un mot, remplacer par un autre mot, donner le deuxième mot… On visualise chaque mot par un jeton par exemple. </a:t>
            </a:r>
            <a:endParaRPr dirty="0"/>
          </a:p>
          <a:p>
            <a:pPr marL="0" indent="0">
              <a:lnSpc>
                <a:spcPct val="90000"/>
              </a:lnSpc>
            </a:pPr>
            <a:endParaRPr dirty="0"/>
          </a:p>
          <a:p>
            <a:pPr marL="0" indent="0">
              <a:lnSpc>
                <a:spcPct val="90000"/>
              </a:lnSpc>
            </a:pPr>
            <a:r>
              <a:rPr lang="fr-FR" sz="1300" dirty="0"/>
              <a:t>En moyenne et grande sections, tout énoncé peut devenir prétexte à des jeux vocaux et des jeux de langage : on produit, on écoute, on répète, on imite, on continue une suite de mots ; on répète ou transforme des comptines, des textes courts, des mots isolés. </a:t>
            </a:r>
          </a:p>
          <a:p>
            <a:pPr marL="0" indent="0">
              <a:lnSpc>
                <a:spcPct val="90000"/>
              </a:lnSpc>
            </a:pPr>
            <a:endParaRPr lang="fr-FR" sz="1300" dirty="0"/>
          </a:p>
          <a:p>
            <a:pPr marL="0" indent="0">
              <a:lnSpc>
                <a:spcPct val="90000"/>
              </a:lnSpc>
            </a:pPr>
            <a:r>
              <a:rPr lang="fr-FR" sz="1300" dirty="0"/>
              <a:t>En parallèle des activités de jeux avec les éléments sonores de la langue, le l</a:t>
            </a:r>
            <a:r>
              <a:rPr lang="fr-FR" dirty="0"/>
              <a:t>ien oral-écrit un appui précieux pour accéder à l’unité mot  : </a:t>
            </a:r>
            <a:r>
              <a:rPr lang="fr-FR" b="1" u="sng" dirty="0"/>
              <a:t>la dictée à l’adulte</a:t>
            </a:r>
            <a:r>
              <a:rPr lang="fr-FR" dirty="0"/>
              <a:t> va</a:t>
            </a:r>
            <a:r>
              <a:rPr lang="fr-FR" sz="1300" dirty="0"/>
              <a:t> leur permettre peu à peu de comprendre que l'écriture transcrit la parole et que cette transcription suppose une segmentation en différents types d'unités. Mais la dictée à l’adulte nécessite la mobilisation de gestes professionnels précis (utilisation d’un vocabulaire précis : mot, lettre, ligne, phrase / énonciation des règles de ponctuation / reformulation afin que les élèves prennent conscience que l’on n’écrit pas comme on parle / explicitation des choix opérés avec les élèves : répétition, formulation / écriture en cursive devant les élèves….. P. 22 guide vert)</a:t>
            </a:r>
            <a:endParaRPr dirty="0"/>
          </a:p>
          <a:p>
            <a:pPr marL="0" indent="0">
              <a:lnSpc>
                <a:spcPct val="90000"/>
              </a:lnSpc>
            </a:pPr>
            <a:r>
              <a:rPr lang="fr-FR" sz="1300" dirty="0"/>
              <a:t>Expliciter tout en dictée à l’adulte : faire répéter la phrase à dicter, compter combien elle aura de mots, écrire mot par mot (regardez, j’écris le deuxième mot), recompter les mots à la fin de l’écriture de la phrase. Manipuler les mots (substitution, suppression, ajout, déplacement…) dans la même phrase qui a été dictée précédemment. Dictée à l’adulte poursuivit en CP.</a:t>
            </a:r>
            <a:endParaRPr dirty="0"/>
          </a:p>
          <a:p>
            <a:pPr marL="0" indent="0">
              <a:lnSpc>
                <a:spcPct val="90000"/>
              </a:lnSpc>
            </a:pPr>
            <a:r>
              <a:rPr lang="fr-FR" sz="1300" dirty="0"/>
              <a:t>C’est bien dès la maternelle qu’on travaille la grammaire, l’orthographe, de manière intuitive et en s’appuyant sur l’oral d’abord.</a:t>
            </a:r>
            <a:endParaRPr dirty="0"/>
          </a:p>
          <a:p>
            <a:pPr marL="0" indent="0" algn="just">
              <a:lnSpc>
                <a:spcPct val="90000"/>
              </a:lnSpc>
            </a:pPr>
            <a:endParaRPr sz="1300" dirty="0"/>
          </a:p>
          <a:p>
            <a:pPr marL="0" indent="0">
              <a:lnSpc>
                <a:spcPct val="90000"/>
              </a:lnSpc>
            </a:pPr>
            <a:r>
              <a:rPr lang="fr-FR" sz="1300" b="1" dirty="0"/>
              <a:t>La prise de conscience de la segmentation de l'écrit en phrases, en mots séparés les uns des autres, qui ne correspond pas à la forme apparente de l'oral, est une étape essentielle dans la compréhension du principe alphabétique</a:t>
            </a:r>
            <a:r>
              <a:rPr lang="fr-FR" sz="1300" dirty="0"/>
              <a:t>.</a:t>
            </a:r>
            <a:endParaRPr dirty="0"/>
          </a:p>
          <a:p>
            <a:pPr marL="0" indent="0">
              <a:lnSpc>
                <a:spcPct val="90000"/>
              </a:lnSpc>
            </a:pPr>
            <a:endParaRPr sz="1300" dirty="0"/>
          </a:p>
          <a:p>
            <a:pPr marL="0" indent="0">
              <a:lnSpc>
                <a:spcPct val="90000"/>
              </a:lnSpc>
            </a:pPr>
            <a:endParaRPr dirty="0"/>
          </a:p>
        </p:txBody>
      </p:sp>
      <p:sp>
        <p:nvSpPr>
          <p:cNvPr id="247" name="Google Shape;247;p25: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7: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fontScale="85000" lnSpcReduction="20000"/>
          </a:bodyPr>
          <a:lstStyle/>
          <a:p>
            <a:pPr marL="0" indent="0"/>
            <a:r>
              <a:rPr lang="fr-FR"/>
              <a:t>PASCALE</a:t>
            </a:r>
            <a:endParaRPr/>
          </a:p>
          <a:p>
            <a:pPr marL="0" indent="0"/>
            <a:r>
              <a:rPr lang="fr-FR">
                <a:solidFill>
                  <a:srgbClr val="0070C0"/>
                </a:solidFill>
              </a:rPr>
              <a:t>Mettre un tableau blanc ou enlever le logo QUIZZ pour que les PE écrivent sur la page</a:t>
            </a:r>
            <a:endParaRPr>
              <a:solidFill>
                <a:srgbClr val="0070C0"/>
              </a:solidFill>
            </a:endParaRPr>
          </a:p>
          <a:p>
            <a:pPr marL="0" indent="0"/>
            <a:r>
              <a:rPr lang="fr-FR" sz="1300" b="1"/>
              <a:t>Question : </a:t>
            </a:r>
            <a:endParaRPr/>
          </a:p>
          <a:p>
            <a:pPr marL="0" indent="0"/>
            <a:r>
              <a:rPr lang="fr-FR" sz="1300"/>
              <a:t>Ecrivez, sans réfléchir, une syllabe. </a:t>
            </a:r>
            <a:endParaRPr/>
          </a:p>
          <a:p>
            <a:pPr marL="0" indent="0"/>
            <a:r>
              <a:rPr lang="fr-FR" sz="1300"/>
              <a:t> </a:t>
            </a:r>
            <a:endParaRPr/>
          </a:p>
          <a:p>
            <a:pPr marL="0" indent="0"/>
            <a:r>
              <a:rPr lang="fr-FR" sz="1300"/>
              <a:t>(laisser chacun écrire, si en présentiel les faire écrire au tableau)</a:t>
            </a:r>
            <a:endParaRPr/>
          </a:p>
          <a:p>
            <a:pPr marL="0" indent="0"/>
            <a:r>
              <a:rPr lang="fr-FR" sz="1300"/>
              <a:t> </a:t>
            </a:r>
            <a:endParaRPr/>
          </a:p>
          <a:p>
            <a:pPr marL="0" indent="0"/>
            <a:r>
              <a:rPr lang="fr-FR" sz="1300" b="1"/>
              <a:t>Question : </a:t>
            </a:r>
            <a:endParaRPr/>
          </a:p>
          <a:p>
            <a:pPr marL="0" indent="0"/>
            <a:r>
              <a:rPr lang="fr-FR" sz="1300"/>
              <a:t>On peut classer les syllabes en fonction de leur composition en voyelles (V) et consonnes (C). De quel type est la syllabe que vous avez écrite ? </a:t>
            </a:r>
            <a:endParaRPr/>
          </a:p>
          <a:p>
            <a:pPr marL="0" indent="0"/>
            <a:r>
              <a:rPr lang="fr-FR" sz="1300"/>
              <a:t>Type CV (la) </a:t>
            </a:r>
            <a:endParaRPr/>
          </a:p>
          <a:p>
            <a:pPr marL="0" indent="0"/>
            <a:r>
              <a:rPr lang="fr-FR" sz="1300"/>
              <a:t>Type VC (al)</a:t>
            </a:r>
            <a:endParaRPr/>
          </a:p>
          <a:p>
            <a:pPr marL="0" indent="0"/>
            <a:r>
              <a:rPr lang="fr-FR" sz="1300"/>
              <a:t>Type CVC (lac)</a:t>
            </a:r>
            <a:endParaRPr/>
          </a:p>
          <a:p>
            <a:pPr marL="0" indent="0"/>
            <a:r>
              <a:rPr lang="fr-FR" sz="1300"/>
              <a:t>Type CVVCV (boule)</a:t>
            </a:r>
            <a:endParaRPr/>
          </a:p>
          <a:p>
            <a:pPr marL="0" indent="0"/>
            <a:r>
              <a:rPr lang="fr-FR" sz="1300"/>
              <a:t> </a:t>
            </a:r>
            <a:endParaRPr/>
          </a:p>
          <a:p>
            <a:pPr marL="0" indent="0"/>
            <a:r>
              <a:rPr lang="fr-FR" sz="1300" b="1"/>
              <a:t>Question :</a:t>
            </a:r>
            <a:endParaRPr/>
          </a:p>
          <a:p>
            <a:pPr marL="0" indent="0"/>
            <a:r>
              <a:rPr lang="fr-FR" sz="1300"/>
              <a:t>A votre avis, combien dénombre-t-on de syllabes dans la langue française ? </a:t>
            </a:r>
            <a:endParaRPr/>
          </a:p>
          <a:p>
            <a:pPr marL="0" indent="0"/>
            <a:r>
              <a:rPr lang="fr-FR" sz="1300"/>
              <a:t> </a:t>
            </a:r>
            <a:endParaRPr/>
          </a:p>
          <a:p>
            <a:pPr marL="0" indent="0"/>
            <a:r>
              <a:rPr lang="fr-FR" sz="1300"/>
              <a:t>150 / 250 / + de 1000 / + de 6000 ?		Réponse : + de 6000</a:t>
            </a:r>
            <a:endParaRPr/>
          </a:p>
          <a:p>
            <a:pPr marL="0" indent="0"/>
            <a:r>
              <a:rPr lang="fr-FR" sz="1300"/>
              <a:t> </a:t>
            </a:r>
            <a:endParaRPr/>
          </a:p>
          <a:p>
            <a:pPr marL="0" indent="0"/>
            <a:r>
              <a:rPr lang="fr-FR" sz="1300" b="1"/>
              <a:t>Commentaires du formateur : </a:t>
            </a:r>
            <a:endParaRPr/>
          </a:p>
          <a:p>
            <a:pPr marL="0" indent="0"/>
            <a:r>
              <a:rPr lang="fr-FR" sz="1300" b="1"/>
              <a:t>Pour le cas des syllabes</a:t>
            </a:r>
            <a:r>
              <a:rPr lang="fr-FR" sz="1300"/>
              <a:t> : faire remarquer que souvent quand on pense syllabe on pense 2 lettres, et le plus souvent CV (consonne-voyelle) : donner l’exemple de spectre : 1 seule syllabe CCVCCCV / essayer avec « suite » = 1 seule syllabe orale </a:t>
            </a:r>
            <a:endParaRPr/>
          </a:p>
          <a:p>
            <a:pPr marL="0" indent="0"/>
            <a:r>
              <a:rPr lang="fr-FR" sz="1300"/>
              <a:t>Faire la distinction syllabe orale / syllabe écrite et la nécessaire explication de cette distinction pour les élèves.</a:t>
            </a:r>
            <a:endParaRPr/>
          </a:p>
          <a:p>
            <a:pPr marL="0" indent="0"/>
            <a:r>
              <a:rPr lang="fr-FR" sz="1300" b="1"/>
              <a:t>Cela amène à comprendre l’efficacité du système grapho-phonémique : les signes codent des sons et non du sens. 1 graphème (1 ou plusieurs lettres) code 1 phonème (et non une syllabe) = principe alphabétique</a:t>
            </a:r>
            <a:endParaRPr sz="1300"/>
          </a:p>
          <a:p>
            <a:pPr marL="0" indent="0"/>
            <a:r>
              <a:rPr lang="fr-FR" sz="1300"/>
              <a:t>Jean-Pierre Jaffré in « Orthographier » : </a:t>
            </a:r>
            <a:endParaRPr/>
          </a:p>
          <a:p>
            <a:pPr marL="0" indent="0"/>
            <a:r>
              <a:rPr lang="fr-FR" sz="1300"/>
              <a:t> </a:t>
            </a:r>
            <a:endParaRPr/>
          </a:p>
        </p:txBody>
      </p:sp>
      <p:sp>
        <p:nvSpPr>
          <p:cNvPr id="268" name="Google Shape;268;p27: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8: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lnSpcReduction="10000"/>
          </a:bodyPr>
          <a:lstStyle/>
          <a:p>
            <a:pPr marL="0" indent="0"/>
            <a:r>
              <a:rPr lang="fr-FR" dirty="0" smtClean="0"/>
              <a:t>PASCALE</a:t>
            </a:r>
            <a:endParaRPr dirty="0"/>
          </a:p>
          <a:p>
            <a:pPr marL="0" indent="0">
              <a:buClr>
                <a:schemeClr val="dk1"/>
              </a:buClr>
              <a:buSzPts val="1200"/>
            </a:pPr>
            <a:r>
              <a:rPr lang="fr-FR" dirty="0"/>
              <a:t>Unité de la langue la plus facilement perceptible. Les différentes manipulations (segmentation, fusion, suppression, localisation) sont plus aisées qu’avec les phonèmes et lorsque les procédures effectuées avec les syllabes sont comprises et maîtrisées, elles sont facilement transférables aux phonèmes</a:t>
            </a:r>
            <a:endParaRPr dirty="0"/>
          </a:p>
          <a:p>
            <a:pPr marL="0" indent="0">
              <a:buClr>
                <a:schemeClr val="dk1"/>
              </a:buClr>
              <a:buSzPts val="1200"/>
            </a:pPr>
            <a:r>
              <a:rPr lang="fr-FR" dirty="0"/>
              <a:t>Tâches diverses : écoute, manipulation, comptage, segmentation, isolement, suppression/ajout de syllabes, fusion, substitution, inversion, détection d’intrus, catégorisation, recherche d’invariant…</a:t>
            </a:r>
            <a:endParaRPr dirty="0"/>
          </a:p>
          <a:p>
            <a:pPr marL="0" indent="0">
              <a:buClr>
                <a:schemeClr val="dk1"/>
              </a:buClr>
              <a:buSzPts val="1200"/>
            </a:pPr>
            <a:endParaRPr dirty="0"/>
          </a:p>
          <a:p>
            <a:pPr marL="0" indent="0">
              <a:buSzPts val="1200"/>
            </a:pPr>
            <a:r>
              <a:rPr lang="fr-FR" sz="1300" b="1" i="1" dirty="0">
                <a:solidFill>
                  <a:srgbClr val="000000"/>
                </a:solidFill>
              </a:rPr>
              <a:t>Quelles conclusions pour nos pratiques de classes ? </a:t>
            </a:r>
            <a:endParaRPr sz="1300" dirty="0">
              <a:solidFill>
                <a:srgbClr val="000000"/>
              </a:solidFill>
            </a:endParaRPr>
          </a:p>
          <a:p>
            <a:pPr marL="0" indent="0">
              <a:buSzPts val="1200"/>
            </a:pPr>
            <a:r>
              <a:rPr lang="fr-FR" dirty="0">
                <a:solidFill>
                  <a:srgbClr val="000000"/>
                </a:solidFill>
              </a:rPr>
              <a:t>– </a:t>
            </a:r>
            <a:r>
              <a:rPr lang="fr-FR" sz="1300" dirty="0">
                <a:solidFill>
                  <a:srgbClr val="000000"/>
                </a:solidFill>
              </a:rPr>
              <a:t>Être au clair sur syllabe orale / syllabe écrite et l’expliciter aux élèves. Le nom est travaillé sans déterminant.</a:t>
            </a:r>
            <a:endParaRPr dirty="0"/>
          </a:p>
          <a:p>
            <a:pPr marL="495199" indent="-330132">
              <a:buSzPts val="1200"/>
              <a:buFont typeface="Arial"/>
              <a:buChar char="-"/>
            </a:pPr>
            <a:r>
              <a:rPr lang="fr-FR" sz="1300" dirty="0">
                <a:solidFill>
                  <a:srgbClr val="000000"/>
                </a:solidFill>
              </a:rPr>
              <a:t>Ne pas enfermer les enfants dans une représentation fausse de la syllabe qui serait seulement du type CV. </a:t>
            </a:r>
            <a:endParaRPr dirty="0"/>
          </a:p>
          <a:p>
            <a:pPr marL="495199" indent="-330132">
              <a:buSzPts val="1200"/>
              <a:buFont typeface="Arial"/>
              <a:buChar char="-"/>
            </a:pPr>
            <a:r>
              <a:rPr lang="fr-FR" sz="1300" dirty="0">
                <a:solidFill>
                  <a:srgbClr val="000000"/>
                </a:solidFill>
              </a:rPr>
              <a:t>Travailler autant la forme VC (à l’oral en phonologie, mais aussi à l’écrit en dictée à l’adulte, en essais d’écriture). Attention au choix des mots</a:t>
            </a:r>
            <a:endParaRPr dirty="0"/>
          </a:p>
          <a:p>
            <a:pPr marL="0" indent="0"/>
            <a:r>
              <a:rPr lang="fr-FR" sz="1300" dirty="0"/>
              <a:t>CVC (lac)</a:t>
            </a:r>
            <a:endParaRPr dirty="0"/>
          </a:p>
          <a:p>
            <a:pPr marL="0" indent="0"/>
            <a:r>
              <a:rPr lang="fr-FR" sz="1300" dirty="0"/>
              <a:t>Type CVVCV (poule)</a:t>
            </a:r>
            <a:endParaRPr dirty="0"/>
          </a:p>
          <a:p>
            <a:pPr marL="0" indent="0">
              <a:buSzPts val="1200"/>
            </a:pPr>
            <a:r>
              <a:rPr lang="fr-FR" sz="1300" dirty="0">
                <a:solidFill>
                  <a:srgbClr val="000000"/>
                </a:solidFill>
              </a:rPr>
              <a:t>Travailler également d’autres formes plus complexes de syllabes en phonologie, faire une progression là-dessus. </a:t>
            </a:r>
            <a:endParaRPr dirty="0"/>
          </a:p>
          <a:p>
            <a:pPr marL="0" indent="0">
              <a:buSzPts val="1200"/>
            </a:pPr>
            <a:r>
              <a:rPr lang="fr-FR" sz="1300" dirty="0">
                <a:solidFill>
                  <a:srgbClr val="000000"/>
                </a:solidFill>
              </a:rPr>
              <a:t>Sur ces trois points autour de la notion de syllabe, faire une liaison avec enseignants de CP de l’école, par exemple pour harmoniser</a:t>
            </a:r>
            <a:r>
              <a:rPr lang="fr-FR" dirty="0">
                <a:solidFill>
                  <a:srgbClr val="000000"/>
                </a:solidFill>
              </a:rPr>
              <a:t> la symbolisation des mots, des syllabes et des phonèmes</a:t>
            </a:r>
            <a:r>
              <a:rPr lang="fr-FR" sz="1300" dirty="0">
                <a:solidFill>
                  <a:srgbClr val="000000"/>
                </a:solidFill>
              </a:rPr>
              <a:t>. </a:t>
            </a:r>
            <a:endParaRPr dirty="0"/>
          </a:p>
          <a:p>
            <a:pPr marL="0" indent="0"/>
            <a:endParaRPr dirty="0"/>
          </a:p>
        </p:txBody>
      </p:sp>
      <p:sp>
        <p:nvSpPr>
          <p:cNvPr id="278" name="Google Shape;278;p28: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0: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lnSpc>
                <a:spcPct val="90000"/>
              </a:lnSpc>
            </a:pPr>
            <a:r>
              <a:rPr lang="fr-FR"/>
              <a:t>PASCALE</a:t>
            </a:r>
            <a:endParaRPr/>
          </a:p>
          <a:p>
            <a:pPr marL="0" indent="0">
              <a:lnSpc>
                <a:spcPct val="90000"/>
              </a:lnSpc>
            </a:pPr>
            <a:r>
              <a:rPr lang="fr-FR" sz="1300" b="1"/>
              <a:t>Commentaires du formateur : </a:t>
            </a:r>
            <a:endParaRPr/>
          </a:p>
          <a:p>
            <a:pPr marL="0" indent="0">
              <a:lnSpc>
                <a:spcPct val="90000"/>
              </a:lnSpc>
            </a:pPr>
            <a:r>
              <a:rPr lang="fr-FR" sz="1300"/>
              <a:t>36 phonèmes pour environ 130 graphèmes : le français est une langue qu’on dit </a:t>
            </a:r>
            <a:r>
              <a:rPr lang="fr-FR" sz="1300" b="1"/>
              <a:t>« peu transparente »</a:t>
            </a:r>
            <a:r>
              <a:rPr lang="fr-FR" sz="1300"/>
              <a:t> d’où la complexité d’apprentissage pour nos élèves. L’italien, l’espagnol sont des langues plus transparentes, moins de possibilités de graphèmes différents pour un même son. Les élèves italiens ont en moyenne près d’un an d’avance pour leur entrée dans la lecture sur les élèves français. </a:t>
            </a:r>
            <a:endParaRPr/>
          </a:p>
          <a:p>
            <a:pPr marL="0" indent="0">
              <a:lnSpc>
                <a:spcPct val="90000"/>
              </a:lnSpc>
            </a:pPr>
            <a:r>
              <a:rPr lang="fr-FR" sz="1300"/>
              <a:t>Pourquoi cette non-transparence de la langue française ? Car dans l’histoire d’une langue, l’oral évolue toujours plus vite que l’écrit : les lettres muettes ou les différents graphèmes correspondent parfois à des sons qu’on entendait avant, mais que l’usage de la langue orale ont effacé (mais l’écrit les a gardés) : par exemple le z final des conjugaisons avec 2</a:t>
            </a:r>
            <a:r>
              <a:rPr lang="fr-FR" sz="1300" baseline="30000"/>
              <a:t>ème</a:t>
            </a:r>
            <a:r>
              <a:rPr lang="fr-FR" sz="1300"/>
              <a:t> pers du pluriel (était sonorisé autrefois).</a:t>
            </a:r>
            <a:endParaRPr/>
          </a:p>
          <a:p>
            <a:pPr marL="0" indent="0">
              <a:lnSpc>
                <a:spcPct val="90000"/>
              </a:lnSpc>
            </a:pPr>
            <a:r>
              <a:rPr lang="fr-FR" sz="1300"/>
              <a:t>L’écrit fige donc des formes qui ne sont plus viables à l’oral.</a:t>
            </a:r>
            <a:endParaRPr/>
          </a:p>
          <a:p>
            <a:pPr marL="0" indent="0">
              <a:lnSpc>
                <a:spcPct val="90000"/>
              </a:lnSpc>
            </a:pPr>
            <a:r>
              <a:rPr lang="fr-FR" sz="1300" b="1" i="1"/>
              <a:t>Quelles conclusions pour nos pratiques de classes ? </a:t>
            </a:r>
            <a:endParaRPr sz="1300"/>
          </a:p>
          <a:p>
            <a:pPr marL="0" indent="0">
              <a:lnSpc>
                <a:spcPct val="90000"/>
              </a:lnSpc>
            </a:pPr>
            <a:r>
              <a:rPr lang="fr-FR" sz="1300"/>
              <a:t>Nécessité d’aborder cette complexité (compréhension du code alphabétique) très tôt pour avoir le temps de comprendre et d’apprendre. </a:t>
            </a:r>
            <a:endParaRPr/>
          </a:p>
          <a:p>
            <a:pPr marL="0" indent="0">
              <a:lnSpc>
                <a:spcPct val="90000"/>
              </a:lnSpc>
            </a:pPr>
            <a:r>
              <a:rPr lang="fr-FR" sz="1300"/>
              <a:t>Nécessité d’aborder dès la maternelle la lettre sous toutes ses caractéristiques conjointement : nom de la lettre, son de la lettre, forme de la lettre</a:t>
            </a:r>
            <a:endParaRPr/>
          </a:p>
          <a:p>
            <a:pPr marL="0" indent="0">
              <a:lnSpc>
                <a:spcPct val="90000"/>
              </a:lnSpc>
            </a:pPr>
            <a:r>
              <a:rPr lang="fr-FR" sz="1300"/>
              <a:t>Attention : on préconise maintenant une entrée graphémique en CP, </a:t>
            </a:r>
            <a:r>
              <a:rPr lang="fr-FR" sz="1300" u="sng"/>
              <a:t>apprentissage rapide </a:t>
            </a:r>
            <a:r>
              <a:rPr lang="fr-FR" sz="1300" b="1" u="sng"/>
              <a:t>des graphèmes les plus fréquents</a:t>
            </a:r>
            <a:r>
              <a:rPr lang="fr-FR" sz="1300"/>
              <a:t>. (cf guide Eduscol CP tableau de fréquence)</a:t>
            </a:r>
            <a:endParaRPr/>
          </a:p>
        </p:txBody>
      </p:sp>
      <p:sp>
        <p:nvSpPr>
          <p:cNvPr id="298" name="Google Shape;298;p30: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a:t>2 min</a:t>
            </a:r>
            <a:endParaRPr/>
          </a:p>
          <a:p>
            <a:pPr marL="0" indent="0"/>
            <a:r>
              <a:rPr lang="fr-FR">
                <a:highlight>
                  <a:srgbClr val="FFFF00"/>
                </a:highlight>
              </a:rPr>
              <a:t>Pascale : pour la PS, guide eduscol parle d’une première sensibilité phonologique chez les enfants (et pas encore “conscience”)</a:t>
            </a:r>
            <a:endParaRPr>
              <a:highlight>
                <a:srgbClr val="FFFF00"/>
              </a:highlight>
            </a:endParaRPr>
          </a:p>
          <a:p>
            <a:pPr marL="0" indent="0"/>
            <a:r>
              <a:rPr lang="fr-FR">
                <a:solidFill>
                  <a:srgbClr val="0070C0"/>
                </a:solidFill>
                <a:highlight>
                  <a:srgbClr val="FFFF00"/>
                </a:highlight>
              </a:rPr>
              <a:t>Donc changer le titre de la partie 2 “de la sensibilité phonologique à la conscience phonémique ?</a:t>
            </a:r>
            <a:endParaRPr>
              <a:solidFill>
                <a:srgbClr val="0070C0"/>
              </a:solidFill>
              <a:highlight>
                <a:srgbClr val="FFFF00"/>
              </a:highlight>
            </a:endParaRPr>
          </a:p>
        </p:txBody>
      </p:sp>
      <p:sp>
        <p:nvSpPr>
          <p:cNvPr id="88" name="Google Shape;88;p2: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1: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fontScale="85000" lnSpcReduction="20000"/>
          </a:bodyPr>
          <a:lstStyle/>
          <a:p>
            <a:pPr marL="0" indent="0">
              <a:lnSpc>
                <a:spcPct val="80000"/>
              </a:lnSpc>
            </a:pPr>
            <a:r>
              <a:rPr lang="fr-FR" sz="1500" b="1" dirty="0"/>
              <a:t>MARION</a:t>
            </a:r>
            <a:endParaRPr sz="1500" dirty="0"/>
          </a:p>
          <a:p>
            <a:pPr marL="0" indent="0">
              <a:lnSpc>
                <a:spcPct val="80000"/>
              </a:lnSpc>
            </a:pPr>
            <a:r>
              <a:rPr lang="fr-FR" sz="1500" b="1" dirty="0"/>
              <a:t>Le phonème</a:t>
            </a:r>
            <a:endParaRPr sz="1500" dirty="0"/>
          </a:p>
          <a:p>
            <a:pPr marL="0" indent="0">
              <a:lnSpc>
                <a:spcPct val="80000"/>
              </a:lnSpc>
            </a:pPr>
            <a:r>
              <a:rPr lang="fr-FR" sz="1500" dirty="0"/>
              <a:t>De nombreuses études mettent en évidence l’existence de la conscience syllabique entre 4 et 5 ans, en revanche, la conscience phonémique est plus tardive or elle est essentielle pour l’apprentissage de la lecture d’où la nécessité d’un enseignement structuré et explicite</a:t>
            </a:r>
            <a:endParaRPr sz="1500" dirty="0"/>
          </a:p>
          <a:p>
            <a:pPr marL="0" indent="0">
              <a:lnSpc>
                <a:spcPct val="80000"/>
              </a:lnSpc>
            </a:pPr>
            <a:endParaRPr sz="1500" dirty="0"/>
          </a:p>
          <a:p>
            <a:pPr marL="0" indent="0">
              <a:lnSpc>
                <a:spcPct val="80000"/>
              </a:lnSpc>
            </a:pPr>
            <a:r>
              <a:rPr lang="fr-FR" sz="1500" dirty="0"/>
              <a:t>Quand l'enfant est sensible aux similitudes sonores, qu'il est capable de segmenter la parole en mots et les mots en syllabes,  conjointement à l’apprentissage des lettres et du son qu'elles produisent, on peut envisager la découverte du phonème c’est à dire développer sa conscience phonémique (sons-voyelles tout d’abord, puis des consonnes constrictives dont le son est bien perceptible et continu (f, v, s, z, </a:t>
            </a:r>
            <a:r>
              <a:rPr lang="fr-FR" sz="1500" dirty="0" err="1"/>
              <a:t>ch</a:t>
            </a:r>
            <a:r>
              <a:rPr lang="fr-FR" sz="1500" dirty="0"/>
              <a:t>, j, r, voire L dans une moindre mesure). </a:t>
            </a:r>
            <a:endParaRPr sz="1500" dirty="0"/>
          </a:p>
          <a:p>
            <a:pPr marL="0" indent="0">
              <a:lnSpc>
                <a:spcPct val="80000"/>
              </a:lnSpc>
            </a:pPr>
            <a:endParaRPr sz="1500" dirty="0"/>
          </a:p>
          <a:p>
            <a:pPr marL="0" indent="0">
              <a:lnSpc>
                <a:spcPct val="80000"/>
              </a:lnSpc>
            </a:pPr>
            <a:r>
              <a:rPr lang="fr-FR" sz="1500" dirty="0"/>
              <a:t>Organisation d’une progressivité des activités proposées : la rime, l’assonance (répétition d’un son voyelle : ex : Tara, le petit rat, s’en va au Canada, avec Sacha, le petit chat), l’allitération (répétition d’un son consonne : ex : </a:t>
            </a:r>
            <a:r>
              <a:rPr lang="fr-FR" sz="1500" dirty="0" err="1"/>
              <a:t>sss</a:t>
            </a:r>
            <a:r>
              <a:rPr lang="fr-FR" sz="1500" dirty="0"/>
              <a:t>, </a:t>
            </a:r>
            <a:r>
              <a:rPr lang="fr-FR" sz="1500" dirty="0" err="1"/>
              <a:t>Ssss</a:t>
            </a:r>
            <a:r>
              <a:rPr lang="fr-FR" sz="1500" dirty="0"/>
              <a:t>, siffle le serpent, danse et se balance, au son des cymbales, sur un air de valse, que jouent les cigales),  puis phonème d’attaque, et enfin milieu de mot</a:t>
            </a:r>
            <a:endParaRPr sz="1500" dirty="0"/>
          </a:p>
          <a:p>
            <a:pPr marL="0" indent="0">
              <a:lnSpc>
                <a:spcPct val="80000"/>
              </a:lnSpc>
            </a:pPr>
            <a:r>
              <a:rPr lang="fr-FR" sz="1500" dirty="0"/>
              <a:t>Pour faciliter la prise de conscience des phonèmes, privilégier les mots monosyllabiques (prénom de la classe, mot du vécu des élèves…)</a:t>
            </a:r>
            <a:endParaRPr sz="1500" dirty="0"/>
          </a:p>
          <a:p>
            <a:pPr marL="0" indent="0">
              <a:lnSpc>
                <a:spcPct val="80000"/>
              </a:lnSpc>
            </a:pPr>
            <a:endParaRPr sz="1500" dirty="0"/>
          </a:p>
          <a:p>
            <a:pPr marL="0" indent="0">
              <a:lnSpc>
                <a:spcPct val="80000"/>
              </a:lnSpc>
            </a:pPr>
            <a:r>
              <a:rPr lang="fr-FR" sz="1500" dirty="0"/>
              <a:t>A la fin de l'école maternelle, il est attendu des enfants, la capacité de discriminer des syllabes, des sons-voyelles et quelques sons-consonnes (hors des consonnes occlusives  comme p, b, t, d, k, g, ces sons étant difficilement perceptibles)</a:t>
            </a:r>
            <a:endParaRPr sz="1500" dirty="0"/>
          </a:p>
          <a:p>
            <a:pPr marL="0" indent="0">
              <a:lnSpc>
                <a:spcPct val="80000"/>
              </a:lnSpc>
            </a:pPr>
            <a:endParaRPr sz="1500" dirty="0"/>
          </a:p>
          <a:p>
            <a:pPr marL="495199" lvl="1" indent="0">
              <a:lnSpc>
                <a:spcPct val="80000"/>
              </a:lnSpc>
            </a:pPr>
            <a:r>
              <a:rPr lang="fr-FR" sz="1500" dirty="0"/>
              <a:t>La conscience phonémique, la lecture et l’écriture sont étroitement liées : le développement de la conscience phonémique favorise l’entrée dans l’apprentissage de la lecture-écriture.</a:t>
            </a:r>
            <a:endParaRPr sz="1800" dirty="0"/>
          </a:p>
          <a:p>
            <a:pPr marL="495199" lvl="1" indent="0">
              <a:lnSpc>
                <a:spcPct val="80000"/>
              </a:lnSpc>
            </a:pPr>
            <a:r>
              <a:rPr lang="fr-FR" sz="1500" dirty="0"/>
              <a:t>La conscience phonémique s’acquiert progressivement en lien avec le développement des enfants</a:t>
            </a:r>
            <a:endParaRPr sz="1800" dirty="0"/>
          </a:p>
          <a:p>
            <a:pPr marL="0" indent="0">
              <a:lnSpc>
                <a:spcPct val="80000"/>
              </a:lnSpc>
            </a:pPr>
            <a:r>
              <a:rPr lang="fr-FR" sz="1500" dirty="0"/>
              <a:t>Pour que l’enseignement de la conscience phonémique soit plus efficace, il ne faut pas attendre l’entrée dans la lecture.</a:t>
            </a:r>
            <a:endParaRPr sz="1500" dirty="0"/>
          </a:p>
        </p:txBody>
      </p:sp>
      <p:sp>
        <p:nvSpPr>
          <p:cNvPr id="305" name="Google Shape;305;p31: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4:notes"/>
          <p:cNvSpPr txBox="1">
            <a:spLocks noGrp="1"/>
          </p:cNvSpPr>
          <p:nvPr>
            <p:ph type="body" idx="1"/>
          </p:nvPr>
        </p:nvSpPr>
        <p:spPr>
          <a:xfrm>
            <a:off x="709931" y="4861442"/>
            <a:ext cx="5679440" cy="4605576"/>
          </a:xfrm>
          <a:prstGeom prst="rect">
            <a:avLst/>
          </a:prstGeom>
        </p:spPr>
        <p:txBody>
          <a:bodyPr spcFirstLastPara="1" wrap="square" lIns="99024" tIns="49498" rIns="99024" bIns="49498" anchor="t" anchorCtr="0">
            <a:noAutofit/>
          </a:bodyPr>
          <a:lstStyle/>
          <a:p>
            <a:pPr marL="0" indent="0"/>
            <a:endParaRPr/>
          </a:p>
        </p:txBody>
      </p:sp>
      <p:sp>
        <p:nvSpPr>
          <p:cNvPr id="337" name="Google Shape;337;p3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5: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a:t>MARION</a:t>
            </a:r>
            <a:endParaRPr/>
          </a:p>
          <a:p>
            <a:pPr marL="0" indent="0"/>
            <a:r>
              <a:rPr lang="fr-FR"/>
              <a:t>Dès l’âge de 3 ans, les enfants ont une sensibilité phonologique, ils sont sensibles aux sons de la langue orale mais elle doit être entrainée et développée. Ainsi en PS, la voix et l’écoute sont au service du développement de la conscience phonologique avec des jeux vocaux, des comptines, des chants, des jeux rythmiques, des jeux d’écoute…. Les activités musicales ( découvrir la voix : imiter les cris des animaux, produire des onomatopées, distinguer des voix connues, mettre en voix un album, imiter des instruments de musique / découvrir les sons : bruiter un album, les sons du quotidien, de la classe, de la cour, / découverte du rythme…. Vers la musique éditions Accès)</a:t>
            </a:r>
            <a:endParaRPr/>
          </a:p>
          <a:p>
            <a:pPr marL="0" indent="0"/>
            <a:r>
              <a:rPr lang="fr-FR"/>
              <a:t>Egalement dès la PS, l’importance la discrimination auditive et de la mémoire auditive : loto, jeux de kim sonores (kim retiré, kim ajouté, kim ordonné </a:t>
            </a:r>
            <a:endParaRPr/>
          </a:p>
          <a:p>
            <a:pPr marL="0" indent="0"/>
            <a:r>
              <a:rPr lang="fr-FR"/>
              <a:t>Mémoire auditive : 3 sons consécutifs à mémoriser : lors du décodage en CP : mémorisation de 3 syllabes pour former un mot : cho-co-lat</a:t>
            </a:r>
            <a:endParaRPr/>
          </a:p>
          <a:p>
            <a:pPr marL="0" indent="0"/>
            <a:endParaRPr/>
          </a:p>
          <a:p>
            <a:pPr marL="0" indent="0">
              <a:buClr>
                <a:schemeClr val="dk1"/>
              </a:buClr>
              <a:buSzPts val="1200"/>
            </a:pPr>
            <a:r>
              <a:rPr lang="fr-FR"/>
              <a:t>La prise de conscience des unités sonores repose sur des compétences qui se développent bien durant les trois années de l’école maternelle : prendre conscience des mots, des syllabes et des phonèmes. Importance de la programmation de cycle pour planifier cet apprentissage en équipe école.</a:t>
            </a:r>
            <a:endParaRPr/>
          </a:p>
          <a:p>
            <a:pPr marL="0" indent="0"/>
            <a:endParaRPr/>
          </a:p>
          <a:p>
            <a:pPr marL="0" indent="0"/>
            <a:endParaRPr/>
          </a:p>
        </p:txBody>
      </p:sp>
      <p:sp>
        <p:nvSpPr>
          <p:cNvPr id="346" name="Google Shape;346;p35: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6: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a:t>VERONIQUE</a:t>
            </a:r>
            <a:endParaRPr/>
          </a:p>
        </p:txBody>
      </p:sp>
      <p:sp>
        <p:nvSpPr>
          <p:cNvPr id="358" name="Google Shape;358;p36: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7: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lnSpc>
                <a:spcPct val="90000"/>
              </a:lnSpc>
            </a:pPr>
            <a:r>
              <a:rPr lang="fr-FR" i="1"/>
              <a:t>Distribution des affiches format A3, avec une focale pour chaque groupe. Grandes lignes des définitions (avec diapo en vue). </a:t>
            </a:r>
            <a:endParaRPr i="1"/>
          </a:p>
          <a:p>
            <a:pPr marL="0" indent="0">
              <a:lnSpc>
                <a:spcPct val="90000"/>
              </a:lnSpc>
            </a:pPr>
            <a:r>
              <a:rPr lang="fr-FR" i="1"/>
              <a:t>En distanciel, on peut faire des ateliers : 3 pour que chacune de nous anime un atelier, ou 5 pour cibler les 5 focales ?</a:t>
            </a:r>
            <a:endParaRPr i="1"/>
          </a:p>
          <a:p>
            <a:pPr marL="0" indent="0">
              <a:lnSpc>
                <a:spcPct val="90000"/>
              </a:lnSpc>
            </a:pPr>
            <a:endParaRPr/>
          </a:p>
          <a:p>
            <a:pPr marL="0" indent="0">
              <a:lnSpc>
                <a:spcPct val="90000"/>
              </a:lnSpc>
            </a:pPr>
            <a:r>
              <a:rPr lang="fr-FR"/>
              <a:t>1- Vous allez voir 2 situations d’apprentissage à la suite. Après la première, on fera une petite pause pour que vous puissiez noter sur l’affiche </a:t>
            </a:r>
            <a:endParaRPr/>
          </a:p>
          <a:p>
            <a:pPr marL="0" indent="0">
              <a:lnSpc>
                <a:spcPct val="90000"/>
              </a:lnSpc>
            </a:pPr>
            <a:r>
              <a:rPr lang="fr-FR"/>
              <a:t>Les éléments repérés. </a:t>
            </a:r>
            <a:endParaRPr/>
          </a:p>
          <a:p>
            <a:pPr marL="0" indent="0">
              <a:lnSpc>
                <a:spcPct val="90000"/>
              </a:lnSpc>
            </a:pPr>
            <a:r>
              <a:rPr lang="fr-FR"/>
              <a:t>Idem avec la deuxième situation. </a:t>
            </a:r>
            <a:endParaRPr/>
          </a:p>
          <a:p>
            <a:pPr marL="0" indent="0">
              <a:lnSpc>
                <a:spcPct val="90000"/>
              </a:lnSpc>
            </a:pPr>
            <a:endParaRPr/>
          </a:p>
          <a:p>
            <a:pPr marL="0" indent="0">
              <a:lnSpc>
                <a:spcPct val="90000"/>
              </a:lnSpc>
            </a:pPr>
            <a:r>
              <a:rPr lang="fr-FR"/>
              <a:t>Visionnage et prise de notes. </a:t>
            </a:r>
            <a:endParaRPr/>
          </a:p>
          <a:p>
            <a:pPr marL="0" indent="0">
              <a:lnSpc>
                <a:spcPct val="90000"/>
              </a:lnSpc>
            </a:pPr>
            <a:endParaRPr/>
          </a:p>
          <a:p>
            <a:pPr marL="0" indent="0">
              <a:lnSpc>
                <a:spcPct val="90000"/>
              </a:lnSpc>
            </a:pPr>
            <a:r>
              <a:rPr lang="fr-FR"/>
              <a:t>2- Mise en commun par focale avec affichage au tableau et discussion. </a:t>
            </a:r>
            <a:endParaRPr/>
          </a:p>
          <a:p>
            <a:pPr marL="0" indent="0">
              <a:lnSpc>
                <a:spcPct val="90000"/>
              </a:lnSpc>
            </a:pPr>
            <a:r>
              <a:rPr lang="fr-FR"/>
              <a:t>Rappel à la fin de l’échange des points d’observation. </a:t>
            </a:r>
            <a:endParaRPr/>
          </a:p>
          <a:p>
            <a:pPr marL="0" indent="0">
              <a:lnSpc>
                <a:spcPct val="90000"/>
              </a:lnSpc>
            </a:pPr>
            <a:endParaRPr/>
          </a:p>
          <a:p>
            <a:pPr marL="0" indent="0">
              <a:lnSpc>
                <a:spcPct val="90000"/>
              </a:lnSpc>
            </a:pPr>
            <a:r>
              <a:rPr lang="fr-FR"/>
              <a:t>3- Même démarche mais sans prise de note avec la suite. On s’arrête après la 3</a:t>
            </a:r>
            <a:r>
              <a:rPr lang="fr-FR" baseline="30000"/>
              <a:t>ème</a:t>
            </a:r>
            <a:r>
              <a:rPr lang="fr-FR"/>
              <a:t> situation d’apprentissage pour échanger directement. </a:t>
            </a:r>
            <a:endParaRPr/>
          </a:p>
          <a:p>
            <a:pPr marL="0" indent="0">
              <a:lnSpc>
                <a:spcPct val="90000"/>
              </a:lnSpc>
            </a:pPr>
            <a:r>
              <a:rPr lang="fr-FR"/>
              <a:t>On regarde la quatrième, on s’arrête et on échange. </a:t>
            </a:r>
            <a:endParaRPr/>
          </a:p>
          <a:p>
            <a:pPr marL="0" indent="0">
              <a:lnSpc>
                <a:spcPct val="90000"/>
              </a:lnSpc>
            </a:pPr>
            <a:endParaRPr/>
          </a:p>
          <a:p>
            <a:pPr marL="0" indent="0">
              <a:lnSpc>
                <a:spcPct val="90000"/>
              </a:lnSpc>
            </a:pPr>
            <a:r>
              <a:rPr lang="fr-FR"/>
              <a:t>4- Bilan : planifier sa séance d’apprentissage, avoir en tête les prérequis,  mais aussi penser à capter et à garder l’attention de tous, </a:t>
            </a:r>
            <a:endParaRPr/>
          </a:p>
          <a:p>
            <a:pPr marL="0" indent="0">
              <a:lnSpc>
                <a:spcPct val="90000"/>
              </a:lnSpc>
            </a:pPr>
            <a:r>
              <a:rPr lang="fr-FR"/>
              <a:t>à varier les interactions, à encourager et donner confiance, à étayer et différencier si besoin. Les gestes professionnels. </a:t>
            </a:r>
            <a:endParaRPr/>
          </a:p>
          <a:p>
            <a:pPr marL="0" indent="0">
              <a:lnSpc>
                <a:spcPct val="90000"/>
              </a:lnSpc>
            </a:pPr>
            <a:endParaRPr/>
          </a:p>
          <a:p>
            <a:pPr marL="0" indent="0">
              <a:lnSpc>
                <a:spcPct val="90000"/>
              </a:lnSpc>
            </a:pPr>
            <a:r>
              <a:rPr lang="fr-FR">
                <a:highlight>
                  <a:srgbClr val="FFFF00"/>
                </a:highlight>
              </a:rPr>
              <a:t>PASCALE : prévoir plutôt d’envoyer vers un pad collaboratif pour la mise en commun, le tableau blanc CLASSE VIA n’est pas toujours satisfaisant. </a:t>
            </a:r>
            <a:endParaRPr>
              <a:highlight>
                <a:srgbClr val="FFFF00"/>
              </a:highlight>
            </a:endParaRPr>
          </a:p>
        </p:txBody>
      </p:sp>
      <p:sp>
        <p:nvSpPr>
          <p:cNvPr id="370" name="Google Shape;370;p37:notes"/>
          <p:cNvSpPr txBox="1">
            <a:spLocks noGrp="1"/>
          </p:cNvSpPr>
          <p:nvPr>
            <p:ph type="dt" idx="10"/>
          </p:nvPr>
        </p:nvSpPr>
        <p:spPr>
          <a:xfrm>
            <a:off x="4021295" y="1"/>
            <a:ext cx="3076363" cy="511731"/>
          </a:xfrm>
          <a:prstGeom prst="rect">
            <a:avLst/>
          </a:prstGeom>
          <a:noFill/>
          <a:ln>
            <a:noFill/>
          </a:ln>
        </p:spPr>
        <p:txBody>
          <a:bodyPr spcFirstLastPara="1" wrap="square" lIns="99024" tIns="49498" rIns="99024" bIns="49498" anchor="t" anchorCtr="0">
            <a:noAutofit/>
          </a:bodyPr>
          <a:lstStyle/>
          <a:p>
            <a:r>
              <a:rPr lang="fr-FR"/>
              <a:t>28/12/2021</a:t>
            </a:r>
            <a:endParaRPr/>
          </a:p>
        </p:txBody>
      </p:sp>
      <p:sp>
        <p:nvSpPr>
          <p:cNvPr id="371" name="Google Shape;371;p37: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peut utiliser du matériel maison avec des boîtes de pellicules photo ou d’autres petites boîtes opaques. </a:t>
            </a:r>
          </a:p>
        </p:txBody>
      </p:sp>
      <p:sp>
        <p:nvSpPr>
          <p:cNvPr id="4" name="Espace réservé du numéro de diapositive 3"/>
          <p:cNvSpPr>
            <a:spLocks noGrp="1"/>
          </p:cNvSpPr>
          <p:nvPr>
            <p:ph type="sldNum" sz="quarter" idx="5"/>
          </p:nvPr>
        </p:nvSpPr>
        <p:spPr/>
        <p:txBody>
          <a:bodyPr/>
          <a:lstStyle/>
          <a:p>
            <a:fld id="{85D0502A-8394-4BE7-8F43-F736AC44849C}" type="slidenum">
              <a:rPr lang="fr-FR" smtClean="0"/>
              <a:t>25</a:t>
            </a:fld>
            <a:endParaRPr lang="fr-FR"/>
          </a:p>
        </p:txBody>
      </p:sp>
    </p:spTree>
    <p:extLst>
      <p:ext uri="{BB962C8B-B14F-4D97-AF65-F5344CB8AC3E}">
        <p14:creationId xmlns:p14="http://schemas.microsoft.com/office/powerpoint/2010/main" val="372943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lgn="r"/>
            <a:fld id="{00000000-1234-1234-1234-123412341234}" type="slidenum">
              <a:rPr lang="fr-FR" sz="1300">
                <a:solidFill>
                  <a:schemeClr val="dk1"/>
                </a:solidFill>
              </a:rPr>
              <a:pPr algn="r"/>
              <a:t>26</a:t>
            </a:fld>
            <a:endParaRPr lang="fr-FR" sz="1300">
              <a:solidFill>
                <a:schemeClr val="dk1"/>
              </a:solidFill>
            </a:endParaRPr>
          </a:p>
        </p:txBody>
      </p:sp>
    </p:spTree>
    <p:extLst>
      <p:ext uri="{BB962C8B-B14F-4D97-AF65-F5344CB8AC3E}">
        <p14:creationId xmlns:p14="http://schemas.microsoft.com/office/powerpoint/2010/main" val="1987638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lgn="r"/>
            <a:fld id="{00000000-1234-1234-1234-123412341234}" type="slidenum">
              <a:rPr lang="fr-FR" sz="1300">
                <a:solidFill>
                  <a:schemeClr val="dk1"/>
                </a:solidFill>
              </a:rPr>
              <a:pPr algn="r"/>
              <a:t>27</a:t>
            </a:fld>
            <a:endParaRPr lang="fr-FR" sz="1300">
              <a:solidFill>
                <a:schemeClr val="dk1"/>
              </a:solidFill>
            </a:endParaRPr>
          </a:p>
        </p:txBody>
      </p:sp>
    </p:spTree>
    <p:extLst>
      <p:ext uri="{BB962C8B-B14F-4D97-AF65-F5344CB8AC3E}">
        <p14:creationId xmlns:p14="http://schemas.microsoft.com/office/powerpoint/2010/main" val="2763898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8: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lnSpc>
                <a:spcPct val="80000"/>
              </a:lnSpc>
            </a:pPr>
            <a:r>
              <a:rPr lang="fr-FR" b="1">
                <a:solidFill>
                  <a:schemeClr val="dk1"/>
                </a:solidFill>
                <a:latin typeface="Arial"/>
                <a:ea typeface="Arial"/>
                <a:cs typeface="Arial"/>
                <a:sym typeface="Arial"/>
              </a:rPr>
              <a:t>Une activité ritualisée : L’appel</a:t>
            </a:r>
            <a:endParaRPr>
              <a:solidFill>
                <a:schemeClr val="dk1"/>
              </a:solidFill>
              <a:latin typeface="Arial"/>
              <a:ea typeface="Arial"/>
              <a:cs typeface="Arial"/>
              <a:sym typeface="Arial"/>
            </a:endParaRPr>
          </a:p>
          <a:p>
            <a:pPr marL="0" indent="0">
              <a:lnSpc>
                <a:spcPct val="80000"/>
              </a:lnSpc>
            </a:pPr>
            <a:r>
              <a:rPr lang="fr-FR">
                <a:solidFill>
                  <a:schemeClr val="dk1"/>
                </a:solidFill>
                <a:latin typeface="Arial"/>
                <a:ea typeface="Arial"/>
                <a:cs typeface="Arial"/>
                <a:sym typeface="Arial"/>
              </a:rPr>
              <a:t> </a:t>
            </a:r>
            <a:endParaRPr/>
          </a:p>
          <a:p>
            <a:pPr marL="0" indent="0">
              <a:lnSpc>
                <a:spcPct val="80000"/>
              </a:lnSpc>
            </a:pPr>
            <a:r>
              <a:rPr lang="fr-FR">
                <a:solidFill>
                  <a:schemeClr val="dk1"/>
                </a:solidFill>
                <a:latin typeface="Arial"/>
                <a:ea typeface="Arial"/>
                <a:cs typeface="Arial"/>
                <a:sym typeface="Arial"/>
              </a:rPr>
              <a:t>Pour faire varier le moment de l’appel dans les activités ritualisées, on peut prévoir des activités phonologiques :  </a:t>
            </a:r>
            <a:endParaRPr/>
          </a:p>
          <a:p>
            <a:pPr marL="185700" indent="-229030">
              <a:lnSpc>
                <a:spcPct val="80000"/>
              </a:lnSpc>
              <a:buClr>
                <a:schemeClr val="dk1"/>
              </a:buClr>
              <a:buSzPts val="1200"/>
              <a:buFont typeface="Arial"/>
              <a:buChar char="-"/>
            </a:pPr>
            <a:r>
              <a:rPr lang="fr-FR">
                <a:solidFill>
                  <a:schemeClr val="dk1"/>
                </a:solidFill>
                <a:latin typeface="Arial"/>
                <a:ea typeface="Arial"/>
                <a:cs typeface="Arial"/>
                <a:sym typeface="Arial"/>
              </a:rPr>
              <a:t>en réception : appeler les élèves </a:t>
            </a:r>
            <a:endParaRPr/>
          </a:p>
          <a:p>
            <a:pPr marL="185700" indent="-229030">
              <a:lnSpc>
                <a:spcPct val="80000"/>
              </a:lnSpc>
              <a:buClr>
                <a:schemeClr val="dk1"/>
              </a:buClr>
              <a:buSzPts val="1200"/>
              <a:buFont typeface="Arial"/>
              <a:buChar char="-"/>
            </a:pPr>
            <a:r>
              <a:rPr lang="fr-FR">
                <a:solidFill>
                  <a:schemeClr val="dk1"/>
                </a:solidFill>
                <a:latin typeface="Arial"/>
                <a:ea typeface="Arial"/>
                <a:cs typeface="Arial"/>
                <a:sym typeface="Arial"/>
              </a:rPr>
              <a:t>en production : les élèves se présentent en fonction de la consigne</a:t>
            </a:r>
            <a:endParaRPr/>
          </a:p>
          <a:p>
            <a:pPr marL="0" indent="0">
              <a:lnSpc>
                <a:spcPct val="80000"/>
              </a:lnSpc>
            </a:pPr>
            <a:r>
              <a:rPr lang="fr-FR">
                <a:solidFill>
                  <a:schemeClr val="dk1"/>
                </a:solidFill>
                <a:latin typeface="Arial"/>
                <a:ea typeface="Arial"/>
                <a:cs typeface="Arial"/>
                <a:sym typeface="Arial"/>
              </a:rPr>
              <a:t> </a:t>
            </a:r>
            <a:endParaRPr/>
          </a:p>
          <a:p>
            <a:pPr marL="0" indent="0">
              <a:lnSpc>
                <a:spcPct val="80000"/>
              </a:lnSpc>
            </a:pPr>
            <a:endParaRPr/>
          </a:p>
        </p:txBody>
      </p:sp>
      <p:sp>
        <p:nvSpPr>
          <p:cNvPr id="401" name="Google Shape;401;p38: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9: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lnSpc>
                <a:spcPct val="80000"/>
              </a:lnSpc>
            </a:pPr>
            <a:endParaRPr dirty="0"/>
          </a:p>
          <a:p>
            <a:pPr marL="0" indent="0">
              <a:lnSpc>
                <a:spcPct val="80000"/>
              </a:lnSpc>
            </a:pPr>
            <a:r>
              <a:rPr lang="fr-FR" dirty="0" smtClean="0">
                <a:solidFill>
                  <a:schemeClr val="bg1"/>
                </a:solidFill>
                <a:highlight>
                  <a:srgbClr val="A4C2F4"/>
                </a:highlight>
              </a:rPr>
              <a:t>Je vous proposer de </a:t>
            </a:r>
            <a:r>
              <a:rPr lang="fr-FR" dirty="0">
                <a:solidFill>
                  <a:schemeClr val="bg1"/>
                </a:solidFill>
                <a:highlight>
                  <a:srgbClr val="A4C2F4"/>
                </a:highlight>
              </a:rPr>
              <a:t>tester ces propositions d’activités dans </a:t>
            </a:r>
            <a:r>
              <a:rPr lang="fr-FR" dirty="0" smtClean="0">
                <a:solidFill>
                  <a:schemeClr val="bg1"/>
                </a:solidFill>
                <a:highlight>
                  <a:srgbClr val="A4C2F4"/>
                </a:highlight>
              </a:rPr>
              <a:t>vos </a:t>
            </a:r>
            <a:r>
              <a:rPr lang="fr-FR" dirty="0">
                <a:solidFill>
                  <a:schemeClr val="bg1"/>
                </a:solidFill>
                <a:highlight>
                  <a:srgbClr val="A4C2F4"/>
                </a:highlight>
              </a:rPr>
              <a:t>classes, avec vidéos à partager lors de la Via </a:t>
            </a:r>
            <a:r>
              <a:rPr lang="fr-FR" dirty="0" smtClean="0">
                <a:solidFill>
                  <a:schemeClr val="bg1"/>
                </a:solidFill>
                <a:highlight>
                  <a:srgbClr val="A4C2F4"/>
                </a:highlight>
              </a:rPr>
              <a:t>retour (vous pouvez contacter</a:t>
            </a:r>
            <a:r>
              <a:rPr lang="fr-FR" baseline="0" dirty="0" smtClean="0">
                <a:solidFill>
                  <a:schemeClr val="bg1"/>
                </a:solidFill>
                <a:highlight>
                  <a:srgbClr val="A4C2F4"/>
                </a:highlight>
              </a:rPr>
              <a:t> les </a:t>
            </a:r>
            <a:r>
              <a:rPr lang="fr-FR" baseline="0" dirty="0" err="1" smtClean="0">
                <a:solidFill>
                  <a:schemeClr val="bg1"/>
                </a:solidFill>
                <a:highlight>
                  <a:srgbClr val="A4C2F4"/>
                </a:highlight>
              </a:rPr>
              <a:t>Eruns</a:t>
            </a:r>
            <a:r>
              <a:rPr lang="fr-FR" baseline="0" dirty="0" smtClean="0">
                <a:solidFill>
                  <a:schemeClr val="bg1"/>
                </a:solidFill>
                <a:highlight>
                  <a:srgbClr val="A4C2F4"/>
                </a:highlight>
              </a:rPr>
              <a:t> Lise et Sophie pour filmer)</a:t>
            </a:r>
            <a:r>
              <a:rPr lang="fr-FR" dirty="0" smtClean="0">
                <a:solidFill>
                  <a:schemeClr val="bg1"/>
                </a:solidFill>
                <a:highlight>
                  <a:srgbClr val="A4C2F4"/>
                </a:highlight>
              </a:rPr>
              <a:t>. </a:t>
            </a:r>
            <a:r>
              <a:rPr lang="fr-FR" dirty="0">
                <a:solidFill>
                  <a:schemeClr val="bg1"/>
                </a:solidFill>
                <a:highlight>
                  <a:srgbClr val="A4C2F4"/>
                </a:highlight>
              </a:rPr>
              <a:t>Je les intègrerai dans le </a:t>
            </a:r>
            <a:r>
              <a:rPr lang="fr-FR" dirty="0" err="1">
                <a:solidFill>
                  <a:schemeClr val="bg1"/>
                </a:solidFill>
                <a:highlight>
                  <a:srgbClr val="A4C2F4"/>
                </a:highlight>
              </a:rPr>
              <a:t>genially</a:t>
            </a:r>
            <a:r>
              <a:rPr lang="fr-FR" dirty="0">
                <a:solidFill>
                  <a:schemeClr val="bg1"/>
                </a:solidFill>
                <a:highlight>
                  <a:srgbClr val="A4C2F4"/>
                </a:highlight>
              </a:rPr>
              <a:t> en </a:t>
            </a:r>
            <a:r>
              <a:rPr lang="fr-FR" dirty="0" err="1">
                <a:solidFill>
                  <a:schemeClr val="bg1"/>
                </a:solidFill>
                <a:highlight>
                  <a:srgbClr val="A4C2F4"/>
                </a:highlight>
              </a:rPr>
              <a:t>crééant</a:t>
            </a:r>
            <a:r>
              <a:rPr lang="fr-FR" dirty="0">
                <a:solidFill>
                  <a:schemeClr val="bg1"/>
                </a:solidFill>
                <a:highlight>
                  <a:srgbClr val="A4C2F4"/>
                </a:highlight>
              </a:rPr>
              <a:t> une page par activités avec les vidéos. Je m’engagerai à compléter le </a:t>
            </a:r>
            <a:r>
              <a:rPr lang="fr-FR" dirty="0" err="1">
                <a:solidFill>
                  <a:schemeClr val="bg1"/>
                </a:solidFill>
                <a:highlight>
                  <a:srgbClr val="A4C2F4"/>
                </a:highlight>
              </a:rPr>
              <a:t>génially</a:t>
            </a:r>
            <a:r>
              <a:rPr lang="fr-FR" dirty="0">
                <a:solidFill>
                  <a:schemeClr val="bg1"/>
                </a:solidFill>
                <a:highlight>
                  <a:srgbClr val="A4C2F4"/>
                </a:highlight>
              </a:rPr>
              <a:t>. Je pensais solliciter les enseignants du plan français (ou demander à Cindy de le faire) pour aller filmer dans les classes, leur thématique est “</a:t>
            </a:r>
            <a:r>
              <a:rPr lang="fr-FR" dirty="0" smtClean="0">
                <a:solidFill>
                  <a:schemeClr val="bg1"/>
                </a:solidFill>
                <a:highlight>
                  <a:srgbClr val="A4C2F4"/>
                </a:highlight>
              </a:rPr>
              <a:t>Phonologie </a:t>
            </a:r>
            <a:r>
              <a:rPr lang="fr-FR" dirty="0">
                <a:solidFill>
                  <a:schemeClr val="bg1"/>
                </a:solidFill>
                <a:highlight>
                  <a:srgbClr val="A4C2F4"/>
                </a:highlight>
              </a:rPr>
              <a:t>et poésie”. </a:t>
            </a:r>
            <a:endParaRPr dirty="0">
              <a:solidFill>
                <a:schemeClr val="bg1"/>
              </a:solidFill>
              <a:highlight>
                <a:srgbClr val="A4C2F4"/>
              </a:highlight>
            </a:endParaRPr>
          </a:p>
        </p:txBody>
      </p:sp>
      <p:sp>
        <p:nvSpPr>
          <p:cNvPr id="412" name="Google Shape;412;p39: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709931" y="4861442"/>
            <a:ext cx="5679440" cy="4605576"/>
          </a:xfrm>
          <a:prstGeom prst="rect">
            <a:avLst/>
          </a:prstGeom>
        </p:spPr>
        <p:txBody>
          <a:bodyPr spcFirstLastPara="1" wrap="square" lIns="99024" tIns="49498" rIns="99024" bIns="49498" anchor="t" anchorCtr="0">
            <a:noAutofit/>
          </a:bodyPr>
          <a:lstStyle/>
          <a:p>
            <a:pPr marL="0" indent="0"/>
            <a:endParaRPr/>
          </a:p>
        </p:txBody>
      </p:sp>
      <p:sp>
        <p:nvSpPr>
          <p:cNvPr id="96" name="Google Shape;96;p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0:notes"/>
          <p:cNvSpPr txBox="1">
            <a:spLocks noGrp="1"/>
          </p:cNvSpPr>
          <p:nvPr>
            <p:ph type="body" idx="1"/>
          </p:nvPr>
        </p:nvSpPr>
        <p:spPr>
          <a:xfrm>
            <a:off x="709931" y="4861442"/>
            <a:ext cx="5679440" cy="4605576"/>
          </a:xfrm>
          <a:prstGeom prst="rect">
            <a:avLst/>
          </a:prstGeom>
        </p:spPr>
        <p:txBody>
          <a:bodyPr spcFirstLastPara="1" wrap="square" lIns="99024" tIns="49498" rIns="99024" bIns="49498" anchor="t" anchorCtr="0">
            <a:noAutofit/>
          </a:bodyPr>
          <a:lstStyle/>
          <a:p>
            <a:pPr marL="0" indent="0"/>
            <a:endParaRPr/>
          </a:p>
        </p:txBody>
      </p:sp>
      <p:sp>
        <p:nvSpPr>
          <p:cNvPr id="422" name="Google Shape;422;p4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dirty="0"/>
              <a:t>5 min</a:t>
            </a:r>
            <a:endParaRPr dirty="0"/>
          </a:p>
          <a:p>
            <a:pPr marL="0" indent="0"/>
            <a:r>
              <a:rPr lang="fr-FR" dirty="0"/>
              <a:t>PASCALE : https://</a:t>
            </a:r>
            <a:r>
              <a:rPr lang="fr-FR" dirty="0" smtClean="0"/>
              <a:t>view.genial.ly/619252d427aed90dedbf83d4/interactive-content-terminologie-phono</a:t>
            </a:r>
          </a:p>
          <a:p>
            <a:pPr marL="0" indent="0"/>
            <a:r>
              <a:rPr lang="fr-FR" dirty="0" smtClean="0"/>
              <a:t>Juste rappel des terme avec image pour gagner du temps</a:t>
            </a:r>
            <a:endParaRPr dirty="0"/>
          </a:p>
        </p:txBody>
      </p:sp>
      <p:sp>
        <p:nvSpPr>
          <p:cNvPr id="105" name="Google Shape;105;p5: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709931" y="4861442"/>
            <a:ext cx="5679440" cy="4605576"/>
          </a:xfrm>
          <a:prstGeom prst="rect">
            <a:avLst/>
          </a:prstGeom>
        </p:spPr>
        <p:txBody>
          <a:bodyPr spcFirstLastPara="1" wrap="square" lIns="99024" tIns="49498" rIns="99024" bIns="49498" anchor="t" anchorCtr="0">
            <a:noAutofit/>
          </a:bodyPr>
          <a:lstStyle/>
          <a:p>
            <a:pPr marL="0" indent="0"/>
            <a:endParaRPr dirty="0">
              <a:solidFill>
                <a:srgbClr val="0070C0"/>
              </a:solidFill>
            </a:endParaRPr>
          </a:p>
        </p:txBody>
      </p:sp>
      <p:sp>
        <p:nvSpPr>
          <p:cNvPr id="110" name="Google Shape;110;p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dirty="0"/>
              <a:t>1 min</a:t>
            </a:r>
            <a:endParaRPr dirty="0"/>
          </a:p>
          <a:p>
            <a:pPr marL="0" indent="0"/>
            <a:r>
              <a:rPr lang="fr-FR" dirty="0"/>
              <a:t>MARION</a:t>
            </a:r>
            <a:endParaRPr dirty="0"/>
          </a:p>
        </p:txBody>
      </p:sp>
      <p:sp>
        <p:nvSpPr>
          <p:cNvPr id="119" name="Google Shape;119;p7: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lnSpcReduction="10000"/>
          </a:bodyPr>
          <a:lstStyle/>
          <a:p>
            <a:pPr marL="0" indent="0"/>
            <a:r>
              <a:rPr lang="fr-FR" dirty="0"/>
              <a:t>5 min</a:t>
            </a:r>
            <a:endParaRPr dirty="0"/>
          </a:p>
          <a:p>
            <a:pPr marL="0" indent="0"/>
            <a:r>
              <a:rPr lang="fr-FR" dirty="0"/>
              <a:t>MARION</a:t>
            </a:r>
            <a:endParaRPr dirty="0"/>
          </a:p>
          <a:p>
            <a:pPr marL="0" indent="0"/>
            <a:endParaRPr dirty="0"/>
          </a:p>
          <a:p>
            <a:pPr marL="0" indent="0"/>
            <a:r>
              <a:rPr lang="fr-FR" dirty="0"/>
              <a:t>Ajout dans le programme de </a:t>
            </a:r>
            <a:r>
              <a:rPr lang="fr-FR" dirty="0" smtClean="0"/>
              <a:t>2021</a:t>
            </a:r>
          </a:p>
          <a:p>
            <a:pPr marL="0" indent="0"/>
            <a:r>
              <a:rPr lang="fr-FR" dirty="0" smtClean="0"/>
              <a:t>Faire</a:t>
            </a:r>
            <a:r>
              <a:rPr lang="fr-FR" baseline="0" dirty="0" smtClean="0"/>
              <a:t> le lien avec vocabulaire et syntaxe, explicitement ajouter dans les nouveaux programmes </a:t>
            </a:r>
            <a:endParaRPr dirty="0"/>
          </a:p>
          <a:p>
            <a:pPr marL="0" indent="0"/>
            <a:endParaRPr dirty="0"/>
          </a:p>
          <a:p>
            <a:pPr marL="0" indent="0"/>
            <a:r>
              <a:rPr lang="fr-FR" sz="1300" b="1" dirty="0">
                <a:solidFill>
                  <a:srgbClr val="0070C0"/>
                </a:solidFill>
              </a:rPr>
              <a:t>Dès la petite section, </a:t>
            </a:r>
            <a:r>
              <a:rPr lang="fr-FR" sz="1300" dirty="0"/>
              <a:t>les enfants sont sensibilisés à la composante sonore des mots par de l’écoute active et des jeux (jeux vocaux, comptines chantées, formulettes, chansons, petits poèmes, textes courts, etc.) qui stimulent leur curiosité et leur attention à l’univers des sons. Sensibilisation phonologique</a:t>
            </a:r>
            <a:endParaRPr dirty="0"/>
          </a:p>
          <a:p>
            <a:pPr marL="0" indent="0"/>
            <a:endParaRPr sz="1300" b="1" dirty="0"/>
          </a:p>
          <a:p>
            <a:pPr marL="0" indent="0"/>
            <a:r>
              <a:rPr lang="fr-FR" sz="1300" b="1" dirty="0">
                <a:solidFill>
                  <a:srgbClr val="0070C0"/>
                </a:solidFill>
              </a:rPr>
              <a:t>À partir de la moyenne section</a:t>
            </a:r>
            <a:r>
              <a:rPr lang="fr-FR" sz="1300" dirty="0">
                <a:solidFill>
                  <a:srgbClr val="0070C0"/>
                </a:solidFill>
              </a:rPr>
              <a:t>, </a:t>
            </a:r>
            <a:r>
              <a:rPr lang="fr-FR" sz="1300" dirty="0"/>
              <a:t>l’enseignant pratique ces jeux de sensibilisation aux sons de façon plus régulière. </a:t>
            </a:r>
            <a:endParaRPr dirty="0"/>
          </a:p>
          <a:p>
            <a:pPr marL="0" indent="0"/>
            <a:endParaRPr sz="1300" b="1" dirty="0"/>
          </a:p>
          <a:p>
            <a:pPr marL="0" indent="0"/>
            <a:r>
              <a:rPr lang="fr-FR" sz="1300" b="1" dirty="0">
                <a:solidFill>
                  <a:srgbClr val="0070C0"/>
                </a:solidFill>
              </a:rPr>
              <a:t>En grande section</a:t>
            </a:r>
            <a:r>
              <a:rPr lang="fr-FR" sz="1300" dirty="0">
                <a:solidFill>
                  <a:srgbClr val="0070C0"/>
                </a:solidFill>
              </a:rPr>
              <a:t>, </a:t>
            </a:r>
            <a:r>
              <a:rPr lang="fr-FR" sz="1300" dirty="0"/>
              <a:t>les situations d’apprentissage sont régulières et fréquentes, avec une attention particulière portée aux enfants pour lesquels l’enseignant ne repère pas d’évolution dans les essais d’écriture. </a:t>
            </a:r>
            <a:endParaRPr dirty="0"/>
          </a:p>
          <a:p>
            <a:pPr marL="0" indent="0"/>
            <a:r>
              <a:rPr lang="fr-FR" sz="1300" dirty="0"/>
              <a:t>Pour ceux qui en sont capables, des activités similaires peuvent être amorcées sur des sons-voyelles – notamment ceux qui constituent une syllabe dans les mots fréquentés – et quelques sons-consonnes. Ces jeux et activités structurées sur les constituants sonores de la langue n’occupent qu’une part des activités langagières. </a:t>
            </a:r>
            <a:endParaRPr dirty="0"/>
          </a:p>
        </p:txBody>
      </p:sp>
      <p:sp>
        <p:nvSpPr>
          <p:cNvPr id="128" name="Google Shape;128;p8: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dirty="0"/>
              <a:t>5 min</a:t>
            </a:r>
            <a:endParaRPr dirty="0"/>
          </a:p>
          <a:p>
            <a:pPr marL="0" indent="0"/>
            <a:r>
              <a:rPr lang="fr-FR" dirty="0"/>
              <a:t>MARION</a:t>
            </a:r>
            <a:endParaRPr dirty="0"/>
          </a:p>
          <a:p>
            <a:pPr marL="0" indent="0"/>
            <a:r>
              <a:rPr lang="fr-FR" sz="1300" dirty="0">
                <a:solidFill>
                  <a:srgbClr val="00B050"/>
                </a:solidFill>
              </a:rPr>
              <a:t>scander les syllabes constitutives d'un mot, comprendre qu’on peut en supprimer, en ajouter, en inverser</a:t>
            </a:r>
          </a:p>
          <a:p>
            <a:pPr marL="0" indent="0"/>
            <a:r>
              <a:rPr lang="fr-FR" sz="1300" dirty="0">
                <a:solidFill>
                  <a:srgbClr val="00B050"/>
                </a:solidFill>
              </a:rPr>
              <a:t>Les programmes se sont attachés à préciser davantage les activités  mener sur les syllabes. Dans le guide, progressivité intéressante : quel sons à aborder en fonction de la manière de produire les sons</a:t>
            </a:r>
            <a:endParaRPr dirty="0"/>
          </a:p>
          <a:p>
            <a:pPr marL="0" indent="0"/>
            <a:endParaRPr sz="1300" dirty="0">
              <a:solidFill>
                <a:srgbClr val="00B050"/>
              </a:solidFill>
            </a:endParaRPr>
          </a:p>
        </p:txBody>
      </p:sp>
      <p:sp>
        <p:nvSpPr>
          <p:cNvPr id="135" name="Google Shape;135;p9: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709931" y="4861442"/>
            <a:ext cx="5679440" cy="4605576"/>
          </a:xfrm>
          <a:prstGeom prst="rect">
            <a:avLst/>
          </a:prstGeom>
          <a:noFill/>
          <a:ln>
            <a:noFill/>
          </a:ln>
        </p:spPr>
        <p:txBody>
          <a:bodyPr spcFirstLastPara="1" wrap="square" lIns="99024" tIns="49498" rIns="99024" bIns="49498" anchor="t" anchorCtr="0">
            <a:normAutofit/>
          </a:bodyPr>
          <a:lstStyle/>
          <a:p>
            <a:pPr marL="0" indent="0"/>
            <a:r>
              <a:rPr lang="fr-FR" dirty="0"/>
              <a:t>3 min</a:t>
            </a:r>
            <a:endParaRPr dirty="0"/>
          </a:p>
          <a:p>
            <a:pPr marL="0" indent="0"/>
            <a:r>
              <a:rPr lang="fr-FR" dirty="0"/>
              <a:t>MARION</a:t>
            </a:r>
            <a:endParaRPr dirty="0"/>
          </a:p>
          <a:p>
            <a:pPr marL="0" indent="0">
              <a:buClr>
                <a:schemeClr val="dk1"/>
              </a:buClr>
              <a:buSzPts val="1200"/>
            </a:pPr>
            <a:r>
              <a:rPr lang="fr-FR" dirty="0"/>
              <a:t>Les acquisitions progressivement réalisées à l’école maternelle sont déterminantes pour la maîtrise future des savoirs fondamentaux. Le besoin d'exploration et de découverte des jeunes élèves est stimulé par les enseignants et leur permet de les conduire vers la maîtrise de compétences et de connaissances nouvelles. La place accordée aux activités permettant de découvrir, de manipuler, expérimenter, de jouer, d’échanger, entre élèves et avec les adultes, est réaffirmée.</a:t>
            </a:r>
            <a:br>
              <a:rPr lang="fr-FR" dirty="0"/>
            </a:br>
            <a:r>
              <a:rPr lang="fr-FR" dirty="0"/>
              <a:t>La connaissance et la manipulation des unités sonores de la langue française font l'objet d'un enseignement progressif. Dès la petite section, la construction d'une sensibilité puis d’une conscience phonologique est régulièrement travaillée. Elle se structure jusqu'à la grande section par des activités appropriées. La connaissance du nom des lettres et du son qu'elles produisent est également progressivement enseignée</a:t>
            </a:r>
            <a:r>
              <a:rPr lang="fr-FR" dirty="0" smtClean="0"/>
              <a:t>.</a:t>
            </a:r>
          </a:p>
          <a:p>
            <a:pPr marL="0" indent="0">
              <a:buClr>
                <a:schemeClr val="dk1"/>
              </a:buClr>
              <a:buSzPts val="1200"/>
            </a:pPr>
            <a:r>
              <a:rPr lang="fr-FR" dirty="0" smtClean="0"/>
              <a:t>Focale sur la</a:t>
            </a:r>
            <a:r>
              <a:rPr lang="fr-FR" baseline="0" dirty="0" smtClean="0"/>
              <a:t> conscience phonologique sur la diapo suivante</a:t>
            </a:r>
            <a:endParaRPr dirty="0"/>
          </a:p>
          <a:p>
            <a:pPr marL="0" indent="0"/>
            <a:endParaRPr dirty="0"/>
          </a:p>
        </p:txBody>
      </p:sp>
      <p:sp>
        <p:nvSpPr>
          <p:cNvPr id="142" name="Google Shape;142;p10:notes"/>
          <p:cNvSpPr txBox="1">
            <a:spLocks noGrp="1"/>
          </p:cNvSpPr>
          <p:nvPr>
            <p:ph type="sldNum" idx="12"/>
          </p:nvPr>
        </p:nvSpPr>
        <p:spPr>
          <a:xfrm>
            <a:off x="4021295" y="9721107"/>
            <a:ext cx="3076363" cy="511731"/>
          </a:xfrm>
          <a:prstGeom prst="rect">
            <a:avLst/>
          </a:prstGeom>
          <a:noFill/>
          <a:ln>
            <a:noFill/>
          </a:ln>
        </p:spPr>
        <p:txBody>
          <a:bodyPr spcFirstLastPara="1" wrap="square" lIns="99024" tIns="49498" rIns="99024" bIns="49498" anchor="b" anchorCtr="0">
            <a:noAutofit/>
          </a:bodyPr>
          <a:lstStyle/>
          <a:p>
            <a:pPr algn="r"/>
            <a:fld id="{00000000-1234-1234-1234-123412341234}" type="slidenum">
              <a:rPr lang="fr-FR"/>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7"/>
        <p:cNvGrpSpPr/>
        <p:nvPr/>
      </p:nvGrpSpPr>
      <p:grpSpPr>
        <a:xfrm>
          <a:off x="0" y="0"/>
          <a:ext cx="0" cy="0"/>
          <a:chOff x="0" y="0"/>
          <a:chExt cx="0" cy="0"/>
        </a:xfrm>
      </p:grpSpPr>
      <p:sp>
        <p:nvSpPr>
          <p:cNvPr id="18" name="Google Shape;18;p4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ctr" anchorCtr="0">
            <a:noAutofit/>
          </a:bodyPr>
          <a:lstStyle>
            <a:lvl1pPr lvl="0" algn="l">
              <a:spcBef>
                <a:spcPts val="0"/>
              </a:spcBef>
              <a:spcAft>
                <a:spcPts val="0"/>
              </a:spcAft>
              <a:buSzPts val="1400"/>
              <a:buNone/>
              <a:defRPr sz="1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lvl1pPr marL="0" lvl="0" indent="0" algn="r">
              <a:spcBef>
                <a:spcPts val="0"/>
              </a:spcBef>
              <a:buNone/>
              <a:defRPr sz="100" b="1" i="0" u="none" strike="noStrike" cap="none">
                <a:solidFill>
                  <a:schemeClr val="dk1"/>
                </a:solidFill>
                <a:latin typeface="Arial"/>
                <a:ea typeface="Arial"/>
                <a:cs typeface="Arial"/>
                <a:sym typeface="Arial"/>
              </a:defRPr>
            </a:lvl1pPr>
            <a:lvl2pPr marL="0" lvl="1" indent="0" algn="r">
              <a:spcBef>
                <a:spcPts val="0"/>
              </a:spcBef>
              <a:buNone/>
              <a:defRPr sz="100" b="1" i="0" u="none" strike="noStrike" cap="none">
                <a:solidFill>
                  <a:schemeClr val="dk1"/>
                </a:solidFill>
                <a:latin typeface="Arial"/>
                <a:ea typeface="Arial"/>
                <a:cs typeface="Arial"/>
                <a:sym typeface="Arial"/>
              </a:defRPr>
            </a:lvl2pPr>
            <a:lvl3pPr marL="0" lvl="2" indent="0" algn="r">
              <a:spcBef>
                <a:spcPts val="0"/>
              </a:spcBef>
              <a:buNone/>
              <a:defRPr sz="100" b="1" i="0" u="none" strike="noStrike" cap="none">
                <a:solidFill>
                  <a:schemeClr val="dk1"/>
                </a:solidFill>
                <a:latin typeface="Arial"/>
                <a:ea typeface="Arial"/>
                <a:cs typeface="Arial"/>
                <a:sym typeface="Arial"/>
              </a:defRPr>
            </a:lvl3pPr>
            <a:lvl4pPr marL="0" lvl="3" indent="0" algn="r">
              <a:spcBef>
                <a:spcPts val="0"/>
              </a:spcBef>
              <a:buNone/>
              <a:defRPr sz="100" b="1" i="0" u="none" strike="noStrike" cap="none">
                <a:solidFill>
                  <a:schemeClr val="dk1"/>
                </a:solidFill>
                <a:latin typeface="Arial"/>
                <a:ea typeface="Arial"/>
                <a:cs typeface="Arial"/>
                <a:sym typeface="Arial"/>
              </a:defRPr>
            </a:lvl4pPr>
            <a:lvl5pPr marL="0" lvl="4" indent="0" algn="r">
              <a:spcBef>
                <a:spcPts val="0"/>
              </a:spcBef>
              <a:buNone/>
              <a:defRPr sz="100" b="1" i="0" u="none" strike="noStrike" cap="none">
                <a:solidFill>
                  <a:schemeClr val="dk1"/>
                </a:solidFill>
                <a:latin typeface="Arial"/>
                <a:ea typeface="Arial"/>
                <a:cs typeface="Arial"/>
                <a:sym typeface="Arial"/>
              </a:defRPr>
            </a:lvl5pPr>
            <a:lvl6pPr marL="0" lvl="5" indent="0" algn="r">
              <a:spcBef>
                <a:spcPts val="0"/>
              </a:spcBef>
              <a:buNone/>
              <a:defRPr sz="100" b="1" i="0" u="none" strike="noStrike" cap="none">
                <a:solidFill>
                  <a:schemeClr val="dk1"/>
                </a:solidFill>
                <a:latin typeface="Arial"/>
                <a:ea typeface="Arial"/>
                <a:cs typeface="Arial"/>
                <a:sym typeface="Arial"/>
              </a:defRPr>
            </a:lvl6pPr>
            <a:lvl7pPr marL="0" lvl="6" indent="0" algn="r">
              <a:spcBef>
                <a:spcPts val="0"/>
              </a:spcBef>
              <a:buNone/>
              <a:defRPr sz="100" b="1" i="0" u="none" strike="noStrike" cap="none">
                <a:solidFill>
                  <a:schemeClr val="dk1"/>
                </a:solidFill>
                <a:latin typeface="Arial"/>
                <a:ea typeface="Arial"/>
                <a:cs typeface="Arial"/>
                <a:sym typeface="Arial"/>
              </a:defRPr>
            </a:lvl7pPr>
            <a:lvl8pPr marL="0" lvl="7" indent="0" algn="r">
              <a:spcBef>
                <a:spcPts val="0"/>
              </a:spcBef>
              <a:buNone/>
              <a:defRPr sz="100" b="1" i="0" u="none" strike="noStrike" cap="none">
                <a:solidFill>
                  <a:schemeClr val="dk1"/>
                </a:solidFill>
                <a:latin typeface="Arial"/>
                <a:ea typeface="Arial"/>
                <a:cs typeface="Arial"/>
                <a:sym typeface="Arial"/>
              </a:defRPr>
            </a:lvl8pPr>
            <a:lvl9pPr marL="0" lvl="8" indent="0" algn="r">
              <a:spcBef>
                <a:spcPts val="0"/>
              </a:spcBef>
              <a:buNone/>
              <a:defRPr sz="1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0" name="Google Shape;20;p4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42"/>
          <p:cNvPicPr preferRelativeResize="0"/>
          <p:nvPr/>
        </p:nvPicPr>
        <p:blipFill rotWithShape="1">
          <a:blip r:embed="rId2">
            <a:alphaModFix/>
          </a:blip>
          <a:srcRect/>
          <a:stretch/>
        </p:blipFill>
        <p:spPr>
          <a:xfrm>
            <a:off x="309860" y="174512"/>
            <a:ext cx="8469364" cy="284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re et sous-titre">
  <p:cSld name="Titre et sous-titre">
    <p:spTree>
      <p:nvGrpSpPr>
        <p:cNvPr id="1" name="Shape 69"/>
        <p:cNvGrpSpPr/>
        <p:nvPr/>
      </p:nvGrpSpPr>
      <p:grpSpPr>
        <a:xfrm>
          <a:off x="0" y="0"/>
          <a:ext cx="0" cy="0"/>
          <a:chOff x="0" y="0"/>
          <a:chExt cx="0" cy="0"/>
        </a:xfrm>
      </p:grpSpPr>
      <p:sp>
        <p:nvSpPr>
          <p:cNvPr id="70" name="Google Shape;70;p51"/>
          <p:cNvSpPr txBox="1">
            <a:spLocks noGrp="1"/>
          </p:cNvSpPr>
          <p:nvPr>
            <p:ph type="body" idx="1"/>
          </p:nvPr>
        </p:nvSpPr>
        <p:spPr>
          <a:xfrm>
            <a:off x="323850" y="2139702"/>
            <a:ext cx="8424000" cy="229322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50"/>
              <a:buNone/>
              <a:defRPr sz="3250" b="1" cap="none"/>
            </a:lvl1pPr>
            <a:lvl2pPr marL="914400" lvl="1" indent="-228600" algn="l">
              <a:lnSpc>
                <a:spcPct val="100000"/>
              </a:lnSpc>
              <a:spcBef>
                <a:spcPts val="500"/>
              </a:spcBef>
              <a:spcAft>
                <a:spcPts val="0"/>
              </a:spcAft>
              <a:buClr>
                <a:schemeClr val="dk1"/>
              </a:buClr>
              <a:buSzPts val="1850"/>
              <a:buNone/>
              <a:defRPr sz="18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cxnSp>
        <p:nvCxnSpPr>
          <p:cNvPr id="71" name="Google Shape;71;p51"/>
          <p:cNvCxnSpPr/>
          <p:nvPr/>
        </p:nvCxnSpPr>
        <p:spPr>
          <a:xfrm>
            <a:off x="323850" y="4784400"/>
            <a:ext cx="8424614" cy="0"/>
          </a:xfrm>
          <a:prstGeom prst="straightConnector1">
            <a:avLst/>
          </a:prstGeom>
          <a:noFill/>
          <a:ln w="10150" cap="flat" cmpd="sng">
            <a:solidFill>
              <a:schemeClr val="dk1"/>
            </a:solidFill>
            <a:prstDash val="solid"/>
            <a:round/>
            <a:headEnd type="none" w="sm" len="sm"/>
            <a:tailEnd type="none" w="sm" len="sm"/>
          </a:ln>
        </p:spPr>
      </p:cxnSp>
      <p:sp>
        <p:nvSpPr>
          <p:cNvPr id="72" name="Google Shape;72;p51"/>
          <p:cNvSpPr txBox="1">
            <a:spLocks noGrp="1"/>
          </p:cNvSpPr>
          <p:nvPr>
            <p:ph type="dt" idx="10"/>
          </p:nvPr>
        </p:nvSpPr>
        <p:spPr>
          <a:xfrm>
            <a:off x="323850" y="4797631"/>
            <a:ext cx="1210435" cy="34586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5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sz="750" b="1">
                <a:solidFill>
                  <a:schemeClr val="dk1"/>
                </a:solidFill>
                <a:latin typeface="Arial"/>
                <a:ea typeface="Arial"/>
                <a:cs typeface="Arial"/>
                <a:sym typeface="Arial"/>
              </a:defRPr>
            </a:lvl1pPr>
            <a:lvl2pPr marL="0" lvl="1" indent="0" algn="r">
              <a:spcBef>
                <a:spcPts val="0"/>
              </a:spcBef>
              <a:buNone/>
              <a:defRPr sz="750" b="1">
                <a:solidFill>
                  <a:schemeClr val="dk1"/>
                </a:solidFill>
                <a:latin typeface="Arial"/>
                <a:ea typeface="Arial"/>
                <a:cs typeface="Arial"/>
                <a:sym typeface="Arial"/>
              </a:defRPr>
            </a:lvl2pPr>
            <a:lvl3pPr marL="0" lvl="2" indent="0" algn="r">
              <a:spcBef>
                <a:spcPts val="0"/>
              </a:spcBef>
              <a:buNone/>
              <a:defRPr sz="750" b="1">
                <a:solidFill>
                  <a:schemeClr val="dk1"/>
                </a:solidFill>
                <a:latin typeface="Arial"/>
                <a:ea typeface="Arial"/>
                <a:cs typeface="Arial"/>
                <a:sym typeface="Arial"/>
              </a:defRPr>
            </a:lvl3pPr>
            <a:lvl4pPr marL="0" lvl="3" indent="0" algn="r">
              <a:spcBef>
                <a:spcPts val="0"/>
              </a:spcBef>
              <a:buNone/>
              <a:defRPr sz="750" b="1">
                <a:solidFill>
                  <a:schemeClr val="dk1"/>
                </a:solidFill>
                <a:latin typeface="Arial"/>
                <a:ea typeface="Arial"/>
                <a:cs typeface="Arial"/>
                <a:sym typeface="Arial"/>
              </a:defRPr>
            </a:lvl4pPr>
            <a:lvl5pPr marL="0" lvl="4" indent="0" algn="r">
              <a:spcBef>
                <a:spcPts val="0"/>
              </a:spcBef>
              <a:buNone/>
              <a:defRPr sz="750" b="1">
                <a:solidFill>
                  <a:schemeClr val="dk1"/>
                </a:solidFill>
                <a:latin typeface="Arial"/>
                <a:ea typeface="Arial"/>
                <a:cs typeface="Arial"/>
                <a:sym typeface="Arial"/>
              </a:defRPr>
            </a:lvl5pPr>
            <a:lvl6pPr marL="0" lvl="5" indent="0" algn="r">
              <a:spcBef>
                <a:spcPts val="0"/>
              </a:spcBef>
              <a:buNone/>
              <a:defRPr sz="750" b="1">
                <a:solidFill>
                  <a:schemeClr val="dk1"/>
                </a:solidFill>
                <a:latin typeface="Arial"/>
                <a:ea typeface="Arial"/>
                <a:cs typeface="Arial"/>
                <a:sym typeface="Arial"/>
              </a:defRPr>
            </a:lvl6pPr>
            <a:lvl7pPr marL="0" lvl="6" indent="0" algn="r">
              <a:spcBef>
                <a:spcPts val="0"/>
              </a:spcBef>
              <a:buNone/>
              <a:defRPr sz="750" b="1">
                <a:solidFill>
                  <a:schemeClr val="dk1"/>
                </a:solidFill>
                <a:latin typeface="Arial"/>
                <a:ea typeface="Arial"/>
                <a:cs typeface="Arial"/>
                <a:sym typeface="Arial"/>
              </a:defRPr>
            </a:lvl7pPr>
            <a:lvl8pPr marL="0" lvl="7" indent="0" algn="r">
              <a:spcBef>
                <a:spcPts val="0"/>
              </a:spcBef>
              <a:buNone/>
              <a:defRPr sz="750" b="1">
                <a:solidFill>
                  <a:schemeClr val="dk1"/>
                </a:solidFill>
                <a:latin typeface="Arial"/>
                <a:ea typeface="Arial"/>
                <a:cs typeface="Arial"/>
                <a:sym typeface="Arial"/>
              </a:defRPr>
            </a:lvl8pPr>
            <a:lvl9pPr marL="0" lvl="8" indent="0" algn="r">
              <a:spcBef>
                <a:spcPts val="0"/>
              </a:spcBef>
              <a:buNone/>
              <a:defRPr sz="75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4" name="Google Shape;74;p51"/>
          <p:cNvPicPr preferRelativeResize="0"/>
          <p:nvPr/>
        </p:nvPicPr>
        <p:blipFill rotWithShape="1">
          <a:blip r:embed="rId2">
            <a:alphaModFix/>
          </a:blip>
          <a:srcRect/>
          <a:stretch/>
        </p:blipFill>
        <p:spPr>
          <a:xfrm>
            <a:off x="176434" y="183170"/>
            <a:ext cx="4079034" cy="136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mmaire">
  <p:cSld name="Sommaire">
    <p:spTree>
      <p:nvGrpSpPr>
        <p:cNvPr id="1" name="Shape 22"/>
        <p:cNvGrpSpPr/>
        <p:nvPr/>
      </p:nvGrpSpPr>
      <p:grpSpPr>
        <a:xfrm>
          <a:off x="0" y="0"/>
          <a:ext cx="0" cy="0"/>
          <a:chOff x="0" y="0"/>
          <a:chExt cx="0" cy="0"/>
        </a:xfrm>
      </p:grpSpPr>
      <p:sp>
        <p:nvSpPr>
          <p:cNvPr id="23" name="Google Shape;23;p43"/>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24" name="Google Shape;24;p43"/>
          <p:cNvSpPr txBox="1">
            <a:spLocks noGrp="1"/>
          </p:cNvSpPr>
          <p:nvPr>
            <p:ph type="body" idx="1"/>
          </p:nvPr>
        </p:nvSpPr>
        <p:spPr>
          <a:xfrm>
            <a:off x="323528" y="1563638"/>
            <a:ext cx="2520000" cy="288032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400"/>
              </a:spcBef>
              <a:spcAft>
                <a:spcPts val="0"/>
              </a:spcAft>
              <a:buClr>
                <a:schemeClr val="dk1"/>
              </a:buClr>
              <a:buSzPts val="1400"/>
              <a:buFont typeface="Arial"/>
              <a:buAutoNum type="arabicPeriod"/>
              <a:defRPr b="1"/>
            </a:lvl1pPr>
            <a:lvl2pPr marL="914400" lvl="1" indent="-304800" algn="l">
              <a:lnSpc>
                <a:spcPct val="100000"/>
              </a:lnSpc>
              <a:spcBef>
                <a:spcPts val="800"/>
              </a:spcBef>
              <a:spcAft>
                <a:spcPts val="0"/>
              </a:spcAft>
              <a:buClr>
                <a:schemeClr val="dk1"/>
              </a:buClr>
              <a:buSzPts val="120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3"/>
          <p:cNvSpPr txBox="1">
            <a:spLocks noGrp="1"/>
          </p:cNvSpPr>
          <p:nvPr>
            <p:ph type="body" idx="2"/>
          </p:nvPr>
        </p:nvSpPr>
        <p:spPr>
          <a:xfrm>
            <a:off x="3312000" y="1563638"/>
            <a:ext cx="2520000" cy="2860762"/>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400"/>
              </a:spcBef>
              <a:spcAft>
                <a:spcPts val="0"/>
              </a:spcAft>
              <a:buClr>
                <a:schemeClr val="dk1"/>
              </a:buClr>
              <a:buSzPts val="1400"/>
              <a:buFont typeface="Arial"/>
              <a:buAutoNum type="arabicPeriod"/>
              <a:defRPr b="1"/>
            </a:lvl1pPr>
            <a:lvl2pPr marL="914400" lvl="1" indent="-304800" algn="l">
              <a:lnSpc>
                <a:spcPct val="100000"/>
              </a:lnSpc>
              <a:spcBef>
                <a:spcPts val="800"/>
              </a:spcBef>
              <a:spcAft>
                <a:spcPts val="0"/>
              </a:spcAft>
              <a:buClr>
                <a:schemeClr val="dk1"/>
              </a:buClr>
              <a:buSzPts val="120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3"/>
          <p:cNvSpPr txBox="1">
            <a:spLocks noGrp="1"/>
          </p:cNvSpPr>
          <p:nvPr>
            <p:ph type="body" idx="3"/>
          </p:nvPr>
        </p:nvSpPr>
        <p:spPr>
          <a:xfrm>
            <a:off x="6263999" y="1563638"/>
            <a:ext cx="2520000" cy="2860762"/>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400"/>
              </a:spcBef>
              <a:spcAft>
                <a:spcPts val="0"/>
              </a:spcAft>
              <a:buClr>
                <a:schemeClr val="dk1"/>
              </a:buClr>
              <a:buSzPts val="1400"/>
              <a:buFont typeface="Arial"/>
              <a:buAutoNum type="arabicPeriod"/>
              <a:defRPr b="1"/>
            </a:lvl1pPr>
            <a:lvl2pPr marL="914400" lvl="1" indent="-304800" algn="l">
              <a:lnSpc>
                <a:spcPct val="100000"/>
              </a:lnSpc>
              <a:spcBef>
                <a:spcPts val="800"/>
              </a:spcBef>
              <a:spcAft>
                <a:spcPts val="0"/>
              </a:spcAft>
              <a:buClr>
                <a:schemeClr val="dk1"/>
              </a:buClr>
              <a:buSzPts val="120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3"/>
          <p:cNvSpPr txBox="1">
            <a:spLocks noGrp="1"/>
          </p:cNvSpPr>
          <p:nvPr>
            <p:ph type="dt" idx="10"/>
          </p:nvPr>
        </p:nvSpPr>
        <p:spPr>
          <a:xfrm>
            <a:off x="323850" y="4797631"/>
            <a:ext cx="1210435" cy="34586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5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itre">
  <p:cSld name="Chapitre">
    <p:spTree>
      <p:nvGrpSpPr>
        <p:cNvPr id="1" name="Shape 29"/>
        <p:cNvGrpSpPr/>
        <p:nvPr/>
      </p:nvGrpSpPr>
      <p:grpSpPr>
        <a:xfrm>
          <a:off x="0" y="0"/>
          <a:ext cx="0" cy="0"/>
          <a:chOff x="0" y="0"/>
          <a:chExt cx="0" cy="0"/>
        </a:xfrm>
      </p:grpSpPr>
      <p:sp>
        <p:nvSpPr>
          <p:cNvPr id="30" name="Google Shape;30;p44"/>
          <p:cNvSpPr>
            <a:spLocks noGrp="1"/>
          </p:cNvSpPr>
          <p:nvPr>
            <p:ph type="pic" idx="2"/>
          </p:nvPr>
        </p:nvSpPr>
        <p:spPr>
          <a:xfrm>
            <a:off x="0" y="738000"/>
            <a:ext cx="9144000" cy="4443958"/>
          </a:xfrm>
          <a:prstGeom prst="rect">
            <a:avLst/>
          </a:prstGeom>
          <a:solidFill>
            <a:schemeClr val="dk2"/>
          </a:solidFill>
          <a:ln>
            <a:noFill/>
          </a:ln>
        </p:spPr>
      </p:sp>
      <p:sp>
        <p:nvSpPr>
          <p:cNvPr id="31" name="Google Shape;31;p44"/>
          <p:cNvSpPr txBox="1">
            <a:spLocks noGrp="1"/>
          </p:cNvSpPr>
          <p:nvPr>
            <p:ph type="dt" idx="10"/>
          </p:nvPr>
        </p:nvSpPr>
        <p:spPr>
          <a:xfrm>
            <a:off x="364285" y="4797631"/>
            <a:ext cx="1170000" cy="34586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5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title"/>
          </p:nvPr>
        </p:nvSpPr>
        <p:spPr>
          <a:xfrm>
            <a:off x="359999" y="738000"/>
            <a:ext cx="8424000" cy="4046400"/>
          </a:xfrm>
          <a:prstGeom prst="rect">
            <a:avLst/>
          </a:prstGeom>
          <a:noFill/>
          <a:ln w="10150" cap="flat" cmpd="sng">
            <a:solidFill>
              <a:schemeClr val="lt1"/>
            </a:solidFill>
            <a:prstDash val="solid"/>
            <a:round/>
            <a:headEnd type="none" w="sm" len="sm"/>
            <a:tailEnd type="none" w="sm" len="sm"/>
          </a:ln>
        </p:spPr>
        <p:txBody>
          <a:bodyPr spcFirstLastPara="1" wrap="square" lIns="0" tIns="45700" rIns="91425" bIns="360000" anchor="ctr" anchorCtr="0">
            <a:normAutofit/>
          </a:bodyPr>
          <a:lstStyle>
            <a:lvl1pPr lvl="0" algn="l">
              <a:lnSpc>
                <a:spcPct val="90000"/>
              </a:lnSpc>
              <a:spcBef>
                <a:spcPts val="0"/>
              </a:spcBef>
              <a:spcAft>
                <a:spcPts val="0"/>
              </a:spcAft>
              <a:buClr>
                <a:schemeClr val="lt1"/>
              </a:buClr>
              <a:buSzPts val="3250"/>
              <a:buFont typeface="Arial"/>
              <a:buAutoNum type="arabicPeriod"/>
              <a:defRPr sz="325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4"/>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sz="750" b="1">
                <a:solidFill>
                  <a:schemeClr val="lt1"/>
                </a:solidFill>
                <a:latin typeface="Arial"/>
                <a:ea typeface="Arial"/>
                <a:cs typeface="Arial"/>
                <a:sym typeface="Arial"/>
              </a:defRPr>
            </a:lvl1pPr>
            <a:lvl2pPr marL="0" lvl="1" indent="0" algn="r">
              <a:spcBef>
                <a:spcPts val="0"/>
              </a:spcBef>
              <a:buNone/>
              <a:defRPr sz="750" b="1">
                <a:solidFill>
                  <a:schemeClr val="lt1"/>
                </a:solidFill>
                <a:latin typeface="Arial"/>
                <a:ea typeface="Arial"/>
                <a:cs typeface="Arial"/>
                <a:sym typeface="Arial"/>
              </a:defRPr>
            </a:lvl2pPr>
            <a:lvl3pPr marL="0" lvl="2" indent="0" algn="r">
              <a:spcBef>
                <a:spcPts val="0"/>
              </a:spcBef>
              <a:buNone/>
              <a:defRPr sz="750" b="1">
                <a:solidFill>
                  <a:schemeClr val="lt1"/>
                </a:solidFill>
                <a:latin typeface="Arial"/>
                <a:ea typeface="Arial"/>
                <a:cs typeface="Arial"/>
                <a:sym typeface="Arial"/>
              </a:defRPr>
            </a:lvl3pPr>
            <a:lvl4pPr marL="0" lvl="3" indent="0" algn="r">
              <a:spcBef>
                <a:spcPts val="0"/>
              </a:spcBef>
              <a:buNone/>
              <a:defRPr sz="750" b="1">
                <a:solidFill>
                  <a:schemeClr val="lt1"/>
                </a:solidFill>
                <a:latin typeface="Arial"/>
                <a:ea typeface="Arial"/>
                <a:cs typeface="Arial"/>
                <a:sym typeface="Arial"/>
              </a:defRPr>
            </a:lvl4pPr>
            <a:lvl5pPr marL="0" lvl="4" indent="0" algn="r">
              <a:spcBef>
                <a:spcPts val="0"/>
              </a:spcBef>
              <a:buNone/>
              <a:defRPr sz="750" b="1">
                <a:solidFill>
                  <a:schemeClr val="lt1"/>
                </a:solidFill>
                <a:latin typeface="Arial"/>
                <a:ea typeface="Arial"/>
                <a:cs typeface="Arial"/>
                <a:sym typeface="Arial"/>
              </a:defRPr>
            </a:lvl5pPr>
            <a:lvl6pPr marL="0" lvl="5" indent="0" algn="r">
              <a:spcBef>
                <a:spcPts val="0"/>
              </a:spcBef>
              <a:buNone/>
              <a:defRPr sz="750" b="1">
                <a:solidFill>
                  <a:schemeClr val="lt1"/>
                </a:solidFill>
                <a:latin typeface="Arial"/>
                <a:ea typeface="Arial"/>
                <a:cs typeface="Arial"/>
                <a:sym typeface="Arial"/>
              </a:defRPr>
            </a:lvl6pPr>
            <a:lvl7pPr marL="0" lvl="6" indent="0" algn="r">
              <a:spcBef>
                <a:spcPts val="0"/>
              </a:spcBef>
              <a:buNone/>
              <a:defRPr sz="750" b="1">
                <a:solidFill>
                  <a:schemeClr val="lt1"/>
                </a:solidFill>
                <a:latin typeface="Arial"/>
                <a:ea typeface="Arial"/>
                <a:cs typeface="Arial"/>
                <a:sym typeface="Arial"/>
              </a:defRPr>
            </a:lvl7pPr>
            <a:lvl8pPr marL="0" lvl="7" indent="0" algn="r">
              <a:spcBef>
                <a:spcPts val="0"/>
              </a:spcBef>
              <a:buNone/>
              <a:defRPr sz="750" b="1">
                <a:solidFill>
                  <a:schemeClr val="lt1"/>
                </a:solidFill>
                <a:latin typeface="Arial"/>
                <a:ea typeface="Arial"/>
                <a:cs typeface="Arial"/>
                <a:sym typeface="Arial"/>
              </a:defRPr>
            </a:lvl8pPr>
            <a:lvl9pPr marL="0" lvl="8" indent="0" algn="r">
              <a:spcBef>
                <a:spcPts val="0"/>
              </a:spcBef>
              <a:buNone/>
              <a:defRPr sz="75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 sous-titre / texte">
  <p:cSld name="Titre / sous-titre / texte">
    <p:spTree>
      <p:nvGrpSpPr>
        <p:cNvPr id="1" name="Shape 34"/>
        <p:cNvGrpSpPr/>
        <p:nvPr/>
      </p:nvGrpSpPr>
      <p:grpSpPr>
        <a:xfrm>
          <a:off x="0" y="0"/>
          <a:ext cx="0" cy="0"/>
          <a:chOff x="0" y="0"/>
          <a:chExt cx="0" cy="0"/>
        </a:xfrm>
      </p:grpSpPr>
      <p:sp>
        <p:nvSpPr>
          <p:cNvPr id="35" name="Google Shape;35;p45"/>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36" name="Google Shape;36;p45"/>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5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5"/>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rgbClr val="7F7F7F"/>
              </a:buClr>
              <a:buSzPts val="1500"/>
              <a:buFont typeface="Arial"/>
              <a:buNone/>
              <a:defRPr sz="1500" b="1">
                <a:solidFill>
                  <a:srgbClr val="7F7F7F"/>
                </a:solidFill>
              </a:defRPr>
            </a:lvl1pPr>
            <a:lvl2pPr marL="914400" lvl="1" indent="-304800" algn="l">
              <a:lnSpc>
                <a:spcPct val="100000"/>
              </a:lnSpc>
              <a:spcBef>
                <a:spcPts val="800"/>
              </a:spcBef>
              <a:spcAft>
                <a:spcPts val="0"/>
              </a:spcAft>
              <a:buClr>
                <a:schemeClr val="dk1"/>
              </a:buClr>
              <a:buSzPts val="120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5"/>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5"/>
          <p:cNvSpPr txBox="1">
            <a:spLocks noGrp="1"/>
          </p:cNvSpPr>
          <p:nvPr>
            <p:ph type="body" idx="2"/>
          </p:nvPr>
        </p:nvSpPr>
        <p:spPr>
          <a:xfrm>
            <a:off x="323850" y="1707654"/>
            <a:ext cx="8424334" cy="2880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04800" algn="l">
              <a:lnSpc>
                <a:spcPct val="100000"/>
              </a:lnSpc>
              <a:spcBef>
                <a:spcPts val="600"/>
              </a:spcBef>
              <a:spcAft>
                <a:spcPts val="0"/>
              </a:spcAft>
              <a:buClr>
                <a:schemeClr val="dk1"/>
              </a:buClr>
              <a:buSzPts val="1200"/>
              <a:buChar char="•"/>
              <a:defRPr/>
            </a:lvl2pPr>
            <a:lvl3pPr marL="1371600" lvl="2" indent="-292100" algn="l">
              <a:lnSpc>
                <a:spcPct val="100000"/>
              </a:lnSpc>
              <a:spcBef>
                <a:spcPts val="600"/>
              </a:spcBef>
              <a:spcAft>
                <a:spcPts val="0"/>
              </a:spcAft>
              <a:buClr>
                <a:schemeClr val="dk1"/>
              </a:buClr>
              <a:buSzPts val="1000"/>
              <a:buChar char="▪"/>
              <a:defRPr/>
            </a:lvl3pPr>
            <a:lvl4pPr marL="1828800" lvl="3" indent="-279400" algn="l">
              <a:lnSpc>
                <a:spcPct val="100000"/>
              </a:lnSpc>
              <a:spcBef>
                <a:spcPts val="100"/>
              </a:spcBef>
              <a:spcAft>
                <a:spcPts val="0"/>
              </a:spcAft>
              <a:buClr>
                <a:schemeClr val="dk1"/>
              </a:buClr>
              <a:buSzPts val="80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41"/>
        <p:cNvGrpSpPr/>
        <p:nvPr/>
      </p:nvGrpSpPr>
      <p:grpSpPr>
        <a:xfrm>
          <a:off x="0" y="0"/>
          <a:ext cx="0" cy="0"/>
          <a:chOff x="0" y="0"/>
          <a:chExt cx="0" cy="0"/>
        </a:xfrm>
      </p:grpSpPr>
      <p:sp>
        <p:nvSpPr>
          <p:cNvPr id="42" name="Google Shape;42;p47"/>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7"/>
          <p:cNvSpPr txBox="1">
            <a:spLocks noGrp="1"/>
          </p:cNvSpPr>
          <p:nvPr>
            <p:ph type="body" idx="1"/>
          </p:nvPr>
        </p:nvSpPr>
        <p:spPr>
          <a:xfrm>
            <a:off x="323850" y="1707654"/>
            <a:ext cx="8424863" cy="2952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47"/>
          <p:cNvSpPr txBox="1">
            <a:spLocks noGrp="1"/>
          </p:cNvSpPr>
          <p:nvPr>
            <p:ph type="dt" idx="10"/>
          </p:nvPr>
        </p:nvSpPr>
        <p:spPr>
          <a:xfrm>
            <a:off x="315703" y="4783500"/>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47"/>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lonnes de texte">
  <p:cSld name="Colonnes de texte">
    <p:spTree>
      <p:nvGrpSpPr>
        <p:cNvPr id="1" name="Shape 47"/>
        <p:cNvGrpSpPr/>
        <p:nvPr/>
      </p:nvGrpSpPr>
      <p:grpSpPr>
        <a:xfrm>
          <a:off x="0" y="0"/>
          <a:ext cx="0" cy="0"/>
          <a:chOff x="0" y="0"/>
          <a:chExt cx="0" cy="0"/>
        </a:xfrm>
      </p:grpSpPr>
      <p:sp>
        <p:nvSpPr>
          <p:cNvPr id="48" name="Google Shape;48;p48"/>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9" name="Google Shape;49;p48"/>
          <p:cNvSpPr txBox="1">
            <a:spLocks noGrp="1"/>
          </p:cNvSpPr>
          <p:nvPr>
            <p:ph type="dt" idx="10"/>
          </p:nvPr>
        </p:nvSpPr>
        <p:spPr>
          <a:xfrm>
            <a:off x="323850" y="4797631"/>
            <a:ext cx="1210435" cy="34586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5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8"/>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rgbClr val="7F7F7F"/>
              </a:buClr>
              <a:buSzPts val="1500"/>
              <a:buFont typeface="Arial"/>
              <a:buNone/>
              <a:defRPr sz="1500" b="1">
                <a:solidFill>
                  <a:srgbClr val="7F7F7F"/>
                </a:solidFill>
              </a:defRPr>
            </a:lvl1pPr>
            <a:lvl2pPr marL="914400" lvl="1" indent="-304800" algn="l">
              <a:lnSpc>
                <a:spcPct val="100000"/>
              </a:lnSpc>
              <a:spcBef>
                <a:spcPts val="800"/>
              </a:spcBef>
              <a:spcAft>
                <a:spcPts val="0"/>
              </a:spcAft>
              <a:buClr>
                <a:schemeClr val="dk1"/>
              </a:buClr>
              <a:buSzPts val="120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48"/>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8"/>
          <p:cNvSpPr txBox="1">
            <a:spLocks noGrp="1"/>
          </p:cNvSpPr>
          <p:nvPr>
            <p:ph type="body" idx="2"/>
          </p:nvPr>
        </p:nvSpPr>
        <p:spPr>
          <a:xfrm>
            <a:off x="323528" y="1707654"/>
            <a:ext cx="2556471" cy="2880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04800" algn="l">
              <a:lnSpc>
                <a:spcPct val="100000"/>
              </a:lnSpc>
              <a:spcBef>
                <a:spcPts val="600"/>
              </a:spcBef>
              <a:spcAft>
                <a:spcPts val="0"/>
              </a:spcAft>
              <a:buClr>
                <a:schemeClr val="dk1"/>
              </a:buClr>
              <a:buSzPts val="1200"/>
              <a:buChar char="•"/>
              <a:defRPr/>
            </a:lvl2pPr>
            <a:lvl3pPr marL="1371600" lvl="2" indent="-292100" algn="l">
              <a:lnSpc>
                <a:spcPct val="100000"/>
              </a:lnSpc>
              <a:spcBef>
                <a:spcPts val="600"/>
              </a:spcBef>
              <a:spcAft>
                <a:spcPts val="0"/>
              </a:spcAft>
              <a:buClr>
                <a:schemeClr val="dk1"/>
              </a:buClr>
              <a:buSzPts val="1000"/>
              <a:buChar char="▪"/>
              <a:defRPr/>
            </a:lvl3pPr>
            <a:lvl4pPr marL="1828800" lvl="3" indent="-279400" algn="l">
              <a:lnSpc>
                <a:spcPct val="100000"/>
              </a:lnSpc>
              <a:spcBef>
                <a:spcPts val="100"/>
              </a:spcBef>
              <a:spcAft>
                <a:spcPts val="0"/>
              </a:spcAft>
              <a:buClr>
                <a:schemeClr val="dk1"/>
              </a:buClr>
              <a:buSzPts val="80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48"/>
          <p:cNvSpPr txBox="1">
            <a:spLocks noGrp="1"/>
          </p:cNvSpPr>
          <p:nvPr>
            <p:ph type="body" idx="3"/>
          </p:nvPr>
        </p:nvSpPr>
        <p:spPr>
          <a:xfrm>
            <a:off x="3275856" y="1707654"/>
            <a:ext cx="2520000" cy="2880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04800" algn="l">
              <a:lnSpc>
                <a:spcPct val="100000"/>
              </a:lnSpc>
              <a:spcBef>
                <a:spcPts val="600"/>
              </a:spcBef>
              <a:spcAft>
                <a:spcPts val="0"/>
              </a:spcAft>
              <a:buClr>
                <a:schemeClr val="dk1"/>
              </a:buClr>
              <a:buSzPts val="1200"/>
              <a:buChar char="•"/>
              <a:defRPr/>
            </a:lvl2pPr>
            <a:lvl3pPr marL="1371600" lvl="2" indent="-292100" algn="l">
              <a:lnSpc>
                <a:spcPct val="100000"/>
              </a:lnSpc>
              <a:spcBef>
                <a:spcPts val="600"/>
              </a:spcBef>
              <a:spcAft>
                <a:spcPts val="0"/>
              </a:spcAft>
              <a:buClr>
                <a:schemeClr val="dk1"/>
              </a:buClr>
              <a:buSzPts val="1000"/>
              <a:buChar char="▪"/>
              <a:defRPr/>
            </a:lvl3pPr>
            <a:lvl4pPr marL="1828800" lvl="3" indent="-279400" algn="l">
              <a:lnSpc>
                <a:spcPct val="100000"/>
              </a:lnSpc>
              <a:spcBef>
                <a:spcPts val="100"/>
              </a:spcBef>
              <a:spcAft>
                <a:spcPts val="0"/>
              </a:spcAft>
              <a:buClr>
                <a:schemeClr val="dk1"/>
              </a:buClr>
              <a:buSzPts val="80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48"/>
          <p:cNvSpPr txBox="1">
            <a:spLocks noGrp="1"/>
          </p:cNvSpPr>
          <p:nvPr>
            <p:ph type="body" idx="4"/>
          </p:nvPr>
        </p:nvSpPr>
        <p:spPr>
          <a:xfrm>
            <a:off x="6228184" y="1707654"/>
            <a:ext cx="2520000" cy="2880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04800" algn="l">
              <a:lnSpc>
                <a:spcPct val="100000"/>
              </a:lnSpc>
              <a:spcBef>
                <a:spcPts val="600"/>
              </a:spcBef>
              <a:spcAft>
                <a:spcPts val="0"/>
              </a:spcAft>
              <a:buClr>
                <a:schemeClr val="dk1"/>
              </a:buClr>
              <a:buSzPts val="1200"/>
              <a:buChar char="•"/>
              <a:defRPr/>
            </a:lvl2pPr>
            <a:lvl3pPr marL="1371600" lvl="2" indent="-292100" algn="l">
              <a:lnSpc>
                <a:spcPct val="100000"/>
              </a:lnSpc>
              <a:spcBef>
                <a:spcPts val="600"/>
              </a:spcBef>
              <a:spcAft>
                <a:spcPts val="0"/>
              </a:spcAft>
              <a:buClr>
                <a:schemeClr val="dk1"/>
              </a:buClr>
              <a:buSzPts val="1000"/>
              <a:buChar char="▪"/>
              <a:defRPr/>
            </a:lvl3pPr>
            <a:lvl4pPr marL="1828800" lvl="3" indent="-279400" algn="l">
              <a:lnSpc>
                <a:spcPct val="100000"/>
              </a:lnSpc>
              <a:spcBef>
                <a:spcPts val="100"/>
              </a:spcBef>
              <a:spcAft>
                <a:spcPts val="0"/>
              </a:spcAft>
              <a:buClr>
                <a:schemeClr val="dk1"/>
              </a:buClr>
              <a:buSzPts val="80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ous-titre, textes 3 et image ">
  <p:cSld name="Titre, sous-titre, textes 3 et image ">
    <p:spTree>
      <p:nvGrpSpPr>
        <p:cNvPr id="1" name="Shape 55"/>
        <p:cNvGrpSpPr/>
        <p:nvPr/>
      </p:nvGrpSpPr>
      <p:grpSpPr>
        <a:xfrm>
          <a:off x="0" y="0"/>
          <a:ext cx="0" cy="0"/>
          <a:chOff x="0" y="0"/>
          <a:chExt cx="0" cy="0"/>
        </a:xfrm>
      </p:grpSpPr>
      <p:sp>
        <p:nvSpPr>
          <p:cNvPr id="56" name="Google Shape;56;p49"/>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57" name="Google Shape;57;p49"/>
          <p:cNvSpPr txBox="1">
            <a:spLocks noGrp="1"/>
          </p:cNvSpPr>
          <p:nvPr>
            <p:ph type="body" idx="1"/>
          </p:nvPr>
        </p:nvSpPr>
        <p:spPr>
          <a:xfrm>
            <a:off x="323528" y="1707654"/>
            <a:ext cx="2520000" cy="2880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04800" algn="l">
              <a:lnSpc>
                <a:spcPct val="100000"/>
              </a:lnSpc>
              <a:spcBef>
                <a:spcPts val="600"/>
              </a:spcBef>
              <a:spcAft>
                <a:spcPts val="0"/>
              </a:spcAft>
              <a:buClr>
                <a:schemeClr val="dk1"/>
              </a:buClr>
              <a:buSzPts val="1200"/>
              <a:buChar char="•"/>
              <a:defRPr/>
            </a:lvl2pPr>
            <a:lvl3pPr marL="1371600" lvl="2" indent="-292100" algn="l">
              <a:lnSpc>
                <a:spcPct val="100000"/>
              </a:lnSpc>
              <a:spcBef>
                <a:spcPts val="600"/>
              </a:spcBef>
              <a:spcAft>
                <a:spcPts val="0"/>
              </a:spcAft>
              <a:buClr>
                <a:schemeClr val="dk1"/>
              </a:buClr>
              <a:buSzPts val="1000"/>
              <a:buChar char="▪"/>
              <a:defRPr/>
            </a:lvl3pPr>
            <a:lvl4pPr marL="1828800" lvl="3" indent="-279400" algn="l">
              <a:lnSpc>
                <a:spcPct val="100000"/>
              </a:lnSpc>
              <a:spcBef>
                <a:spcPts val="100"/>
              </a:spcBef>
              <a:spcAft>
                <a:spcPts val="0"/>
              </a:spcAft>
              <a:buClr>
                <a:schemeClr val="dk1"/>
              </a:buClr>
              <a:buSzPts val="80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49"/>
          <p:cNvSpPr txBox="1">
            <a:spLocks noGrp="1"/>
          </p:cNvSpPr>
          <p:nvPr>
            <p:ph type="dt" idx="10"/>
          </p:nvPr>
        </p:nvSpPr>
        <p:spPr>
          <a:xfrm>
            <a:off x="323850" y="4797631"/>
            <a:ext cx="1210435" cy="34586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5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body" idx="2"/>
          </p:nvPr>
        </p:nvSpPr>
        <p:spPr>
          <a:xfrm>
            <a:off x="323851" y="1248679"/>
            <a:ext cx="8424614" cy="2429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rgbClr val="7F7F7F"/>
              </a:buClr>
              <a:buSzPts val="1500"/>
              <a:buFont typeface="Arial"/>
              <a:buNone/>
              <a:defRPr sz="1500" b="1">
                <a:solidFill>
                  <a:srgbClr val="7F7F7F"/>
                </a:solidFill>
              </a:defRPr>
            </a:lvl1pPr>
            <a:lvl2pPr marL="914400" lvl="1" indent="-304800" algn="l">
              <a:lnSpc>
                <a:spcPct val="100000"/>
              </a:lnSpc>
              <a:spcBef>
                <a:spcPts val="800"/>
              </a:spcBef>
              <a:spcAft>
                <a:spcPts val="0"/>
              </a:spcAft>
              <a:buClr>
                <a:schemeClr val="dk1"/>
              </a:buClr>
              <a:buSzPts val="120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49"/>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9"/>
          <p:cNvSpPr>
            <a:spLocks noGrp="1"/>
          </p:cNvSpPr>
          <p:nvPr>
            <p:ph type="pic" idx="3"/>
          </p:nvPr>
        </p:nvSpPr>
        <p:spPr>
          <a:xfrm>
            <a:off x="3131840" y="1707654"/>
            <a:ext cx="5616624" cy="288032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re, sous-titre, textes 3, et graphique ">
  <p:cSld name="1_Titre, sous-titre, textes 3, et graphique ">
    <p:spTree>
      <p:nvGrpSpPr>
        <p:cNvPr id="1" name="Shape 62"/>
        <p:cNvGrpSpPr/>
        <p:nvPr/>
      </p:nvGrpSpPr>
      <p:grpSpPr>
        <a:xfrm>
          <a:off x="0" y="0"/>
          <a:ext cx="0" cy="0"/>
          <a:chOff x="0" y="0"/>
          <a:chExt cx="0" cy="0"/>
        </a:xfrm>
      </p:grpSpPr>
      <p:sp>
        <p:nvSpPr>
          <p:cNvPr id="63" name="Google Shape;63;p50"/>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64" name="Google Shape;64;p50"/>
          <p:cNvSpPr txBox="1">
            <a:spLocks noGrp="1"/>
          </p:cNvSpPr>
          <p:nvPr>
            <p:ph type="body" idx="1"/>
          </p:nvPr>
        </p:nvSpPr>
        <p:spPr>
          <a:xfrm>
            <a:off x="6228184" y="1707654"/>
            <a:ext cx="2520000" cy="28803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304800" algn="l">
              <a:lnSpc>
                <a:spcPct val="100000"/>
              </a:lnSpc>
              <a:spcBef>
                <a:spcPts val="600"/>
              </a:spcBef>
              <a:spcAft>
                <a:spcPts val="0"/>
              </a:spcAft>
              <a:buClr>
                <a:schemeClr val="dk1"/>
              </a:buClr>
              <a:buSzPts val="1200"/>
              <a:buChar char="•"/>
              <a:defRPr/>
            </a:lvl2pPr>
            <a:lvl3pPr marL="1371600" lvl="2" indent="-292100" algn="l">
              <a:lnSpc>
                <a:spcPct val="100000"/>
              </a:lnSpc>
              <a:spcBef>
                <a:spcPts val="600"/>
              </a:spcBef>
              <a:spcAft>
                <a:spcPts val="0"/>
              </a:spcAft>
              <a:buClr>
                <a:schemeClr val="dk1"/>
              </a:buClr>
              <a:buSzPts val="1000"/>
              <a:buChar char="▪"/>
              <a:defRPr/>
            </a:lvl3pPr>
            <a:lvl4pPr marL="1828800" lvl="3" indent="-279400" algn="l">
              <a:lnSpc>
                <a:spcPct val="100000"/>
              </a:lnSpc>
              <a:spcBef>
                <a:spcPts val="100"/>
              </a:spcBef>
              <a:spcAft>
                <a:spcPts val="0"/>
              </a:spcAft>
              <a:buClr>
                <a:schemeClr val="dk1"/>
              </a:buClr>
              <a:buSzPts val="80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50"/>
          <p:cNvSpPr txBox="1">
            <a:spLocks noGrp="1"/>
          </p:cNvSpPr>
          <p:nvPr>
            <p:ph type="dt" idx="10"/>
          </p:nvPr>
        </p:nvSpPr>
        <p:spPr>
          <a:xfrm>
            <a:off x="323850" y="4797631"/>
            <a:ext cx="1210435" cy="34586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5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body" idx="2"/>
          </p:nvPr>
        </p:nvSpPr>
        <p:spPr>
          <a:xfrm>
            <a:off x="323851" y="1248679"/>
            <a:ext cx="8424614" cy="2429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rgbClr val="7F7F7F"/>
              </a:buClr>
              <a:buSzPts val="1500"/>
              <a:buFont typeface="Arial"/>
              <a:buNone/>
              <a:defRPr sz="1500" b="1">
                <a:solidFill>
                  <a:srgbClr val="7F7F7F"/>
                </a:solidFill>
              </a:defRPr>
            </a:lvl1pPr>
            <a:lvl2pPr marL="914400" lvl="1" indent="-304800" algn="l">
              <a:lnSpc>
                <a:spcPct val="100000"/>
              </a:lnSpc>
              <a:spcBef>
                <a:spcPts val="800"/>
              </a:spcBef>
              <a:spcAft>
                <a:spcPts val="0"/>
              </a:spcAft>
              <a:buClr>
                <a:schemeClr val="dk1"/>
              </a:buClr>
              <a:buSzPts val="120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228600" algn="l">
              <a:spcBef>
                <a:spcPts val="360"/>
              </a:spcBef>
              <a:spcAft>
                <a:spcPts val="0"/>
              </a:spcAft>
              <a:buClr>
                <a:schemeClr val="dk1"/>
              </a:buClr>
              <a:buSzPts val="1800"/>
              <a:buNone/>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50"/>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0"/>
          <p:cNvSpPr>
            <a:spLocks noGrp="1"/>
          </p:cNvSpPr>
          <p:nvPr>
            <p:ph type="chart" idx="3"/>
          </p:nvPr>
        </p:nvSpPr>
        <p:spPr>
          <a:xfrm>
            <a:off x="323528" y="1707654"/>
            <a:ext cx="5761038" cy="287972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000"/>
              <a:buFont typeface="Noto Sans Symbols"/>
              <a:buChar char="▪"/>
              <a:defRPr sz="1000" b="0" i="0" u="none" strike="noStrike" cap="none">
                <a:solidFill>
                  <a:schemeClr val="dk1"/>
                </a:solidFill>
                <a:latin typeface="Arial"/>
                <a:ea typeface="Arial"/>
                <a:cs typeface="Arial"/>
                <a:sym typeface="Arial"/>
              </a:defRPr>
            </a:lvl3pPr>
            <a:lvl4pPr marR="0" lvl="3" algn="l" rtl="0">
              <a:lnSpc>
                <a:spcPct val="100000"/>
              </a:lnSpc>
              <a:spcBef>
                <a:spcPts val="1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4pPr>
            <a:lvl5pPr marR="0" lvl="4" algn="l" rtl="0">
              <a:lnSpc>
                <a:spcPct val="100000"/>
              </a:lnSpc>
              <a:spcBef>
                <a:spcPts val="100"/>
              </a:spcBef>
              <a:spcAft>
                <a:spcPts val="0"/>
              </a:spcAft>
              <a:buClr>
                <a:schemeClr val="dk1"/>
              </a:buClr>
              <a:buSzPts val="700"/>
              <a:buFont typeface="Noto Sans Symbols"/>
              <a:buChar char="▪"/>
              <a:defRPr sz="7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body" idx="1"/>
          </p:nvPr>
        </p:nvSpPr>
        <p:spPr>
          <a:xfrm>
            <a:off x="323850" y="1707654"/>
            <a:ext cx="8424863" cy="295232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292100" algn="l" rtl="0">
              <a:lnSpc>
                <a:spcPct val="100000"/>
              </a:lnSpc>
              <a:spcBef>
                <a:spcPts val="600"/>
              </a:spcBef>
              <a:spcAft>
                <a:spcPts val="0"/>
              </a:spcAft>
              <a:buClr>
                <a:schemeClr val="dk1"/>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79400" algn="l" rtl="0">
              <a:lnSpc>
                <a:spcPct val="100000"/>
              </a:lnSpc>
              <a:spcBef>
                <a:spcPts val="1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Noto Sans Symbols"/>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p41"/>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750" b="1" i="0" u="none" strike="noStrike" cap="none">
                <a:solidFill>
                  <a:schemeClr val="dk1"/>
                </a:solidFill>
                <a:latin typeface="Arial"/>
                <a:ea typeface="Arial"/>
                <a:cs typeface="Arial"/>
                <a:sym typeface="Arial"/>
              </a:defRPr>
            </a:lvl1pPr>
            <a:lvl2pPr marL="0" marR="0" lvl="1" indent="0" algn="r" rtl="0">
              <a:spcBef>
                <a:spcPts val="0"/>
              </a:spcBef>
              <a:buNone/>
              <a:defRPr sz="750" b="1" i="0" u="none" strike="noStrike" cap="none">
                <a:solidFill>
                  <a:schemeClr val="dk1"/>
                </a:solidFill>
                <a:latin typeface="Arial"/>
                <a:ea typeface="Arial"/>
                <a:cs typeface="Arial"/>
                <a:sym typeface="Arial"/>
              </a:defRPr>
            </a:lvl2pPr>
            <a:lvl3pPr marL="0" marR="0" lvl="2" indent="0" algn="r" rtl="0">
              <a:spcBef>
                <a:spcPts val="0"/>
              </a:spcBef>
              <a:buNone/>
              <a:defRPr sz="750" b="1" i="0" u="none" strike="noStrike" cap="none">
                <a:solidFill>
                  <a:schemeClr val="dk1"/>
                </a:solidFill>
                <a:latin typeface="Arial"/>
                <a:ea typeface="Arial"/>
                <a:cs typeface="Arial"/>
                <a:sym typeface="Arial"/>
              </a:defRPr>
            </a:lvl3pPr>
            <a:lvl4pPr marL="0" marR="0" lvl="3" indent="0" algn="r" rtl="0">
              <a:spcBef>
                <a:spcPts val="0"/>
              </a:spcBef>
              <a:buNone/>
              <a:defRPr sz="750" b="1" i="0" u="none" strike="noStrike" cap="none">
                <a:solidFill>
                  <a:schemeClr val="dk1"/>
                </a:solidFill>
                <a:latin typeface="Arial"/>
                <a:ea typeface="Arial"/>
                <a:cs typeface="Arial"/>
                <a:sym typeface="Arial"/>
              </a:defRPr>
            </a:lvl4pPr>
            <a:lvl5pPr marL="0" marR="0" lvl="4" indent="0" algn="r" rtl="0">
              <a:spcBef>
                <a:spcPts val="0"/>
              </a:spcBef>
              <a:buNone/>
              <a:defRPr sz="750" b="1" i="0" u="none" strike="noStrike" cap="none">
                <a:solidFill>
                  <a:schemeClr val="dk1"/>
                </a:solidFill>
                <a:latin typeface="Arial"/>
                <a:ea typeface="Arial"/>
                <a:cs typeface="Arial"/>
                <a:sym typeface="Arial"/>
              </a:defRPr>
            </a:lvl5pPr>
            <a:lvl6pPr marL="0" marR="0" lvl="5" indent="0" algn="r" rtl="0">
              <a:spcBef>
                <a:spcPts val="0"/>
              </a:spcBef>
              <a:buNone/>
              <a:defRPr sz="750" b="1" i="0" u="none" strike="noStrike" cap="none">
                <a:solidFill>
                  <a:schemeClr val="dk1"/>
                </a:solidFill>
                <a:latin typeface="Arial"/>
                <a:ea typeface="Arial"/>
                <a:cs typeface="Arial"/>
                <a:sym typeface="Arial"/>
              </a:defRPr>
            </a:lvl6pPr>
            <a:lvl7pPr marL="0" marR="0" lvl="6" indent="0" algn="r" rtl="0">
              <a:spcBef>
                <a:spcPts val="0"/>
              </a:spcBef>
              <a:buNone/>
              <a:defRPr sz="750" b="1" i="0" u="none" strike="noStrike" cap="none">
                <a:solidFill>
                  <a:schemeClr val="dk1"/>
                </a:solidFill>
                <a:latin typeface="Arial"/>
                <a:ea typeface="Arial"/>
                <a:cs typeface="Arial"/>
                <a:sym typeface="Arial"/>
              </a:defRPr>
            </a:lvl7pPr>
            <a:lvl8pPr marL="0" marR="0" lvl="7" indent="0" algn="r" rtl="0">
              <a:spcBef>
                <a:spcPts val="0"/>
              </a:spcBef>
              <a:buNone/>
              <a:defRPr sz="750" b="1" i="0" u="none" strike="noStrike" cap="none">
                <a:solidFill>
                  <a:schemeClr val="dk1"/>
                </a:solidFill>
                <a:latin typeface="Arial"/>
                <a:ea typeface="Arial"/>
                <a:cs typeface="Arial"/>
                <a:sym typeface="Arial"/>
              </a:defRPr>
            </a:lvl8pPr>
            <a:lvl9pPr marL="0" marR="0" lvl="8" indent="0" algn="r" rtl="0">
              <a:spcBef>
                <a:spcPts val="0"/>
              </a:spcBef>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cxnSp>
        <p:nvCxnSpPr>
          <p:cNvPr id="12" name="Google Shape;12;p41"/>
          <p:cNvCxnSpPr/>
          <p:nvPr/>
        </p:nvCxnSpPr>
        <p:spPr>
          <a:xfrm>
            <a:off x="323850" y="4784400"/>
            <a:ext cx="8424614" cy="0"/>
          </a:xfrm>
          <a:prstGeom prst="straightConnector1">
            <a:avLst/>
          </a:prstGeom>
          <a:noFill/>
          <a:ln w="10150" cap="flat" cmpd="sng">
            <a:solidFill>
              <a:schemeClr val="dk1"/>
            </a:solidFill>
            <a:prstDash val="solid"/>
            <a:round/>
            <a:headEnd type="none" w="sm" len="sm"/>
            <a:tailEnd type="none" w="sm" len="sm"/>
          </a:ln>
        </p:spPr>
      </p:cxnSp>
      <p:sp>
        <p:nvSpPr>
          <p:cNvPr id="13" name="Google Shape;13;p41"/>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500"/>
              <a:buFont typeface="Arial"/>
              <a:buNone/>
              <a:defRPr sz="2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41"/>
          <p:cNvSpPr txBox="1">
            <a:spLocks noGrp="1"/>
          </p:cNvSpPr>
          <p:nvPr>
            <p:ph type="dt" idx="10"/>
          </p:nvPr>
        </p:nvSpPr>
        <p:spPr>
          <a:xfrm>
            <a:off x="315703" y="4783500"/>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5" name="Google Shape;15;p41"/>
          <p:cNvCxnSpPr/>
          <p:nvPr/>
        </p:nvCxnSpPr>
        <p:spPr>
          <a:xfrm>
            <a:off x="360000" y="4784400"/>
            <a:ext cx="8424000" cy="0"/>
          </a:xfrm>
          <a:prstGeom prst="straightConnector1">
            <a:avLst/>
          </a:prstGeom>
          <a:noFill/>
          <a:ln w="10150" cap="flat" cmpd="sng">
            <a:solidFill>
              <a:schemeClr val="dk1"/>
            </a:solidFill>
            <a:prstDash val="solid"/>
            <a:round/>
            <a:headEnd type="none" w="sm" len="sm"/>
            <a:tailEnd type="none" w="sm" len="sm"/>
          </a:ln>
        </p:spPr>
      </p:cxnSp>
      <p:pic>
        <p:nvPicPr>
          <p:cNvPr id="16" name="Google Shape;16;p41"/>
          <p:cNvPicPr preferRelativeResize="0"/>
          <p:nvPr/>
        </p:nvPicPr>
        <p:blipFill rotWithShape="1">
          <a:blip r:embed="rId12">
            <a:alphaModFix/>
          </a:blip>
          <a:srcRect/>
          <a:stretch/>
        </p:blipFill>
        <p:spPr>
          <a:xfrm>
            <a:off x="304030" y="108000"/>
            <a:ext cx="1546753" cy="5187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fr-FR"/>
              <a:t>28/12/2021</a:t>
            </a:r>
            <a:endParaRPr/>
          </a:p>
        </p:txBody>
      </p:sp>
      <p:sp>
        <p:nvSpPr>
          <p:cNvPr id="81" name="Google Shape;81;p1"/>
          <p:cNvSpPr txBox="1">
            <a:spLocks noGrp="1"/>
          </p:cNvSpPr>
          <p:nvPr>
            <p:ph type="ftr" idx="11"/>
          </p:nvPr>
        </p:nvSpPr>
        <p:spPr>
          <a:xfrm>
            <a:off x="755576" y="2715766"/>
            <a:ext cx="7884448" cy="17281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4000" b="1" i="0" u="none" strike="noStrike" cap="none">
                <a:solidFill>
                  <a:srgbClr val="0070C0"/>
                </a:solidFill>
                <a:latin typeface="Arial"/>
                <a:ea typeface="Arial"/>
                <a:cs typeface="Arial"/>
                <a:sym typeface="Arial"/>
              </a:rPr>
              <a:t>Phonologie au cycle 1 : </a:t>
            </a:r>
            <a:endParaRPr/>
          </a:p>
          <a:p>
            <a:pPr marL="0" marR="0" lvl="0" indent="0" algn="l" rtl="0">
              <a:spcBef>
                <a:spcPts val="0"/>
              </a:spcBef>
              <a:spcAft>
                <a:spcPts val="0"/>
              </a:spcAft>
              <a:buNone/>
            </a:pPr>
            <a:r>
              <a:rPr lang="fr-FR" sz="2800" b="1">
                <a:solidFill>
                  <a:srgbClr val="0070C0"/>
                </a:solidFill>
                <a:latin typeface="Arial"/>
                <a:ea typeface="Arial"/>
                <a:cs typeface="Arial"/>
                <a:sym typeface="Arial"/>
              </a:rPr>
              <a:t>de la conscience phonologique </a:t>
            </a:r>
            <a:endParaRPr/>
          </a:p>
          <a:p>
            <a:pPr marL="0" marR="0" lvl="0" indent="0" algn="l" rtl="0">
              <a:spcBef>
                <a:spcPts val="0"/>
              </a:spcBef>
              <a:spcAft>
                <a:spcPts val="0"/>
              </a:spcAft>
              <a:buNone/>
            </a:pPr>
            <a:r>
              <a:rPr lang="fr-FR" sz="2800" b="1">
                <a:solidFill>
                  <a:srgbClr val="0070C0"/>
                </a:solidFill>
                <a:latin typeface="Arial"/>
                <a:ea typeface="Arial"/>
                <a:cs typeface="Arial"/>
                <a:sym typeface="Arial"/>
              </a:rPr>
              <a:t>à la conscience phonémique</a:t>
            </a:r>
            <a:endParaRPr sz="2800" b="1">
              <a:solidFill>
                <a:srgbClr val="0070C0"/>
              </a:solidFill>
              <a:latin typeface="Arial"/>
              <a:ea typeface="Arial"/>
              <a:cs typeface="Arial"/>
              <a:sym typeface="Arial"/>
            </a:endParaRPr>
          </a:p>
        </p:txBody>
      </p:sp>
      <p:sp>
        <p:nvSpPr>
          <p:cNvPr id="82" name="Google Shape;82;p1"/>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1</a:t>
            </a:fld>
            <a:endParaRPr/>
          </a:p>
        </p:txBody>
      </p:sp>
      <p:sp>
        <p:nvSpPr>
          <p:cNvPr id="83" name="Google Shape;83;p1"/>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chemeClr val="dk1"/>
              </a:buClr>
              <a:buSzPts val="100"/>
              <a:buFont typeface="Arial"/>
              <a:buNone/>
            </a:pPr>
            <a:endParaRPr/>
          </a:p>
        </p:txBody>
      </p:sp>
      <p:sp>
        <p:nvSpPr>
          <p:cNvPr id="84" name="Google Shape;84;p1"/>
          <p:cNvSpPr txBox="1"/>
          <p:nvPr/>
        </p:nvSpPr>
        <p:spPr>
          <a:xfrm>
            <a:off x="4572000" y="4659982"/>
            <a:ext cx="43204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Arial"/>
                <a:ea typeface="Arial"/>
                <a:cs typeface="Arial"/>
                <a:sym typeface="Arial"/>
              </a:rPr>
              <a:t>12 janvier </a:t>
            </a:r>
            <a:r>
              <a:rPr lang="fr-FR" sz="1800" dirty="0" smtClean="0">
                <a:solidFill>
                  <a:schemeClr val="dk1"/>
                </a:solidFill>
                <a:latin typeface="Arial"/>
                <a:ea typeface="Arial"/>
                <a:cs typeface="Arial"/>
                <a:sym typeface="Arial"/>
              </a:rPr>
              <a:t>2022 </a:t>
            </a:r>
            <a:r>
              <a:rPr lang="fr-FR" sz="1800" dirty="0">
                <a:solidFill>
                  <a:schemeClr val="dk1"/>
                </a:solidFill>
                <a:latin typeface="Arial"/>
                <a:ea typeface="Arial"/>
                <a:cs typeface="Arial"/>
                <a:sym typeface="Arial"/>
              </a:rPr>
              <a:t>Circonscription Vesoul 2</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p:nvPr/>
        </p:nvSpPr>
        <p:spPr>
          <a:xfrm>
            <a:off x="2965376" y="179282"/>
            <a:ext cx="3372048" cy="1547019"/>
          </a:xfrm>
          <a:prstGeom prst="ellipse">
            <a:avLst/>
          </a:prstGeom>
          <a:solidFill>
            <a:srgbClr val="372DB5"/>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100" b="1">
                <a:solidFill>
                  <a:srgbClr val="00FF00"/>
                </a:solidFill>
                <a:latin typeface="Arial"/>
                <a:ea typeface="Arial"/>
                <a:cs typeface="Arial"/>
                <a:sym typeface="Arial"/>
              </a:rPr>
              <a:t>Conscience phonologique :</a:t>
            </a:r>
            <a:endParaRPr/>
          </a:p>
          <a:p>
            <a:pPr marL="0" marR="0" lvl="0" indent="0" algn="ctr" rtl="0">
              <a:spcBef>
                <a:spcPts val="0"/>
              </a:spcBef>
              <a:spcAft>
                <a:spcPts val="0"/>
              </a:spcAft>
              <a:buNone/>
            </a:pPr>
            <a:r>
              <a:rPr lang="fr-FR" sz="1650" b="1" i="1">
                <a:solidFill>
                  <a:schemeClr val="lt1"/>
                </a:solidFill>
                <a:latin typeface="Arial"/>
                <a:ea typeface="Arial"/>
                <a:cs typeface="Arial"/>
                <a:sym typeface="Arial"/>
              </a:rPr>
              <a:t>identifier les unités sonores</a:t>
            </a:r>
            <a:endParaRPr/>
          </a:p>
        </p:txBody>
      </p:sp>
      <p:sp>
        <p:nvSpPr>
          <p:cNvPr id="186" name="Google Shape;186;p19"/>
          <p:cNvSpPr/>
          <p:nvPr/>
        </p:nvSpPr>
        <p:spPr>
          <a:xfrm>
            <a:off x="111026" y="1344781"/>
            <a:ext cx="3133725" cy="1009650"/>
          </a:xfrm>
          <a:prstGeom prst="ellipse">
            <a:avLst/>
          </a:prstGeom>
          <a:solidFill>
            <a:srgbClr val="00B0F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Manipuler les sons</a:t>
            </a:r>
            <a:endParaRPr/>
          </a:p>
        </p:txBody>
      </p:sp>
      <p:sp>
        <p:nvSpPr>
          <p:cNvPr id="187" name="Google Shape;187;p19"/>
          <p:cNvSpPr/>
          <p:nvPr/>
        </p:nvSpPr>
        <p:spPr>
          <a:xfrm>
            <a:off x="330101" y="2837975"/>
            <a:ext cx="3133725" cy="1009650"/>
          </a:xfrm>
          <a:prstGeom prst="ellipse">
            <a:avLst/>
          </a:prstGeom>
          <a:solidFill>
            <a:srgbClr val="00B0F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Les identifier à l’oreille</a:t>
            </a:r>
            <a:endParaRPr/>
          </a:p>
        </p:txBody>
      </p:sp>
      <p:sp>
        <p:nvSpPr>
          <p:cNvPr id="188" name="Google Shape;188;p19"/>
          <p:cNvSpPr/>
          <p:nvPr/>
        </p:nvSpPr>
        <p:spPr>
          <a:xfrm>
            <a:off x="3164082" y="3528239"/>
            <a:ext cx="3133725" cy="1009650"/>
          </a:xfrm>
          <a:prstGeom prst="ellipse">
            <a:avLst/>
          </a:prstGeom>
          <a:solidFill>
            <a:srgbClr val="00B0F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Les dissocier d’autres sons</a:t>
            </a:r>
            <a:endParaRPr/>
          </a:p>
        </p:txBody>
      </p:sp>
      <p:sp>
        <p:nvSpPr>
          <p:cNvPr id="189" name="Google Shape;189;p19"/>
          <p:cNvSpPr/>
          <p:nvPr/>
        </p:nvSpPr>
        <p:spPr>
          <a:xfrm>
            <a:off x="5899250" y="2695550"/>
            <a:ext cx="3133725" cy="1009650"/>
          </a:xfrm>
          <a:prstGeom prst="ellipse">
            <a:avLst/>
          </a:prstGeom>
          <a:solidFill>
            <a:srgbClr val="00B0F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Repérer les ressemblances et les différences</a:t>
            </a:r>
            <a:endParaRPr/>
          </a:p>
        </p:txBody>
      </p:sp>
      <p:sp>
        <p:nvSpPr>
          <p:cNvPr id="190" name="Google Shape;190;p19"/>
          <p:cNvSpPr/>
          <p:nvPr/>
        </p:nvSpPr>
        <p:spPr>
          <a:xfrm>
            <a:off x="5899251" y="1326221"/>
            <a:ext cx="3133725" cy="1009650"/>
          </a:xfrm>
          <a:prstGeom prst="ellipse">
            <a:avLst/>
          </a:prstGeom>
          <a:solidFill>
            <a:srgbClr val="00B0F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Se détacher du sens</a:t>
            </a:r>
            <a:endParaRPr/>
          </a:p>
        </p:txBody>
      </p:sp>
      <p:cxnSp>
        <p:nvCxnSpPr>
          <p:cNvPr id="191" name="Google Shape;191;p19"/>
          <p:cNvCxnSpPr/>
          <p:nvPr/>
        </p:nvCxnSpPr>
        <p:spPr>
          <a:xfrm flipH="1">
            <a:off x="2380213" y="929553"/>
            <a:ext cx="444401" cy="244826"/>
          </a:xfrm>
          <a:prstGeom prst="straightConnector1">
            <a:avLst/>
          </a:prstGeom>
          <a:noFill/>
          <a:ln w="9525" cap="flat" cmpd="sng">
            <a:solidFill>
              <a:srgbClr val="2323FF"/>
            </a:solidFill>
            <a:prstDash val="solid"/>
            <a:round/>
            <a:headEnd type="none" w="sm" len="sm"/>
            <a:tailEnd type="triangle" w="med" len="med"/>
          </a:ln>
        </p:spPr>
      </p:cxnSp>
      <p:cxnSp>
        <p:nvCxnSpPr>
          <p:cNvPr id="192" name="Google Shape;192;p19"/>
          <p:cNvCxnSpPr/>
          <p:nvPr/>
        </p:nvCxnSpPr>
        <p:spPr>
          <a:xfrm flipH="1">
            <a:off x="2947987" y="1871393"/>
            <a:ext cx="1033463" cy="949668"/>
          </a:xfrm>
          <a:prstGeom prst="straightConnector1">
            <a:avLst/>
          </a:prstGeom>
          <a:noFill/>
          <a:ln w="9525" cap="flat" cmpd="sng">
            <a:solidFill>
              <a:srgbClr val="2323FF"/>
            </a:solidFill>
            <a:prstDash val="solid"/>
            <a:round/>
            <a:headEnd type="none" w="sm" len="sm"/>
            <a:tailEnd type="triangle" w="med" len="med"/>
          </a:ln>
        </p:spPr>
      </p:cxnSp>
      <p:cxnSp>
        <p:nvCxnSpPr>
          <p:cNvPr id="193" name="Google Shape;193;p19"/>
          <p:cNvCxnSpPr/>
          <p:nvPr/>
        </p:nvCxnSpPr>
        <p:spPr>
          <a:xfrm>
            <a:off x="4572001" y="1909494"/>
            <a:ext cx="89654" cy="1433306"/>
          </a:xfrm>
          <a:prstGeom prst="straightConnector1">
            <a:avLst/>
          </a:prstGeom>
          <a:noFill/>
          <a:ln w="9525" cap="flat" cmpd="sng">
            <a:solidFill>
              <a:srgbClr val="2323FF"/>
            </a:solidFill>
            <a:prstDash val="solid"/>
            <a:round/>
            <a:headEnd type="none" w="sm" len="sm"/>
            <a:tailEnd type="triangle" w="med" len="med"/>
          </a:ln>
        </p:spPr>
      </p:cxnSp>
      <p:cxnSp>
        <p:nvCxnSpPr>
          <p:cNvPr id="194" name="Google Shape;194;p19"/>
          <p:cNvCxnSpPr/>
          <p:nvPr/>
        </p:nvCxnSpPr>
        <p:spPr>
          <a:xfrm>
            <a:off x="5171295" y="1911740"/>
            <a:ext cx="727957" cy="926236"/>
          </a:xfrm>
          <a:prstGeom prst="straightConnector1">
            <a:avLst/>
          </a:prstGeom>
          <a:noFill/>
          <a:ln w="9525" cap="flat" cmpd="sng">
            <a:solidFill>
              <a:srgbClr val="2323FF"/>
            </a:solidFill>
            <a:prstDash val="solid"/>
            <a:round/>
            <a:headEnd type="none" w="sm" len="sm"/>
            <a:tailEnd type="triangle" w="med" len="med"/>
          </a:ln>
        </p:spPr>
      </p:cxnSp>
      <p:cxnSp>
        <p:nvCxnSpPr>
          <p:cNvPr id="195" name="Google Shape;195;p19"/>
          <p:cNvCxnSpPr/>
          <p:nvPr/>
        </p:nvCxnSpPr>
        <p:spPr>
          <a:xfrm>
            <a:off x="6478186" y="929553"/>
            <a:ext cx="444401" cy="350282"/>
          </a:xfrm>
          <a:prstGeom prst="straightConnector1">
            <a:avLst/>
          </a:prstGeom>
          <a:noFill/>
          <a:ln w="9525" cap="flat" cmpd="sng">
            <a:solidFill>
              <a:srgbClr val="2323FF"/>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0"/>
          <p:cNvPicPr preferRelativeResize="0"/>
          <p:nvPr/>
        </p:nvPicPr>
        <p:blipFill rotWithShape="1">
          <a:blip r:embed="rId3">
            <a:alphaModFix/>
          </a:blip>
          <a:srcRect/>
          <a:stretch/>
        </p:blipFill>
        <p:spPr>
          <a:xfrm>
            <a:off x="8233210" y="104299"/>
            <a:ext cx="683636" cy="957263"/>
          </a:xfrm>
          <a:prstGeom prst="rect">
            <a:avLst/>
          </a:prstGeom>
          <a:noFill/>
          <a:ln>
            <a:noFill/>
          </a:ln>
        </p:spPr>
      </p:pic>
      <p:sp>
        <p:nvSpPr>
          <p:cNvPr id="202" name="Google Shape;202;p20"/>
          <p:cNvSpPr txBox="1"/>
          <p:nvPr/>
        </p:nvSpPr>
        <p:spPr>
          <a:xfrm>
            <a:off x="592087" y="491289"/>
            <a:ext cx="764112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700">
                <a:solidFill>
                  <a:schemeClr val="dk1"/>
                </a:solidFill>
                <a:latin typeface="Arial"/>
                <a:ea typeface="Arial"/>
                <a:cs typeface="Arial"/>
                <a:sym typeface="Arial"/>
              </a:rPr>
              <a:t>      </a:t>
            </a:r>
            <a:r>
              <a:rPr lang="fr-FR" sz="2700">
                <a:solidFill>
                  <a:srgbClr val="0070C0"/>
                </a:solidFill>
                <a:latin typeface="Arial"/>
                <a:ea typeface="Arial"/>
                <a:cs typeface="Arial"/>
                <a:sym typeface="Arial"/>
              </a:rPr>
              <a:t>Organisation et modalités d’enseignement</a:t>
            </a:r>
            <a:endParaRPr/>
          </a:p>
          <a:p>
            <a:pPr marL="0" marR="0" lvl="0" indent="0" algn="ctr" rtl="0">
              <a:spcBef>
                <a:spcPts val="0"/>
              </a:spcBef>
              <a:spcAft>
                <a:spcPts val="0"/>
              </a:spcAft>
              <a:buNone/>
            </a:pPr>
            <a:r>
              <a:rPr lang="fr-FR" sz="2700">
                <a:solidFill>
                  <a:srgbClr val="0070C0"/>
                </a:solidFill>
                <a:latin typeface="Arial"/>
                <a:ea typeface="Arial"/>
                <a:cs typeface="Arial"/>
                <a:sym typeface="Arial"/>
              </a:rPr>
              <a:t>Choix pédagogiques</a:t>
            </a:r>
            <a:endParaRPr/>
          </a:p>
        </p:txBody>
      </p:sp>
      <p:sp>
        <p:nvSpPr>
          <p:cNvPr id="203" name="Google Shape;203;p20"/>
          <p:cNvSpPr txBox="1"/>
          <p:nvPr/>
        </p:nvSpPr>
        <p:spPr>
          <a:xfrm>
            <a:off x="178084" y="1414619"/>
            <a:ext cx="8794466" cy="2816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		</a:t>
            </a:r>
            <a:endParaRPr/>
          </a:p>
          <a:p>
            <a:pPr marL="257175" marR="0" lvl="0" indent="-257175" algn="just" rtl="0">
              <a:spcBef>
                <a:spcPts val="0"/>
              </a:spcBef>
              <a:spcAft>
                <a:spcPts val="0"/>
              </a:spcAft>
              <a:buClr>
                <a:schemeClr val="dk1"/>
              </a:buClr>
              <a:buSzPts val="1800"/>
              <a:buFont typeface="Noto Sans Symbols"/>
              <a:buChar char="▪"/>
            </a:pPr>
            <a:r>
              <a:rPr lang="fr-FR" sz="1800">
                <a:solidFill>
                  <a:schemeClr val="dk1"/>
                </a:solidFill>
                <a:latin typeface="Arial"/>
                <a:ea typeface="Arial"/>
                <a:cs typeface="Arial"/>
                <a:sym typeface="Arial"/>
              </a:rPr>
              <a:t>Dispenser un enseignement </a:t>
            </a:r>
            <a:r>
              <a:rPr lang="fr-FR" sz="1800">
                <a:solidFill>
                  <a:srgbClr val="0070C0"/>
                </a:solidFill>
                <a:latin typeface="Arial"/>
                <a:ea typeface="Arial"/>
                <a:cs typeface="Arial"/>
                <a:sym typeface="Arial"/>
              </a:rPr>
              <a:t>spécifique, continu, structuré, progressif </a:t>
            </a:r>
            <a:r>
              <a:rPr lang="fr-FR" sz="1800">
                <a:solidFill>
                  <a:schemeClr val="dk1"/>
                </a:solidFill>
                <a:latin typeface="Arial"/>
                <a:ea typeface="Arial"/>
                <a:cs typeface="Arial"/>
                <a:sym typeface="Arial"/>
              </a:rPr>
              <a:t>pour que l’élève tout au long de l’école maternelle puisse développer les différentes compétences en phonologie : </a:t>
            </a:r>
            <a:r>
              <a:rPr lang="fr-FR" sz="1800">
                <a:solidFill>
                  <a:srgbClr val="0070C0"/>
                </a:solidFill>
                <a:latin typeface="Arial"/>
                <a:ea typeface="Arial"/>
                <a:cs typeface="Arial"/>
                <a:sym typeface="Arial"/>
              </a:rPr>
              <a:t>écouter, discriminer, manipuler les unités de la langue.</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257175" marR="0" lvl="0" indent="-257175" algn="just" rtl="0">
              <a:spcBef>
                <a:spcPts val="0"/>
              </a:spcBef>
              <a:spcAft>
                <a:spcPts val="0"/>
              </a:spcAft>
              <a:buClr>
                <a:schemeClr val="dk1"/>
              </a:buClr>
              <a:buSzPts val="1800"/>
              <a:buFont typeface="Noto Sans Symbols"/>
              <a:buChar char="▪"/>
            </a:pPr>
            <a:r>
              <a:rPr lang="fr-FR" sz="1800">
                <a:solidFill>
                  <a:schemeClr val="dk1"/>
                </a:solidFill>
                <a:latin typeface="Arial"/>
                <a:ea typeface="Arial"/>
                <a:cs typeface="Arial"/>
                <a:sym typeface="Arial"/>
              </a:rPr>
              <a:t>Mener un enseignement explicite</a:t>
            </a:r>
            <a:endParaRPr/>
          </a:p>
          <a:p>
            <a:pPr marL="0" marR="0" lvl="0" indent="0" algn="just" rtl="0">
              <a:spcBef>
                <a:spcPts val="0"/>
              </a:spcBef>
              <a:spcAft>
                <a:spcPts val="0"/>
              </a:spcAft>
              <a:buNone/>
            </a:pPr>
            <a:endParaRPr sz="1500">
              <a:solidFill>
                <a:srgbClr val="7030A0"/>
              </a:solidFill>
              <a:latin typeface="Arial"/>
              <a:ea typeface="Arial"/>
              <a:cs typeface="Arial"/>
              <a:sym typeface="Arial"/>
            </a:endParaRPr>
          </a:p>
          <a:p>
            <a:pPr marL="257175" marR="0" lvl="0" indent="-257175" algn="just" rtl="0">
              <a:spcBef>
                <a:spcPts val="0"/>
              </a:spcBef>
              <a:spcAft>
                <a:spcPts val="0"/>
              </a:spcAft>
              <a:buClr>
                <a:schemeClr val="dk1"/>
              </a:buClr>
              <a:buSzPts val="1800"/>
              <a:buFont typeface="Noto Sans Symbols"/>
              <a:buChar char="▪"/>
            </a:pPr>
            <a:r>
              <a:rPr lang="fr-FR" sz="1800">
                <a:solidFill>
                  <a:schemeClr val="dk1"/>
                </a:solidFill>
                <a:latin typeface="Arial"/>
                <a:ea typeface="Arial"/>
                <a:cs typeface="Arial"/>
                <a:sym typeface="Arial"/>
              </a:rPr>
              <a:t>Inscrire les activités phonologiques à l’emploi du temps pour maintenir un rythme régulier d’apprentissage</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1"/>
          <p:cNvPicPr preferRelativeResize="0">
            <a:picLocks noGrp="1"/>
          </p:cNvPicPr>
          <p:nvPr>
            <p:ph type="pic" idx="2"/>
          </p:nvPr>
        </p:nvPicPr>
        <p:blipFill rotWithShape="1">
          <a:blip r:embed="rId3">
            <a:alphaModFix/>
          </a:blip>
          <a:srcRect t="8024" b="8024"/>
          <a:stretch/>
        </p:blipFill>
        <p:spPr>
          <a:xfrm>
            <a:off x="0" y="552902"/>
            <a:ext cx="9144000" cy="4443958"/>
          </a:xfrm>
          <a:prstGeom prst="rect">
            <a:avLst/>
          </a:prstGeom>
          <a:solidFill>
            <a:schemeClr val="dk2"/>
          </a:solidFill>
          <a:ln>
            <a:noFill/>
          </a:ln>
        </p:spPr>
      </p:pic>
      <p:sp>
        <p:nvSpPr>
          <p:cNvPr id="209" name="Google Shape;209;p21"/>
          <p:cNvSpPr txBox="1">
            <a:spLocks noGrp="1"/>
          </p:cNvSpPr>
          <p:nvPr>
            <p:ph type="dt" idx="10"/>
          </p:nvPr>
        </p:nvSpPr>
        <p:spPr>
          <a:xfrm>
            <a:off x="364285"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27/12/2021</a:t>
            </a:r>
            <a:endParaRPr cap="none"/>
          </a:p>
        </p:txBody>
      </p:sp>
      <p:sp>
        <p:nvSpPr>
          <p:cNvPr id="210" name="Google Shape;210;p21"/>
          <p:cNvSpPr txBox="1">
            <a:spLocks noGrp="1"/>
          </p:cNvSpPr>
          <p:nvPr>
            <p:ph type="title"/>
          </p:nvPr>
        </p:nvSpPr>
        <p:spPr>
          <a:xfrm>
            <a:off x="359999" y="738000"/>
            <a:ext cx="8424000" cy="4046400"/>
          </a:xfrm>
          <a:prstGeom prst="rect">
            <a:avLst/>
          </a:prstGeom>
          <a:noFill/>
          <a:ln w="10150" cap="flat" cmpd="sng">
            <a:solidFill>
              <a:schemeClr val="lt1"/>
            </a:solidFill>
            <a:prstDash val="solid"/>
            <a:round/>
            <a:headEnd type="none" w="sm" len="sm"/>
            <a:tailEnd type="none" w="sm" len="sm"/>
          </a:ln>
        </p:spPr>
        <p:txBody>
          <a:bodyPr spcFirstLastPara="1" wrap="square" lIns="0" tIns="45700" rIns="91425" bIns="360000" anchor="ctr" anchorCtr="0">
            <a:normAutofit/>
          </a:bodyPr>
          <a:lstStyle/>
          <a:p>
            <a:pPr marL="0" lvl="0" indent="0" algn="ctr" rtl="0">
              <a:lnSpc>
                <a:spcPct val="90000"/>
              </a:lnSpc>
              <a:spcBef>
                <a:spcPts val="0"/>
              </a:spcBef>
              <a:spcAft>
                <a:spcPts val="0"/>
              </a:spcAft>
              <a:buClr>
                <a:srgbClr val="002060"/>
              </a:buClr>
              <a:buSzPts val="3200"/>
              <a:buNone/>
            </a:pPr>
            <a:r>
              <a:rPr lang="fr-FR">
                <a:solidFill>
                  <a:srgbClr val="002060"/>
                </a:solidFill>
              </a:rPr>
              <a:t>3. Quelle progressivité dans les apprentissages ?</a:t>
            </a:r>
            <a:endParaRPr>
              <a:solidFill>
                <a:srgbClr val="002060"/>
              </a:solidFill>
            </a:endParaRPr>
          </a:p>
        </p:txBody>
      </p:sp>
      <p:sp>
        <p:nvSpPr>
          <p:cNvPr id="211" name="Google Shape;211;p21"/>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13</a:t>
            </a:fld>
            <a:endParaRPr/>
          </a:p>
        </p:txBody>
      </p:sp>
      <p:sp>
        <p:nvSpPr>
          <p:cNvPr id="218" name="Google Shape;218;p22"/>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27/12/2021</a:t>
            </a:r>
            <a:endParaRPr cap="none"/>
          </a:p>
        </p:txBody>
      </p:sp>
      <p:sp>
        <p:nvSpPr>
          <p:cNvPr id="219" name="Google Shape;219;p22"/>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500"/>
              <a:buFont typeface="Arial"/>
              <a:buNone/>
            </a:pPr>
            <a:r>
              <a:rPr lang="fr-FR"/>
              <a:t>Retour sur la vidéo de Michel FAYOL</a:t>
            </a:r>
            <a:endParaRPr/>
          </a:p>
        </p:txBody>
      </p:sp>
      <p:sp>
        <p:nvSpPr>
          <p:cNvPr id="220" name="Google Shape;220;p22"/>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rgbClr val="0070C0"/>
              </a:buClr>
              <a:buSzPts val="2500"/>
              <a:buFont typeface="Arial"/>
              <a:buNone/>
            </a:pPr>
            <a:r>
              <a:rPr lang="fr-FR">
                <a:solidFill>
                  <a:srgbClr val="0070C0"/>
                </a:solidFill>
              </a:rPr>
              <a:t>Quelle progressivité ?</a:t>
            </a:r>
            <a:endParaRPr>
              <a:solidFill>
                <a:srgbClr val="0070C0"/>
              </a:solidFill>
            </a:endParaRPr>
          </a:p>
        </p:txBody>
      </p:sp>
      <p:pic>
        <p:nvPicPr>
          <p:cNvPr id="221" name="Google Shape;221;p22"/>
          <p:cNvPicPr preferRelativeResize="0"/>
          <p:nvPr/>
        </p:nvPicPr>
        <p:blipFill rotWithShape="1">
          <a:blip r:embed="rId3">
            <a:alphaModFix/>
          </a:blip>
          <a:srcRect/>
          <a:stretch/>
        </p:blipFill>
        <p:spPr>
          <a:xfrm>
            <a:off x="4870584" y="952796"/>
            <a:ext cx="3877881" cy="2232248"/>
          </a:xfrm>
          <a:prstGeom prst="rect">
            <a:avLst/>
          </a:prstGeom>
          <a:noFill/>
          <a:ln>
            <a:noFill/>
          </a:ln>
        </p:spPr>
      </p:pic>
      <p:sp>
        <p:nvSpPr>
          <p:cNvPr id="222" name="Google Shape;222;p22"/>
          <p:cNvSpPr txBox="1"/>
          <p:nvPr/>
        </p:nvSpPr>
        <p:spPr>
          <a:xfrm>
            <a:off x="477848" y="1622648"/>
            <a:ext cx="439248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Différentes segmentations de la parole :</a:t>
            </a:r>
            <a:endParaRPr/>
          </a:p>
          <a:p>
            <a:pPr marL="285750" marR="0" lvl="0" indent="-285750" algn="l" rtl="0">
              <a:spcBef>
                <a:spcPts val="0"/>
              </a:spcBef>
              <a:spcAft>
                <a:spcPts val="0"/>
              </a:spcAft>
              <a:buClr>
                <a:schemeClr val="dk1"/>
              </a:buClr>
              <a:buSzPts val="1800"/>
              <a:buFont typeface="Arial"/>
              <a:buChar char="•"/>
            </a:pPr>
            <a:r>
              <a:rPr lang="fr-FR" sz="1800">
                <a:solidFill>
                  <a:schemeClr val="dk1"/>
                </a:solidFill>
                <a:latin typeface="Arial"/>
                <a:ea typeface="Arial"/>
                <a:cs typeface="Arial"/>
                <a:sym typeface="Arial"/>
              </a:rPr>
              <a:t>en phrases</a:t>
            </a:r>
            <a:endParaRPr/>
          </a:p>
          <a:p>
            <a:pPr marL="285750" marR="0" lvl="0" indent="-285750" algn="l" rtl="0">
              <a:spcBef>
                <a:spcPts val="0"/>
              </a:spcBef>
              <a:spcAft>
                <a:spcPts val="0"/>
              </a:spcAft>
              <a:buClr>
                <a:schemeClr val="dk1"/>
              </a:buClr>
              <a:buSzPts val="1800"/>
              <a:buFont typeface="Arial"/>
              <a:buChar char="•"/>
            </a:pPr>
            <a:r>
              <a:rPr lang="fr-FR" sz="1800">
                <a:solidFill>
                  <a:schemeClr val="dk1"/>
                </a:solidFill>
                <a:latin typeface="Arial"/>
                <a:ea typeface="Arial"/>
                <a:cs typeface="Arial"/>
                <a:sym typeface="Arial"/>
              </a:rPr>
              <a:t>en mots</a:t>
            </a:r>
            <a:endParaRPr/>
          </a:p>
          <a:p>
            <a:pPr marL="285750" marR="0" lvl="0" indent="-285750" algn="l" rtl="0">
              <a:spcBef>
                <a:spcPts val="0"/>
              </a:spcBef>
              <a:spcAft>
                <a:spcPts val="0"/>
              </a:spcAft>
              <a:buClr>
                <a:schemeClr val="dk1"/>
              </a:buClr>
              <a:buSzPts val="1800"/>
              <a:buFont typeface="Arial"/>
              <a:buChar char="•"/>
            </a:pPr>
            <a:r>
              <a:rPr lang="fr-FR" sz="1800">
                <a:solidFill>
                  <a:schemeClr val="dk1"/>
                </a:solidFill>
                <a:latin typeface="Arial"/>
                <a:ea typeface="Arial"/>
                <a:cs typeface="Arial"/>
                <a:sym typeface="Arial"/>
              </a:rPr>
              <a:t>en syllabes</a:t>
            </a:r>
            <a:endParaRPr/>
          </a:p>
          <a:p>
            <a:pPr marL="285750" marR="0" lvl="0" indent="-285750" algn="l" rtl="0">
              <a:spcBef>
                <a:spcPts val="0"/>
              </a:spcBef>
              <a:spcAft>
                <a:spcPts val="0"/>
              </a:spcAft>
              <a:buClr>
                <a:schemeClr val="dk1"/>
              </a:buClr>
              <a:buSzPts val="1800"/>
              <a:buFont typeface="Arial"/>
              <a:buChar char="•"/>
            </a:pPr>
            <a:r>
              <a:rPr lang="fr-FR" sz="1800">
                <a:solidFill>
                  <a:schemeClr val="dk1"/>
                </a:solidFill>
                <a:latin typeface="Arial"/>
                <a:ea typeface="Arial"/>
                <a:cs typeface="Arial"/>
                <a:sym typeface="Arial"/>
              </a:rPr>
              <a:t>en phonèmes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22"/>
          <p:cNvSpPr txBox="1"/>
          <p:nvPr/>
        </p:nvSpPr>
        <p:spPr>
          <a:xfrm>
            <a:off x="323528" y="3651870"/>
            <a:ext cx="85689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Pas de progression chronologique mais proposition d’activités simultanées dans les différentes segmentations</a:t>
            </a:r>
            <a:endParaRPr sz="1800">
              <a:solidFill>
                <a:schemeClr val="dk1"/>
              </a:solidFill>
              <a:latin typeface="Arial"/>
              <a:ea typeface="Arial"/>
              <a:cs typeface="Arial"/>
              <a:sym typeface="Arial"/>
            </a:endParaRPr>
          </a:p>
        </p:txBody>
      </p:sp>
      <p:sp>
        <p:nvSpPr>
          <p:cNvPr id="224" name="Google Shape;224;p22"/>
          <p:cNvSpPr txBox="1"/>
          <p:nvPr/>
        </p:nvSpPr>
        <p:spPr>
          <a:xfrm>
            <a:off x="1224137" y="4843607"/>
            <a:ext cx="752432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a:solidFill>
                  <a:schemeClr val="dk1"/>
                </a:solidFill>
                <a:latin typeface="Arial"/>
                <a:ea typeface="Arial"/>
                <a:cs typeface="Arial"/>
                <a:sym typeface="Arial"/>
              </a:rPr>
              <a:t>https://video.toutatice.fr/video/1204-michel-fayol-acquisition-de-la-conscience-phonologique-et-du-principe-alphabetique/</a:t>
            </a:r>
            <a:endParaRPr sz="105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14</a:t>
            </a:fld>
            <a:endParaRPr/>
          </a:p>
        </p:txBody>
      </p:sp>
      <p:sp>
        <p:nvSpPr>
          <p:cNvPr id="231" name="Google Shape;231;p23"/>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232" name="Google Shape;232;p23"/>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600"/>
              <a:buFont typeface="Arial"/>
              <a:buNone/>
            </a:pPr>
            <a:r>
              <a:rPr lang="fr-FR" sz="1600"/>
              <a:t>La conscience lexicale</a:t>
            </a:r>
            <a:endParaRPr/>
          </a:p>
        </p:txBody>
      </p:sp>
      <p:sp>
        <p:nvSpPr>
          <p:cNvPr id="233" name="Google Shape;233;p23"/>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rgbClr val="0070C0"/>
              </a:buClr>
              <a:buSzPts val="2400"/>
              <a:buFont typeface="Arial"/>
              <a:buNone/>
            </a:pPr>
            <a:r>
              <a:rPr lang="fr-FR" sz="2400">
                <a:solidFill>
                  <a:srgbClr val="0070C0"/>
                </a:solidFill>
              </a:rPr>
              <a:t>Développer et entraîner la conscience phonologique</a:t>
            </a:r>
            <a:endParaRPr>
              <a:solidFill>
                <a:srgbClr val="0070C0"/>
              </a:solidFill>
            </a:endParaRPr>
          </a:p>
        </p:txBody>
      </p:sp>
      <p:pic>
        <p:nvPicPr>
          <p:cNvPr id="234" name="Google Shape;234;p23"/>
          <p:cNvPicPr preferRelativeResize="0"/>
          <p:nvPr/>
        </p:nvPicPr>
        <p:blipFill rotWithShape="1">
          <a:blip r:embed="rId3">
            <a:alphaModFix/>
          </a:blip>
          <a:srcRect/>
          <a:stretch/>
        </p:blipFill>
        <p:spPr>
          <a:xfrm>
            <a:off x="2915816" y="1563638"/>
            <a:ext cx="3233043" cy="2633366"/>
          </a:xfrm>
          <a:prstGeom prst="rect">
            <a:avLst/>
          </a:prstGeom>
          <a:noFill/>
          <a:ln>
            <a:noFill/>
          </a:ln>
        </p:spPr>
      </p:pic>
      <p:sp>
        <p:nvSpPr>
          <p:cNvPr id="235" name="Google Shape;235;p23"/>
          <p:cNvSpPr txBox="1"/>
          <p:nvPr/>
        </p:nvSpPr>
        <p:spPr>
          <a:xfrm>
            <a:off x="2411760" y="4269012"/>
            <a:ext cx="44571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Le problème de la segmentation lexicale </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p:nvPr/>
        </p:nvSpPr>
        <p:spPr>
          <a:xfrm>
            <a:off x="447675" y="1524000"/>
            <a:ext cx="809625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pic>
        <p:nvPicPr>
          <p:cNvPr id="242" name="Google Shape;242;p24"/>
          <p:cNvPicPr preferRelativeResize="0"/>
          <p:nvPr/>
        </p:nvPicPr>
        <p:blipFill rotWithShape="1">
          <a:blip r:embed="rId3">
            <a:alphaModFix/>
          </a:blip>
          <a:srcRect b="13027"/>
          <a:stretch/>
        </p:blipFill>
        <p:spPr>
          <a:xfrm>
            <a:off x="74236" y="1238816"/>
            <a:ext cx="8891681" cy="3366998"/>
          </a:xfrm>
          <a:prstGeom prst="rect">
            <a:avLst/>
          </a:prstGeom>
          <a:noFill/>
          <a:ln>
            <a:noFill/>
          </a:ln>
        </p:spPr>
      </p:pic>
      <p:sp>
        <p:nvSpPr>
          <p:cNvPr id="243" name="Google Shape;243;p24"/>
          <p:cNvSpPr txBox="1"/>
          <p:nvPr/>
        </p:nvSpPr>
        <p:spPr>
          <a:xfrm>
            <a:off x="1835696" y="485344"/>
            <a:ext cx="4896544" cy="369332"/>
          </a:xfrm>
          <a:prstGeom prst="rect">
            <a:avLst/>
          </a:prstGeom>
          <a:solidFill>
            <a:srgbClr val="71EBF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Production écrite en CE2 - 03 décembre 2021</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16</a:t>
            </a:fld>
            <a:endParaRPr/>
          </a:p>
        </p:txBody>
      </p:sp>
      <p:sp>
        <p:nvSpPr>
          <p:cNvPr id="250" name="Google Shape;250;p25"/>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251" name="Google Shape;251;p25"/>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600"/>
              <a:buFont typeface="Arial"/>
              <a:buNone/>
            </a:pPr>
            <a:r>
              <a:rPr lang="fr-FR" sz="1600"/>
              <a:t>La conscience lexicale</a:t>
            </a:r>
            <a:endParaRPr/>
          </a:p>
        </p:txBody>
      </p:sp>
      <p:sp>
        <p:nvSpPr>
          <p:cNvPr id="252" name="Google Shape;252;p25"/>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fontScale="90000"/>
          </a:bodyPr>
          <a:lstStyle/>
          <a:p>
            <a:pPr marL="14288" lvl="0" indent="0" algn="l" rtl="0">
              <a:lnSpc>
                <a:spcPct val="90000"/>
              </a:lnSpc>
              <a:spcBef>
                <a:spcPts val="0"/>
              </a:spcBef>
              <a:spcAft>
                <a:spcPts val="0"/>
              </a:spcAft>
              <a:buClr>
                <a:srgbClr val="0070C0"/>
              </a:buClr>
              <a:buSzPct val="100000"/>
              <a:buFont typeface="Arial"/>
              <a:buNone/>
            </a:pPr>
            <a:r>
              <a:rPr lang="fr-FR" sz="2800">
                <a:solidFill>
                  <a:srgbClr val="0070C0"/>
                </a:solidFill>
              </a:rPr>
              <a:t>Développer et entraîner la conscience phonologique</a:t>
            </a:r>
            <a:endParaRPr>
              <a:solidFill>
                <a:srgbClr val="0070C0"/>
              </a:solidFill>
            </a:endParaRPr>
          </a:p>
        </p:txBody>
      </p:sp>
      <p:sp>
        <p:nvSpPr>
          <p:cNvPr id="253" name="Google Shape;253;p25"/>
          <p:cNvSpPr txBox="1">
            <a:spLocks noGrp="1"/>
          </p:cNvSpPr>
          <p:nvPr>
            <p:ph type="body" idx="2"/>
          </p:nvPr>
        </p:nvSpPr>
        <p:spPr>
          <a:xfrm>
            <a:off x="323850" y="1707654"/>
            <a:ext cx="8424334" cy="3089977"/>
          </a:xfrm>
          <a:prstGeom prst="rect">
            <a:avLst/>
          </a:prstGeom>
          <a:noFill/>
          <a:ln>
            <a:noFill/>
          </a:ln>
        </p:spPr>
        <p:txBody>
          <a:bodyPr spcFirstLastPara="1" wrap="square" lIns="0" tIns="0" rIns="0" bIns="0" anchor="t" anchorCtr="0">
            <a:noAutofit/>
          </a:bodyPr>
          <a:lstStyle/>
          <a:p>
            <a:pPr marL="92075" lvl="0" indent="0" algn="l" rtl="0">
              <a:lnSpc>
                <a:spcPct val="100000"/>
              </a:lnSpc>
              <a:spcBef>
                <a:spcPts val="0"/>
              </a:spcBef>
              <a:spcAft>
                <a:spcPts val="0"/>
              </a:spcAft>
              <a:buClr>
                <a:schemeClr val="dk1"/>
              </a:buClr>
              <a:buSzPts val="1200"/>
              <a:buNone/>
            </a:pPr>
            <a:endParaRPr sz="1200"/>
          </a:p>
          <a:p>
            <a:pPr marL="92075" lvl="0" indent="0" algn="l" rtl="0">
              <a:lnSpc>
                <a:spcPct val="100000"/>
              </a:lnSpc>
              <a:spcBef>
                <a:spcPts val="500"/>
              </a:spcBef>
              <a:spcAft>
                <a:spcPts val="0"/>
              </a:spcAft>
              <a:buClr>
                <a:schemeClr val="dk1"/>
              </a:buClr>
              <a:buSzPts val="1200"/>
              <a:buNone/>
            </a:pPr>
            <a:endParaRPr sz="1200"/>
          </a:p>
        </p:txBody>
      </p:sp>
      <p:sp>
        <p:nvSpPr>
          <p:cNvPr id="254" name="Google Shape;254;p25"/>
          <p:cNvSpPr txBox="1"/>
          <p:nvPr/>
        </p:nvSpPr>
        <p:spPr>
          <a:xfrm>
            <a:off x="467565" y="1727446"/>
            <a:ext cx="8136900" cy="25860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fr-FR" sz="1800">
                <a:solidFill>
                  <a:schemeClr val="dk1"/>
                </a:solidFill>
                <a:latin typeface="Arial"/>
                <a:ea typeface="Arial"/>
                <a:cs typeface="Arial"/>
                <a:sym typeface="Arial"/>
              </a:rPr>
              <a:t>Isoler les mots dans la chaîne parlée : </a:t>
            </a:r>
            <a:r>
              <a:rPr lang="fr-FR" sz="1800">
                <a:solidFill>
                  <a:srgbClr val="0070C0"/>
                </a:solidFill>
                <a:latin typeface="Arial"/>
                <a:ea typeface="Arial"/>
                <a:cs typeface="Arial"/>
                <a:sym typeface="Arial"/>
              </a:rPr>
              <a:t>les espaces entre les mots n’apparaissent pas !</a:t>
            </a:r>
            <a:endParaRPr sz="1800">
              <a:solidFill>
                <a:schemeClr val="dk1"/>
              </a:solidFill>
              <a:latin typeface="Arial"/>
              <a:ea typeface="Arial"/>
              <a:cs typeface="Arial"/>
              <a:sym typeface="Arial"/>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Arial"/>
              <a:buChar char="•"/>
            </a:pPr>
            <a:r>
              <a:rPr lang="fr-FR" sz="1800">
                <a:solidFill>
                  <a:schemeClr val="dk1"/>
                </a:solidFill>
                <a:latin typeface="Arial"/>
                <a:ea typeface="Arial"/>
                <a:cs typeface="Arial"/>
                <a:sym typeface="Arial"/>
              </a:rPr>
              <a:t>Le mot est identifié comme </a:t>
            </a:r>
            <a:r>
              <a:rPr lang="fr-FR" sz="1800">
                <a:solidFill>
                  <a:srgbClr val="0070C0"/>
                </a:solidFill>
                <a:latin typeface="Arial"/>
                <a:ea typeface="Arial"/>
                <a:cs typeface="Arial"/>
                <a:sym typeface="Arial"/>
              </a:rPr>
              <a:t>unité de sens</a:t>
            </a:r>
            <a:r>
              <a:rPr lang="fr-FR" sz="1800">
                <a:solidFill>
                  <a:schemeClr val="dk1"/>
                </a:solidFill>
                <a:latin typeface="Arial"/>
                <a:ea typeface="Arial"/>
                <a:cs typeface="Arial"/>
                <a:sym typeface="Arial"/>
              </a:rPr>
              <a:t>, donc plus un élève a un bagage lexical important, plus il repère facilement un mot dans une phrase</a:t>
            </a:r>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Arial"/>
              <a:buChar char="•"/>
            </a:pPr>
            <a:r>
              <a:rPr lang="fr-FR" sz="1800">
                <a:solidFill>
                  <a:schemeClr val="dk1"/>
                </a:solidFill>
                <a:latin typeface="Arial"/>
                <a:ea typeface="Arial"/>
                <a:cs typeface="Arial"/>
                <a:sym typeface="Arial"/>
              </a:rPr>
              <a:t>Lien oral-écrit un appui précieux pour accéder à l’unité mot  : </a:t>
            </a:r>
            <a:r>
              <a:rPr lang="fr-FR" sz="1800">
                <a:solidFill>
                  <a:srgbClr val="0070C0"/>
                </a:solidFill>
                <a:latin typeface="Arial"/>
                <a:ea typeface="Arial"/>
                <a:cs typeface="Arial"/>
                <a:sym typeface="Arial"/>
              </a:rPr>
              <a:t>dictée à l’adulte</a:t>
            </a:r>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7"/>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17</a:t>
            </a:fld>
            <a:endParaRPr/>
          </a:p>
        </p:txBody>
      </p:sp>
      <p:sp>
        <p:nvSpPr>
          <p:cNvPr id="271" name="Google Shape;271;p27"/>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27/12/2021</a:t>
            </a:r>
            <a:endParaRPr cap="none"/>
          </a:p>
        </p:txBody>
      </p:sp>
      <p:sp>
        <p:nvSpPr>
          <p:cNvPr id="272" name="Google Shape;272;p27"/>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600"/>
              <a:buFont typeface="Arial"/>
              <a:buNone/>
            </a:pPr>
            <a:r>
              <a:rPr lang="fr-FR" sz="1600"/>
              <a:t>La conscience syllabique</a:t>
            </a:r>
            <a:endParaRPr sz="1600"/>
          </a:p>
        </p:txBody>
      </p:sp>
      <p:sp>
        <p:nvSpPr>
          <p:cNvPr id="273" name="Google Shape;273;p27"/>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chemeClr val="dk1"/>
              </a:buClr>
              <a:buSzPts val="2400"/>
              <a:buFont typeface="Arial"/>
              <a:buNone/>
            </a:pPr>
            <a:r>
              <a:rPr lang="fr-FR" sz="2400"/>
              <a:t>Développer et entraîner la conscience phonologique</a:t>
            </a:r>
            <a:endParaRPr/>
          </a:p>
        </p:txBody>
      </p:sp>
      <p:pic>
        <p:nvPicPr>
          <p:cNvPr id="274" name="Google Shape;274;p27"/>
          <p:cNvPicPr preferRelativeResize="0"/>
          <p:nvPr/>
        </p:nvPicPr>
        <p:blipFill rotWithShape="1">
          <a:blip r:embed="rId3">
            <a:alphaModFix/>
          </a:blip>
          <a:srcRect/>
          <a:stretch/>
        </p:blipFill>
        <p:spPr>
          <a:xfrm>
            <a:off x="2919636" y="1827947"/>
            <a:ext cx="3233043" cy="26333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18</a:t>
            </a:fld>
            <a:endParaRPr/>
          </a:p>
        </p:txBody>
      </p:sp>
      <p:sp>
        <p:nvSpPr>
          <p:cNvPr id="281" name="Google Shape;281;p28"/>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282" name="Google Shape;282;p28"/>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600"/>
              <a:buFont typeface="Arial"/>
              <a:buNone/>
            </a:pPr>
            <a:r>
              <a:rPr lang="fr-FR" sz="1600"/>
              <a:t>La conscience syllabique</a:t>
            </a:r>
            <a:endParaRPr/>
          </a:p>
        </p:txBody>
      </p:sp>
      <p:sp>
        <p:nvSpPr>
          <p:cNvPr id="283" name="Google Shape;283;p28"/>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fontScale="90000"/>
          </a:bodyPr>
          <a:lstStyle/>
          <a:p>
            <a:pPr marL="14288" lvl="0" indent="0" algn="l" rtl="0">
              <a:lnSpc>
                <a:spcPct val="90000"/>
              </a:lnSpc>
              <a:spcBef>
                <a:spcPts val="0"/>
              </a:spcBef>
              <a:spcAft>
                <a:spcPts val="0"/>
              </a:spcAft>
              <a:buClr>
                <a:srgbClr val="0070C0"/>
              </a:buClr>
              <a:buSzPct val="100000"/>
              <a:buFont typeface="Arial"/>
              <a:buNone/>
            </a:pPr>
            <a:r>
              <a:rPr lang="fr-FR" sz="2800">
                <a:solidFill>
                  <a:srgbClr val="0070C0"/>
                </a:solidFill>
              </a:rPr>
              <a:t>Développer et entraîner la conscience phonologique</a:t>
            </a:r>
            <a:endParaRPr>
              <a:solidFill>
                <a:srgbClr val="0070C0"/>
              </a:solidFill>
            </a:endParaRPr>
          </a:p>
        </p:txBody>
      </p:sp>
      <p:sp>
        <p:nvSpPr>
          <p:cNvPr id="284" name="Google Shape;284;p28"/>
          <p:cNvSpPr txBox="1">
            <a:spLocks noGrp="1"/>
          </p:cNvSpPr>
          <p:nvPr>
            <p:ph type="body" idx="2"/>
          </p:nvPr>
        </p:nvSpPr>
        <p:spPr>
          <a:xfrm>
            <a:off x="323850" y="1707654"/>
            <a:ext cx="8424334" cy="2821139"/>
          </a:xfrm>
          <a:prstGeom prst="rect">
            <a:avLst/>
          </a:prstGeom>
          <a:noFill/>
          <a:ln>
            <a:noFill/>
          </a:ln>
        </p:spPr>
        <p:txBody>
          <a:bodyPr spcFirstLastPara="1" wrap="square" lIns="0" tIns="0" rIns="0" bIns="0" anchor="t" anchorCtr="0">
            <a:noAutofit/>
          </a:bodyPr>
          <a:lstStyle/>
          <a:p>
            <a:pPr marL="377825" lvl="0" indent="-285750" algn="l" rtl="0">
              <a:lnSpc>
                <a:spcPct val="100000"/>
              </a:lnSpc>
              <a:spcBef>
                <a:spcPts val="0"/>
              </a:spcBef>
              <a:spcAft>
                <a:spcPts val="0"/>
              </a:spcAft>
              <a:buClr>
                <a:schemeClr val="dk1"/>
              </a:buClr>
              <a:buSzPts val="1800"/>
              <a:buFont typeface="Arial"/>
              <a:buChar char="•"/>
            </a:pPr>
            <a:r>
              <a:rPr lang="fr-FR" sz="1800"/>
              <a:t>Unité de la langue la plus </a:t>
            </a:r>
            <a:r>
              <a:rPr lang="fr-FR" sz="1800">
                <a:solidFill>
                  <a:srgbClr val="0070C0"/>
                </a:solidFill>
              </a:rPr>
              <a:t>facilement perceptible</a:t>
            </a:r>
            <a:endParaRPr/>
          </a:p>
          <a:p>
            <a:pPr marL="377825" lvl="0" indent="-171450" algn="l" rtl="0">
              <a:lnSpc>
                <a:spcPct val="100000"/>
              </a:lnSpc>
              <a:spcBef>
                <a:spcPts val="500"/>
              </a:spcBef>
              <a:spcAft>
                <a:spcPts val="0"/>
              </a:spcAft>
              <a:buClr>
                <a:schemeClr val="dk1"/>
              </a:buClr>
              <a:buSzPts val="1800"/>
              <a:buFont typeface="Arial"/>
              <a:buNone/>
            </a:pPr>
            <a:endParaRPr sz="1800">
              <a:solidFill>
                <a:srgbClr val="0070C0"/>
              </a:solidFill>
            </a:endParaRPr>
          </a:p>
          <a:p>
            <a:pPr marL="377825" lvl="0" indent="-285750" algn="l" rtl="0">
              <a:lnSpc>
                <a:spcPct val="100000"/>
              </a:lnSpc>
              <a:spcBef>
                <a:spcPts val="500"/>
              </a:spcBef>
              <a:spcAft>
                <a:spcPts val="0"/>
              </a:spcAft>
              <a:buClr>
                <a:schemeClr val="dk1"/>
              </a:buClr>
              <a:buSzPts val="1800"/>
              <a:buFont typeface="Arial"/>
              <a:buChar char="•"/>
            </a:pPr>
            <a:r>
              <a:rPr lang="fr-FR" sz="1800"/>
              <a:t>Distinguer syllabe </a:t>
            </a:r>
            <a:r>
              <a:rPr lang="fr-FR" sz="1800">
                <a:solidFill>
                  <a:srgbClr val="0070C0"/>
                </a:solidFill>
              </a:rPr>
              <a:t>orale / écrite</a:t>
            </a:r>
            <a:endParaRPr/>
          </a:p>
          <a:p>
            <a:pPr marL="377825" lvl="0" indent="-171450" algn="l" rtl="0">
              <a:lnSpc>
                <a:spcPct val="100000"/>
              </a:lnSpc>
              <a:spcBef>
                <a:spcPts val="500"/>
              </a:spcBef>
              <a:spcAft>
                <a:spcPts val="0"/>
              </a:spcAft>
              <a:buClr>
                <a:schemeClr val="dk1"/>
              </a:buClr>
              <a:buSzPts val="1800"/>
              <a:buFont typeface="Arial"/>
              <a:buNone/>
            </a:pPr>
            <a:endParaRPr sz="1800"/>
          </a:p>
          <a:p>
            <a:pPr marL="377825" lvl="0" indent="-285750" algn="l" rtl="0">
              <a:lnSpc>
                <a:spcPct val="100000"/>
              </a:lnSpc>
              <a:spcBef>
                <a:spcPts val="500"/>
              </a:spcBef>
              <a:spcAft>
                <a:spcPts val="0"/>
              </a:spcAft>
              <a:buClr>
                <a:schemeClr val="dk1"/>
              </a:buClr>
              <a:buSzPts val="1800"/>
              <a:buFont typeface="Arial"/>
              <a:buChar char="•"/>
            </a:pPr>
            <a:r>
              <a:rPr lang="fr-FR" sz="1800"/>
              <a:t>Varier les différentes syllabes : CV, VC, CVC, CVVCV</a:t>
            </a:r>
            <a:endParaRPr/>
          </a:p>
          <a:p>
            <a:pPr marL="377825" lvl="0" indent="-171450" algn="l" rtl="0">
              <a:lnSpc>
                <a:spcPct val="100000"/>
              </a:lnSpc>
              <a:spcBef>
                <a:spcPts val="500"/>
              </a:spcBef>
              <a:spcAft>
                <a:spcPts val="0"/>
              </a:spcAft>
              <a:buClr>
                <a:schemeClr val="dk1"/>
              </a:buClr>
              <a:buSzPts val="1800"/>
              <a:buFont typeface="Arial"/>
              <a:buNone/>
            </a:pPr>
            <a:endParaRPr sz="1800"/>
          </a:p>
          <a:p>
            <a:pPr marL="377825" lvl="0" indent="-285750" algn="l" rtl="0">
              <a:lnSpc>
                <a:spcPct val="100000"/>
              </a:lnSpc>
              <a:spcBef>
                <a:spcPts val="500"/>
              </a:spcBef>
              <a:spcAft>
                <a:spcPts val="0"/>
              </a:spcAft>
              <a:buClr>
                <a:schemeClr val="dk1"/>
              </a:buClr>
              <a:buSzPts val="1800"/>
              <a:buFont typeface="Arial"/>
              <a:buChar char="•"/>
            </a:pPr>
            <a:r>
              <a:rPr lang="fr-FR" sz="1800"/>
              <a:t>Point de vigilance : le choix des mots</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0"/>
          <p:cNvPicPr preferRelativeResize="0"/>
          <p:nvPr/>
        </p:nvPicPr>
        <p:blipFill rotWithShape="1">
          <a:blip r:embed="rId3">
            <a:alphaModFix/>
          </a:blip>
          <a:srcRect/>
          <a:stretch/>
        </p:blipFill>
        <p:spPr>
          <a:xfrm>
            <a:off x="2411760" y="339502"/>
            <a:ext cx="4277444" cy="3484047"/>
          </a:xfrm>
          <a:prstGeom prst="rect">
            <a:avLst/>
          </a:prstGeom>
          <a:noFill/>
          <a:ln>
            <a:noFill/>
          </a:ln>
        </p:spPr>
      </p:pic>
      <p:sp>
        <p:nvSpPr>
          <p:cNvPr id="301" name="Google Shape;301;p30"/>
          <p:cNvSpPr txBox="1"/>
          <p:nvPr/>
        </p:nvSpPr>
        <p:spPr>
          <a:xfrm>
            <a:off x="395536" y="4011910"/>
            <a:ext cx="83529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Connaître la complexité des liens entre oral et écrit dans l’entrée dans la compréhension de la langue pour le jeune enfant (de PS à CP)</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2</a:t>
            </a:fld>
            <a:endParaRPr/>
          </a:p>
        </p:txBody>
      </p:sp>
      <p:sp>
        <p:nvSpPr>
          <p:cNvPr id="91" name="Google Shape;91;p2"/>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92" name="Google Shape;92;p2"/>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rgbClr val="0070C0"/>
              </a:buClr>
              <a:buSzPts val="2500"/>
              <a:buFont typeface="Arial"/>
              <a:buNone/>
            </a:pPr>
            <a:r>
              <a:rPr lang="fr-FR">
                <a:solidFill>
                  <a:srgbClr val="0070C0"/>
                </a:solidFill>
              </a:rPr>
              <a:t>Objectifs de la formation</a:t>
            </a:r>
            <a:endParaRPr>
              <a:solidFill>
                <a:srgbClr val="0070C0"/>
              </a:solidFill>
            </a:endParaRPr>
          </a:p>
        </p:txBody>
      </p:sp>
      <p:sp>
        <p:nvSpPr>
          <p:cNvPr id="93" name="Google Shape;93;p2"/>
          <p:cNvSpPr txBox="1"/>
          <p:nvPr/>
        </p:nvSpPr>
        <p:spPr>
          <a:xfrm>
            <a:off x="323849" y="1635646"/>
            <a:ext cx="8424863" cy="313932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60"/>
              </a:buClr>
              <a:buSzPts val="1800"/>
              <a:buFont typeface="Arial" panose="020B0604020202020204" pitchFamily="34" charset="0"/>
              <a:buChar char="•"/>
            </a:pPr>
            <a:r>
              <a:rPr lang="fr-FR" sz="1800" dirty="0">
                <a:solidFill>
                  <a:srgbClr val="002060"/>
                </a:solidFill>
                <a:latin typeface="Arial"/>
                <a:ea typeface="Arial"/>
                <a:cs typeface="Arial"/>
                <a:sym typeface="Arial"/>
              </a:rPr>
              <a:t>Etre au point sur une terminologie commune</a:t>
            </a:r>
            <a:endParaRPr dirty="0"/>
          </a:p>
          <a:p>
            <a:pPr marL="342900" marR="0" lvl="0" indent="-228600" algn="l" rtl="0">
              <a:spcBef>
                <a:spcPts val="0"/>
              </a:spcBef>
              <a:spcAft>
                <a:spcPts val="0"/>
              </a:spcAft>
              <a:buClr>
                <a:schemeClr val="dk1"/>
              </a:buClr>
              <a:buSzPts val="1800"/>
              <a:buFont typeface="Arial"/>
              <a:buNone/>
            </a:pPr>
            <a:endParaRPr sz="1800" dirty="0">
              <a:solidFill>
                <a:srgbClr val="002060"/>
              </a:solidFill>
              <a:latin typeface="Arial"/>
              <a:ea typeface="Arial"/>
              <a:cs typeface="Arial"/>
              <a:sym typeface="Arial"/>
            </a:endParaRPr>
          </a:p>
          <a:p>
            <a:pPr marL="285750" marR="0" lvl="0" indent="-285750" algn="l" rtl="0">
              <a:spcBef>
                <a:spcPts val="0"/>
              </a:spcBef>
              <a:spcAft>
                <a:spcPts val="0"/>
              </a:spcAft>
              <a:buClr>
                <a:srgbClr val="002060"/>
              </a:buClr>
              <a:buSzPts val="1800"/>
              <a:buFont typeface="Arial" panose="020B0604020202020204" pitchFamily="34" charset="0"/>
              <a:buChar char="•"/>
            </a:pPr>
            <a:r>
              <a:rPr lang="fr-FR" sz="1800" dirty="0" smtClean="0">
                <a:solidFill>
                  <a:srgbClr val="002060"/>
                </a:solidFill>
                <a:latin typeface="Arial"/>
                <a:ea typeface="Arial"/>
                <a:cs typeface="Arial"/>
                <a:sym typeface="Arial"/>
              </a:rPr>
              <a:t>Comprendre </a:t>
            </a:r>
            <a:r>
              <a:rPr lang="fr-FR" sz="1800" dirty="0">
                <a:solidFill>
                  <a:srgbClr val="002060"/>
                </a:solidFill>
                <a:latin typeface="Arial"/>
                <a:ea typeface="Arial"/>
                <a:cs typeface="Arial"/>
                <a:sym typeface="Arial"/>
              </a:rPr>
              <a:t>les enjeux du cheminement de la conscience phonologique vers la conscience phonémique</a:t>
            </a:r>
            <a:endParaRPr dirty="0"/>
          </a:p>
          <a:p>
            <a:pPr marL="342900" marR="0" lvl="0" indent="-228600" algn="l" rtl="0">
              <a:spcBef>
                <a:spcPts val="0"/>
              </a:spcBef>
              <a:spcAft>
                <a:spcPts val="0"/>
              </a:spcAft>
              <a:buClr>
                <a:schemeClr val="dk1"/>
              </a:buClr>
              <a:buSzPts val="1800"/>
              <a:buFont typeface="Arial"/>
              <a:buNone/>
            </a:pPr>
            <a:endParaRPr sz="1800" dirty="0">
              <a:solidFill>
                <a:srgbClr val="002060"/>
              </a:solidFill>
              <a:latin typeface="Arial"/>
              <a:ea typeface="Arial"/>
              <a:cs typeface="Arial"/>
              <a:sym typeface="Arial"/>
            </a:endParaRPr>
          </a:p>
          <a:p>
            <a:pPr marL="285750" marR="0" lvl="0" indent="-285750" algn="l" rtl="0">
              <a:spcBef>
                <a:spcPts val="0"/>
              </a:spcBef>
              <a:spcAft>
                <a:spcPts val="0"/>
              </a:spcAft>
              <a:buClr>
                <a:srgbClr val="002060"/>
              </a:buClr>
              <a:buSzPts val="1800"/>
              <a:buFont typeface="Arial" panose="020B0604020202020204" pitchFamily="34" charset="0"/>
              <a:buChar char="•"/>
            </a:pPr>
            <a:r>
              <a:rPr lang="fr-FR" sz="1800" dirty="0">
                <a:solidFill>
                  <a:srgbClr val="002060"/>
                </a:solidFill>
                <a:latin typeface="Arial"/>
                <a:ea typeface="Arial"/>
                <a:cs typeface="Arial"/>
                <a:sym typeface="Arial"/>
              </a:rPr>
              <a:t>Connaitre les différentes étapes de l’enseignement de la conscience phonologique</a:t>
            </a:r>
            <a:endParaRPr dirty="0"/>
          </a:p>
          <a:p>
            <a:pPr marL="342900" marR="0" lvl="0" indent="-228600" algn="l" rtl="0">
              <a:spcBef>
                <a:spcPts val="0"/>
              </a:spcBef>
              <a:spcAft>
                <a:spcPts val="0"/>
              </a:spcAft>
              <a:buClr>
                <a:schemeClr val="dk1"/>
              </a:buClr>
              <a:buSzPts val="1800"/>
              <a:buFont typeface="Arial"/>
              <a:buNone/>
            </a:pPr>
            <a:endParaRPr sz="1800" dirty="0">
              <a:solidFill>
                <a:srgbClr val="002060"/>
              </a:solidFill>
              <a:latin typeface="Arial"/>
              <a:ea typeface="Arial"/>
              <a:cs typeface="Arial"/>
              <a:sym typeface="Arial"/>
            </a:endParaRPr>
          </a:p>
          <a:p>
            <a:pPr marL="342900" marR="0" lvl="0" indent="-342900" algn="l" rtl="0">
              <a:spcBef>
                <a:spcPts val="0"/>
              </a:spcBef>
              <a:spcAft>
                <a:spcPts val="0"/>
              </a:spcAft>
              <a:buClr>
                <a:srgbClr val="002060"/>
              </a:buClr>
              <a:buSzPts val="1800"/>
              <a:buFont typeface="Arial" panose="020B0604020202020204" pitchFamily="34" charset="0"/>
              <a:buChar char="•"/>
            </a:pPr>
            <a:r>
              <a:rPr lang="fr-FR" sz="1800" dirty="0">
                <a:solidFill>
                  <a:srgbClr val="002060"/>
                </a:solidFill>
                <a:latin typeface="Arial"/>
                <a:ea typeface="Arial"/>
                <a:cs typeface="Arial"/>
                <a:sym typeface="Arial"/>
              </a:rPr>
              <a:t>Intégrer pleinement la petite section dans cet enseignement </a:t>
            </a:r>
            <a:endParaRPr sz="1800" dirty="0">
              <a:solidFill>
                <a:srgbClr val="002060"/>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20</a:t>
            </a:fld>
            <a:endParaRPr/>
          </a:p>
        </p:txBody>
      </p:sp>
      <p:sp>
        <p:nvSpPr>
          <p:cNvPr id="308" name="Google Shape;308;p31"/>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309" name="Google Shape;309;p31"/>
          <p:cNvSpPr txBox="1">
            <a:spLocks noGrp="1"/>
          </p:cNvSpPr>
          <p:nvPr>
            <p:ph type="body" idx="1"/>
          </p:nvPr>
        </p:nvSpPr>
        <p:spPr>
          <a:xfrm>
            <a:off x="324099" y="1188856"/>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600"/>
              <a:buFont typeface="Arial"/>
              <a:buNone/>
            </a:pPr>
            <a:r>
              <a:rPr lang="fr-FR" sz="1600"/>
              <a:t>La conscience phonémique</a:t>
            </a:r>
            <a:endParaRPr/>
          </a:p>
        </p:txBody>
      </p:sp>
      <p:sp>
        <p:nvSpPr>
          <p:cNvPr id="310" name="Google Shape;310;p31"/>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fontScale="90000"/>
          </a:bodyPr>
          <a:lstStyle/>
          <a:p>
            <a:pPr marL="14288" lvl="0" indent="0" algn="l" rtl="0">
              <a:lnSpc>
                <a:spcPct val="90000"/>
              </a:lnSpc>
              <a:spcBef>
                <a:spcPts val="0"/>
              </a:spcBef>
              <a:spcAft>
                <a:spcPts val="0"/>
              </a:spcAft>
              <a:buClr>
                <a:srgbClr val="0070C0"/>
              </a:buClr>
              <a:buSzPct val="100000"/>
              <a:buFont typeface="Arial"/>
              <a:buNone/>
            </a:pPr>
            <a:r>
              <a:rPr lang="fr-FR" sz="2800">
                <a:solidFill>
                  <a:srgbClr val="0070C0"/>
                </a:solidFill>
              </a:rPr>
              <a:t>Développer et entraîner la conscience phonologique</a:t>
            </a:r>
            <a:endParaRPr>
              <a:solidFill>
                <a:srgbClr val="0070C0"/>
              </a:solidFill>
            </a:endParaRPr>
          </a:p>
        </p:txBody>
      </p:sp>
      <p:sp>
        <p:nvSpPr>
          <p:cNvPr id="311" name="Google Shape;311;p31"/>
          <p:cNvSpPr>
            <a:spLocks noGrp="1"/>
          </p:cNvSpPr>
          <p:nvPr>
            <p:ph type="body" idx="2"/>
          </p:nvPr>
        </p:nvSpPr>
        <p:spPr>
          <a:xfrm>
            <a:off x="306531" y="1527449"/>
            <a:ext cx="1601173" cy="1404341"/>
          </a:xfrm>
          <a:prstGeom prst="rightArrow">
            <a:avLst>
              <a:gd name="adj1" fmla="val 50000"/>
              <a:gd name="adj2" fmla="val 50000"/>
            </a:avLst>
          </a:prstGeom>
          <a:solidFill>
            <a:srgbClr val="00B0F0"/>
          </a:solidFill>
          <a:ln w="25400" cap="flat" cmpd="sng">
            <a:solidFill>
              <a:srgbClr val="2323FF"/>
            </a:solidFill>
            <a:prstDash val="solid"/>
            <a:round/>
            <a:headEnd type="none" w="sm" len="sm"/>
            <a:tailEnd type="none" w="sm" len="sm"/>
          </a:ln>
        </p:spPr>
        <p:txBody>
          <a:bodyPr spcFirstLastPara="1" wrap="square" lIns="0" tIns="0" rIns="0" bIns="0" anchor="ctr" anchorCtr="0">
            <a:noAutofit/>
          </a:bodyPr>
          <a:lstStyle/>
          <a:p>
            <a:pPr marL="92075" lvl="0" indent="0" algn="ctr" rtl="0">
              <a:lnSpc>
                <a:spcPct val="100000"/>
              </a:lnSpc>
              <a:spcBef>
                <a:spcPts val="0"/>
              </a:spcBef>
              <a:spcAft>
                <a:spcPts val="0"/>
              </a:spcAft>
              <a:buClr>
                <a:schemeClr val="lt1"/>
              </a:buClr>
              <a:buSzPts val="1400"/>
              <a:buNone/>
            </a:pPr>
            <a:r>
              <a:rPr lang="fr-FR" dirty="0">
                <a:solidFill>
                  <a:schemeClr val="lt1"/>
                </a:solidFill>
                <a:latin typeface="Arial"/>
                <a:ea typeface="Arial"/>
                <a:cs typeface="Arial"/>
                <a:sym typeface="Arial"/>
              </a:rPr>
              <a:t>Segmenter la parole en mot</a:t>
            </a:r>
            <a:endParaRPr dirty="0"/>
          </a:p>
        </p:txBody>
      </p:sp>
      <p:sp>
        <p:nvSpPr>
          <p:cNvPr id="312" name="Google Shape;312;p31"/>
          <p:cNvSpPr/>
          <p:nvPr/>
        </p:nvSpPr>
        <p:spPr>
          <a:xfrm>
            <a:off x="2074814" y="1486822"/>
            <a:ext cx="1728192" cy="1522205"/>
          </a:xfrm>
          <a:prstGeom prst="rightArrow">
            <a:avLst>
              <a:gd name="adj1" fmla="val 50000"/>
              <a:gd name="adj2" fmla="val 50000"/>
            </a:avLst>
          </a:prstGeom>
          <a:solidFill>
            <a:srgbClr val="00B0F0"/>
          </a:solidFill>
          <a:ln w="25400" cap="flat" cmpd="sng">
            <a:solidFill>
              <a:srgbClr val="232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lt1"/>
                </a:solidFill>
                <a:latin typeface="Arial"/>
                <a:ea typeface="Arial"/>
                <a:cs typeface="Arial"/>
                <a:sym typeface="Arial"/>
              </a:rPr>
              <a:t>Segmenter les mots en syllabe</a:t>
            </a:r>
            <a:endParaRPr dirty="0"/>
          </a:p>
        </p:txBody>
      </p:sp>
      <p:sp>
        <p:nvSpPr>
          <p:cNvPr id="313" name="Google Shape;313;p31"/>
          <p:cNvSpPr/>
          <p:nvPr/>
        </p:nvSpPr>
        <p:spPr>
          <a:xfrm>
            <a:off x="3805981" y="1170349"/>
            <a:ext cx="4608512" cy="966726"/>
          </a:xfrm>
          <a:prstGeom prst="rightArrow">
            <a:avLst>
              <a:gd name="adj1" fmla="val 50000"/>
              <a:gd name="adj2" fmla="val 50000"/>
            </a:avLst>
          </a:prstGeom>
          <a:solidFill>
            <a:srgbClr val="00B0F0"/>
          </a:solidFill>
          <a:ln w="25400" cap="flat" cmpd="sng">
            <a:solidFill>
              <a:srgbClr val="232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lt1"/>
                </a:solidFill>
                <a:latin typeface="Arial"/>
                <a:ea typeface="Arial"/>
                <a:cs typeface="Arial"/>
                <a:sym typeface="Arial"/>
              </a:rPr>
              <a:t>Connaitre le nom des lettres et le son qu’elles produisent</a:t>
            </a:r>
            <a:endParaRPr dirty="0"/>
          </a:p>
        </p:txBody>
      </p:sp>
      <p:sp>
        <p:nvSpPr>
          <p:cNvPr id="314" name="Google Shape;314;p31"/>
          <p:cNvSpPr/>
          <p:nvPr/>
        </p:nvSpPr>
        <p:spPr>
          <a:xfrm>
            <a:off x="3973091" y="2013896"/>
            <a:ext cx="4608512" cy="855308"/>
          </a:xfrm>
          <a:prstGeom prst="rightArrow">
            <a:avLst>
              <a:gd name="adj1" fmla="val 50000"/>
              <a:gd name="adj2" fmla="val 50000"/>
            </a:avLst>
          </a:prstGeom>
          <a:solidFill>
            <a:srgbClr val="00B0F0"/>
          </a:solidFill>
          <a:ln w="25400" cap="flat" cmpd="sng">
            <a:solidFill>
              <a:srgbClr val="232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lt1"/>
                </a:solidFill>
                <a:latin typeface="Arial"/>
                <a:ea typeface="Arial"/>
                <a:cs typeface="Arial"/>
                <a:sym typeface="Arial"/>
              </a:rPr>
              <a:t>Découvrir le phonème - conscience phonémique</a:t>
            </a:r>
            <a:endParaRPr dirty="0"/>
          </a:p>
        </p:txBody>
      </p:sp>
      <p:sp>
        <p:nvSpPr>
          <p:cNvPr id="315" name="Google Shape;315;p31"/>
          <p:cNvSpPr/>
          <p:nvPr/>
        </p:nvSpPr>
        <p:spPr>
          <a:xfrm>
            <a:off x="306531" y="3104669"/>
            <a:ext cx="8114061" cy="691217"/>
          </a:xfrm>
          <a:prstGeom prst="homePlate">
            <a:avLst>
              <a:gd name="adj" fmla="val 50000"/>
            </a:avLst>
          </a:prstGeom>
          <a:solidFill>
            <a:srgbClr val="0070C0"/>
          </a:solidFill>
          <a:ln w="25400" cap="flat" cmpd="sng">
            <a:solidFill>
              <a:srgbClr val="232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dirty="0">
                <a:solidFill>
                  <a:schemeClr val="lt1"/>
                </a:solidFill>
                <a:latin typeface="Arial"/>
                <a:ea typeface="Arial"/>
                <a:cs typeface="Arial"/>
                <a:sym typeface="Arial"/>
              </a:rPr>
              <a:t>Progressivité des activités sur des sons-voyelles puis consonnes constrictives</a:t>
            </a:r>
            <a:endParaRPr dirty="0"/>
          </a:p>
          <a:p>
            <a:pPr marL="0" marR="0" lvl="0" indent="0" algn="ctr" rtl="0">
              <a:spcBef>
                <a:spcPts val="0"/>
              </a:spcBef>
              <a:spcAft>
                <a:spcPts val="0"/>
              </a:spcAft>
              <a:buNone/>
            </a:pPr>
            <a:r>
              <a:rPr lang="fr-FR" sz="1600" dirty="0">
                <a:solidFill>
                  <a:schemeClr val="lt1"/>
                </a:solidFill>
                <a:latin typeface="Arial"/>
                <a:ea typeface="Arial"/>
                <a:cs typeface="Arial"/>
                <a:sym typeface="Arial"/>
              </a:rPr>
              <a:t>Rimes, assonance, allitération, phonème</a:t>
            </a:r>
            <a:endParaRPr sz="1600" dirty="0">
              <a:solidFill>
                <a:schemeClr val="lt1"/>
              </a:solidFill>
              <a:latin typeface="Arial"/>
              <a:ea typeface="Arial"/>
              <a:cs typeface="Arial"/>
              <a:sym typeface="Arial"/>
            </a:endParaRPr>
          </a:p>
        </p:txBody>
      </p:sp>
      <p:sp>
        <p:nvSpPr>
          <p:cNvPr id="316" name="Google Shape;316;p31"/>
          <p:cNvSpPr/>
          <p:nvPr/>
        </p:nvSpPr>
        <p:spPr>
          <a:xfrm>
            <a:off x="323850" y="3574472"/>
            <a:ext cx="8734934" cy="1153140"/>
          </a:xfrm>
          <a:prstGeom prst="rightArrow">
            <a:avLst>
              <a:gd name="adj1" fmla="val 50000"/>
              <a:gd name="adj2" fmla="val 50000"/>
            </a:avLst>
          </a:prstGeom>
          <a:solidFill>
            <a:srgbClr val="0070C0"/>
          </a:solidFill>
          <a:ln w="25400" cap="flat" cmpd="sng">
            <a:solidFill>
              <a:srgbClr val="232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dirty="0">
                <a:solidFill>
                  <a:schemeClr val="lt1"/>
                </a:solidFill>
                <a:latin typeface="Arial"/>
                <a:ea typeface="Arial"/>
                <a:cs typeface="Arial"/>
                <a:sym typeface="Arial"/>
              </a:rPr>
              <a:t>En fin  de maternelle : discriminer des syllabes, des sons-voyelles, les sons consonnes facilement perceptibles</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4"/>
          <p:cNvPicPr preferRelativeResize="0">
            <a:picLocks noGrp="1"/>
          </p:cNvPicPr>
          <p:nvPr>
            <p:ph type="pic" idx="2"/>
          </p:nvPr>
        </p:nvPicPr>
        <p:blipFill rotWithShape="1">
          <a:blip r:embed="rId3">
            <a:alphaModFix/>
          </a:blip>
          <a:srcRect t="8024" b="8024"/>
          <a:stretch/>
        </p:blipFill>
        <p:spPr>
          <a:xfrm>
            <a:off x="0" y="552902"/>
            <a:ext cx="9144000" cy="4443958"/>
          </a:xfrm>
          <a:prstGeom prst="rect">
            <a:avLst/>
          </a:prstGeom>
          <a:solidFill>
            <a:schemeClr val="dk2"/>
          </a:solidFill>
          <a:ln>
            <a:noFill/>
          </a:ln>
        </p:spPr>
      </p:pic>
      <p:sp>
        <p:nvSpPr>
          <p:cNvPr id="340" name="Google Shape;340;p34"/>
          <p:cNvSpPr txBox="1">
            <a:spLocks noGrp="1"/>
          </p:cNvSpPr>
          <p:nvPr>
            <p:ph type="dt" idx="10"/>
          </p:nvPr>
        </p:nvSpPr>
        <p:spPr>
          <a:xfrm>
            <a:off x="364285"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341" name="Google Shape;341;p34"/>
          <p:cNvSpPr txBox="1">
            <a:spLocks noGrp="1"/>
          </p:cNvSpPr>
          <p:nvPr>
            <p:ph type="title"/>
          </p:nvPr>
        </p:nvSpPr>
        <p:spPr>
          <a:xfrm>
            <a:off x="359999" y="738000"/>
            <a:ext cx="8424000" cy="4046400"/>
          </a:xfrm>
          <a:prstGeom prst="rect">
            <a:avLst/>
          </a:prstGeom>
          <a:noFill/>
          <a:ln w="10150" cap="flat" cmpd="sng">
            <a:solidFill>
              <a:schemeClr val="lt1"/>
            </a:solidFill>
            <a:prstDash val="solid"/>
            <a:round/>
            <a:headEnd type="none" w="sm" len="sm"/>
            <a:tailEnd type="none" w="sm" len="sm"/>
          </a:ln>
        </p:spPr>
        <p:txBody>
          <a:bodyPr spcFirstLastPara="1" wrap="square" lIns="0" tIns="45700" rIns="91425" bIns="360000" anchor="ctr" anchorCtr="0">
            <a:normAutofit/>
          </a:bodyPr>
          <a:lstStyle/>
          <a:p>
            <a:pPr marL="0" lvl="0" indent="0" algn="ctr" rtl="0">
              <a:lnSpc>
                <a:spcPct val="90000"/>
              </a:lnSpc>
              <a:spcBef>
                <a:spcPts val="0"/>
              </a:spcBef>
              <a:spcAft>
                <a:spcPts val="0"/>
              </a:spcAft>
              <a:buClr>
                <a:srgbClr val="002060"/>
              </a:buClr>
              <a:buSzPts val="3200"/>
              <a:buNone/>
            </a:pPr>
            <a:r>
              <a:rPr lang="fr-FR">
                <a:solidFill>
                  <a:srgbClr val="002060"/>
                </a:solidFill>
              </a:rPr>
              <a:t>4. Place de la petite section</a:t>
            </a:r>
            <a:endParaRPr>
              <a:solidFill>
                <a:srgbClr val="002060"/>
              </a:solidFill>
            </a:endParaRPr>
          </a:p>
        </p:txBody>
      </p:sp>
      <p:sp>
        <p:nvSpPr>
          <p:cNvPr id="342" name="Google Shape;342;p34"/>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5"/>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22</a:t>
            </a:fld>
            <a:endParaRPr/>
          </a:p>
        </p:txBody>
      </p:sp>
      <p:sp>
        <p:nvSpPr>
          <p:cNvPr id="349" name="Google Shape;349;p35"/>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350" name="Google Shape;350;p35"/>
          <p:cNvSpPr txBox="1">
            <a:spLocks noGrp="1"/>
          </p:cNvSpPr>
          <p:nvPr>
            <p:ph type="title"/>
          </p:nvPr>
        </p:nvSpPr>
        <p:spPr>
          <a:xfrm>
            <a:off x="1153474" y="534986"/>
            <a:ext cx="4032448"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rgbClr val="0070C0"/>
              </a:buClr>
              <a:buSzPts val="2500"/>
              <a:buFont typeface="Arial"/>
              <a:buNone/>
            </a:pPr>
            <a:r>
              <a:rPr lang="fr-FR">
                <a:solidFill>
                  <a:srgbClr val="0070C0"/>
                </a:solidFill>
              </a:rPr>
              <a:t>Place de la Petite section</a:t>
            </a:r>
            <a:endParaRPr>
              <a:solidFill>
                <a:srgbClr val="0070C0"/>
              </a:solidFill>
            </a:endParaRPr>
          </a:p>
        </p:txBody>
      </p:sp>
      <p:sp>
        <p:nvSpPr>
          <p:cNvPr id="351" name="Google Shape;351;p35"/>
          <p:cNvSpPr txBox="1"/>
          <p:nvPr/>
        </p:nvSpPr>
        <p:spPr>
          <a:xfrm>
            <a:off x="744664" y="1301794"/>
            <a:ext cx="78230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350" b="1">
                <a:solidFill>
                  <a:srgbClr val="0070C0"/>
                </a:solidFill>
                <a:latin typeface="Arial"/>
                <a:ea typeface="Arial"/>
                <a:cs typeface="Arial"/>
                <a:sym typeface="Arial"/>
              </a:rPr>
              <a:t>Sensibilité phonologique</a:t>
            </a:r>
            <a:r>
              <a:rPr lang="fr-FR" sz="1350">
                <a:solidFill>
                  <a:srgbClr val="0070C0"/>
                </a:solidFill>
                <a:latin typeface="Arial"/>
                <a:ea typeface="Arial"/>
                <a:cs typeface="Arial"/>
                <a:sym typeface="Arial"/>
              </a:rPr>
              <a:t>		                                      </a:t>
            </a:r>
            <a:r>
              <a:rPr lang="fr-FR" sz="1350" b="1">
                <a:solidFill>
                  <a:srgbClr val="0070C0"/>
                </a:solidFill>
                <a:latin typeface="Arial"/>
                <a:ea typeface="Arial"/>
                <a:cs typeface="Arial"/>
                <a:sym typeface="Arial"/>
              </a:rPr>
              <a:t>Conscience phonologique</a:t>
            </a:r>
            <a:endParaRPr/>
          </a:p>
          <a:p>
            <a:pPr marL="0" marR="0" lvl="0" indent="0" algn="l" rtl="0">
              <a:spcBef>
                <a:spcPts val="0"/>
              </a:spcBef>
              <a:spcAft>
                <a:spcPts val="0"/>
              </a:spcAft>
              <a:buNone/>
            </a:pPr>
            <a:endParaRPr sz="1350" b="1">
              <a:solidFill>
                <a:srgbClr val="7030A0"/>
              </a:solidFill>
              <a:latin typeface="Arial"/>
              <a:ea typeface="Arial"/>
              <a:cs typeface="Arial"/>
              <a:sym typeface="Arial"/>
            </a:endParaRPr>
          </a:p>
          <a:p>
            <a:pPr marL="0" marR="0" lvl="0" indent="0" algn="l" rtl="0">
              <a:spcBef>
                <a:spcPts val="0"/>
              </a:spcBef>
              <a:spcAft>
                <a:spcPts val="0"/>
              </a:spcAft>
              <a:buNone/>
            </a:pPr>
            <a:r>
              <a:rPr lang="fr-FR" sz="1350" b="1">
                <a:solidFill>
                  <a:srgbClr val="7030A0"/>
                </a:solidFill>
                <a:latin typeface="Arial"/>
                <a:ea typeface="Arial"/>
                <a:cs typeface="Arial"/>
                <a:sym typeface="Arial"/>
              </a:rPr>
              <a:t>                                                                   </a:t>
            </a:r>
            <a:r>
              <a:rPr lang="fr-FR" sz="1350">
                <a:solidFill>
                  <a:srgbClr val="FF0000"/>
                </a:solidFill>
                <a:latin typeface="Arial"/>
                <a:ea typeface="Arial"/>
                <a:cs typeface="Arial"/>
                <a:sym typeface="Arial"/>
              </a:rPr>
              <a:t>de la PS au CP</a:t>
            </a:r>
            <a:endParaRPr/>
          </a:p>
          <a:p>
            <a:pPr marL="0" marR="0" lvl="0" indent="0" algn="l" rtl="0">
              <a:spcBef>
                <a:spcPts val="0"/>
              </a:spcBef>
              <a:spcAft>
                <a:spcPts val="0"/>
              </a:spcAft>
              <a:buNone/>
            </a:pPr>
            <a:r>
              <a:rPr lang="fr-FR" sz="1350">
                <a:solidFill>
                  <a:schemeClr val="dk1"/>
                </a:solidFill>
                <a:latin typeface="Arial"/>
                <a:ea typeface="Arial"/>
                <a:cs typeface="Arial"/>
                <a:sym typeface="Arial"/>
              </a:rPr>
              <a:t>   </a:t>
            </a:r>
            <a:endParaRPr/>
          </a:p>
        </p:txBody>
      </p:sp>
      <p:cxnSp>
        <p:nvCxnSpPr>
          <p:cNvPr id="352" name="Google Shape;352;p35"/>
          <p:cNvCxnSpPr/>
          <p:nvPr/>
        </p:nvCxnSpPr>
        <p:spPr>
          <a:xfrm>
            <a:off x="2221112" y="1635646"/>
            <a:ext cx="4870178" cy="0"/>
          </a:xfrm>
          <a:prstGeom prst="straightConnector1">
            <a:avLst/>
          </a:prstGeom>
          <a:noFill/>
          <a:ln w="28575" cap="flat" cmpd="sng">
            <a:solidFill>
              <a:srgbClr val="2323FF"/>
            </a:solidFill>
            <a:prstDash val="solid"/>
            <a:round/>
            <a:headEnd type="none" w="sm" len="sm"/>
            <a:tailEnd type="triangle" w="med" len="med"/>
          </a:ln>
        </p:spPr>
      </p:cxnSp>
      <p:sp>
        <p:nvSpPr>
          <p:cNvPr id="353" name="Google Shape;353;p35"/>
          <p:cNvSpPr txBox="1"/>
          <p:nvPr/>
        </p:nvSpPr>
        <p:spPr>
          <a:xfrm>
            <a:off x="1492096" y="1913075"/>
            <a:ext cx="7070441"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		</a:t>
            </a:r>
            <a:endParaRPr/>
          </a:p>
          <a:p>
            <a:pPr marL="257175" marR="0" lvl="0" indent="-257175" algn="just" rtl="0">
              <a:spcBef>
                <a:spcPts val="0"/>
              </a:spcBef>
              <a:spcAft>
                <a:spcPts val="0"/>
              </a:spcAft>
              <a:buClr>
                <a:srgbClr val="0070C0"/>
              </a:buClr>
              <a:buSzPts val="1800"/>
              <a:buFont typeface="Noto Sans Symbols"/>
              <a:buChar char="⮚"/>
            </a:pPr>
            <a:r>
              <a:rPr lang="fr-FR" sz="1800" b="1">
                <a:solidFill>
                  <a:srgbClr val="0070C0"/>
                </a:solidFill>
                <a:latin typeface="Arial"/>
                <a:ea typeface="Arial"/>
                <a:cs typeface="Arial"/>
                <a:sym typeface="Arial"/>
              </a:rPr>
              <a:t>La voix et l’écoute </a:t>
            </a:r>
            <a:r>
              <a:rPr lang="fr-FR" sz="1800">
                <a:solidFill>
                  <a:schemeClr val="dk1"/>
                </a:solidFill>
                <a:latin typeface="Arial"/>
                <a:ea typeface="Arial"/>
                <a:cs typeface="Arial"/>
                <a:sym typeface="Arial"/>
              </a:rPr>
              <a:t>sont au service du développement de la conscience phonologique (jeux d’écoute, comptines et formulettes, jeux vocaux).</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57175" marR="0" lvl="0" indent="-257175" algn="just" rtl="0">
              <a:spcBef>
                <a:spcPts val="0"/>
              </a:spcBef>
              <a:spcAft>
                <a:spcPts val="0"/>
              </a:spcAft>
              <a:buClr>
                <a:schemeClr val="dk1"/>
              </a:buClr>
              <a:buSzPts val="1800"/>
              <a:buFont typeface="Noto Sans Symbols"/>
              <a:buChar char="⮚"/>
            </a:pPr>
            <a:r>
              <a:rPr lang="fr-FR" sz="1800">
                <a:solidFill>
                  <a:schemeClr val="dk1"/>
                </a:solidFill>
                <a:latin typeface="Arial"/>
                <a:ea typeface="Arial"/>
                <a:cs typeface="Arial"/>
                <a:sym typeface="Arial"/>
              </a:rPr>
              <a:t> La prise de conscience des unités sonores repose sur des compétences qui se développent durant les trois années de l’école maternelle : prendre conscience des mots, des syllabes et des phonèmes.</a:t>
            </a:r>
            <a:endParaRPr/>
          </a:p>
        </p:txBody>
      </p:sp>
      <p:pic>
        <p:nvPicPr>
          <p:cNvPr id="354" name="Google Shape;354;p35"/>
          <p:cNvPicPr preferRelativeResize="0"/>
          <p:nvPr/>
        </p:nvPicPr>
        <p:blipFill rotWithShape="1">
          <a:blip r:embed="rId3">
            <a:alphaModFix/>
          </a:blip>
          <a:srcRect/>
          <a:stretch/>
        </p:blipFill>
        <p:spPr>
          <a:xfrm>
            <a:off x="323850" y="2499742"/>
            <a:ext cx="829624" cy="116168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23</a:t>
            </a:fld>
            <a:endParaRPr/>
          </a:p>
        </p:txBody>
      </p:sp>
      <p:sp>
        <p:nvSpPr>
          <p:cNvPr id="361" name="Google Shape;361;p36"/>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362" name="Google Shape;362;p36"/>
          <p:cNvSpPr txBox="1">
            <a:spLocks noGrp="1"/>
          </p:cNvSpPr>
          <p:nvPr>
            <p:ph type="title"/>
          </p:nvPr>
        </p:nvSpPr>
        <p:spPr>
          <a:xfrm>
            <a:off x="908850" y="799976"/>
            <a:ext cx="4032448"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rgbClr val="0070C0"/>
              </a:buClr>
              <a:buSzPts val="2500"/>
              <a:buFont typeface="Arial"/>
              <a:buNone/>
            </a:pPr>
            <a:r>
              <a:rPr lang="fr-FR">
                <a:solidFill>
                  <a:srgbClr val="0070C0"/>
                </a:solidFill>
              </a:rPr>
              <a:t>Place de la Petite section</a:t>
            </a:r>
            <a:endParaRPr>
              <a:solidFill>
                <a:srgbClr val="0070C0"/>
              </a:solidFill>
            </a:endParaRPr>
          </a:p>
        </p:txBody>
      </p:sp>
      <p:sp>
        <p:nvSpPr>
          <p:cNvPr id="363" name="Google Shape;363;p36"/>
          <p:cNvSpPr txBox="1"/>
          <p:nvPr/>
        </p:nvSpPr>
        <p:spPr>
          <a:xfrm>
            <a:off x="1640029" y="1893735"/>
            <a:ext cx="3111359"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b="1" dirty="0">
                <a:solidFill>
                  <a:schemeClr val="dk1"/>
                </a:solidFill>
                <a:latin typeface="Arial"/>
                <a:ea typeface="Arial"/>
                <a:cs typeface="Arial"/>
                <a:sym typeface="Arial"/>
              </a:rPr>
              <a:t>Vidéo PS</a:t>
            </a:r>
            <a:endParaRPr dirty="0"/>
          </a:p>
          <a:p>
            <a:pPr marL="0" marR="0" lvl="0" indent="0" algn="ctr" rtl="0">
              <a:spcBef>
                <a:spcPts val="0"/>
              </a:spcBef>
              <a:spcAft>
                <a:spcPts val="0"/>
              </a:spcAft>
              <a:buNone/>
            </a:pPr>
            <a:r>
              <a:rPr lang="fr-FR" sz="1350" dirty="0">
                <a:solidFill>
                  <a:schemeClr val="dk1"/>
                </a:solidFill>
                <a:latin typeface="Arial"/>
                <a:ea typeface="Arial"/>
                <a:cs typeface="Arial"/>
                <a:sym typeface="Arial"/>
              </a:rPr>
              <a:t>Reconnaitre des « bruits » de la classe, de la vie quotidienne </a:t>
            </a:r>
            <a:endParaRPr dirty="0"/>
          </a:p>
        </p:txBody>
      </p:sp>
      <p:sp>
        <p:nvSpPr>
          <p:cNvPr id="366" name="Google Shape;366;p36"/>
          <p:cNvSpPr txBox="1"/>
          <p:nvPr/>
        </p:nvSpPr>
        <p:spPr>
          <a:xfrm>
            <a:off x="5652120" y="3172199"/>
            <a:ext cx="2709863"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b="1">
                <a:solidFill>
                  <a:schemeClr val="dk1"/>
                </a:solidFill>
                <a:latin typeface="Arial"/>
                <a:ea typeface="Arial"/>
                <a:cs typeface="Arial"/>
                <a:sym typeface="Arial"/>
              </a:rPr>
              <a:t>Vidéo PS</a:t>
            </a:r>
            <a:endParaRPr/>
          </a:p>
          <a:p>
            <a:pPr marL="0" marR="0" lvl="0" indent="0" algn="ctr" rtl="0">
              <a:spcBef>
                <a:spcPts val="0"/>
              </a:spcBef>
              <a:spcAft>
                <a:spcPts val="0"/>
              </a:spcAft>
              <a:buNone/>
            </a:pPr>
            <a:r>
              <a:rPr lang="fr-FR" sz="1350">
                <a:solidFill>
                  <a:schemeClr val="dk1"/>
                </a:solidFill>
                <a:latin typeface="Arial"/>
                <a:ea typeface="Arial"/>
                <a:cs typeface="Arial"/>
                <a:sym typeface="Arial"/>
              </a:rPr>
              <a:t>« Taper » les syllabes d’un prénom </a:t>
            </a:r>
            <a:endParaRPr/>
          </a:p>
        </p:txBody>
      </p:sp>
      <p:pic>
        <p:nvPicPr>
          <p:cNvPr id="2" name="Image 1"/>
          <p:cNvPicPr>
            <a:picLocks noChangeAspect="1"/>
          </p:cNvPicPr>
          <p:nvPr/>
        </p:nvPicPr>
        <p:blipFill>
          <a:blip r:embed="rId3"/>
          <a:stretch>
            <a:fillRect/>
          </a:stretch>
        </p:blipFill>
        <p:spPr>
          <a:xfrm>
            <a:off x="647780" y="1578601"/>
            <a:ext cx="1203825" cy="1490197"/>
          </a:xfrm>
          <a:prstGeom prst="rect">
            <a:avLst/>
          </a:prstGeom>
        </p:spPr>
      </p:pic>
      <p:pic>
        <p:nvPicPr>
          <p:cNvPr id="10" name="Image 9"/>
          <p:cNvPicPr>
            <a:picLocks noChangeAspect="1"/>
          </p:cNvPicPr>
          <p:nvPr/>
        </p:nvPicPr>
        <p:blipFill>
          <a:blip r:embed="rId3"/>
          <a:stretch>
            <a:fillRect/>
          </a:stretch>
        </p:blipFill>
        <p:spPr>
          <a:xfrm>
            <a:off x="4751388" y="2804067"/>
            <a:ext cx="1203825" cy="149019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7"/>
          <p:cNvSpPr txBox="1">
            <a:spLocks noGrp="1"/>
          </p:cNvSpPr>
          <p:nvPr>
            <p:ph type="title"/>
          </p:nvPr>
        </p:nvSpPr>
        <p:spPr>
          <a:xfrm>
            <a:off x="800100" y="481946"/>
            <a:ext cx="7543800" cy="611359"/>
          </a:xfrm>
          <a:prstGeom prst="rect">
            <a:avLst/>
          </a:prstGeom>
          <a:noFill/>
          <a:ln>
            <a:noFill/>
          </a:ln>
        </p:spPr>
        <p:txBody>
          <a:bodyPr spcFirstLastPara="1" wrap="square" lIns="91425" tIns="45700" rIns="91425" bIns="45700" anchor="ctr" anchorCtr="0">
            <a:normAutofit/>
          </a:bodyPr>
          <a:lstStyle/>
          <a:p>
            <a:pPr marL="14288" lvl="0" indent="0" algn="ctr" rtl="0">
              <a:lnSpc>
                <a:spcPct val="90000"/>
              </a:lnSpc>
              <a:spcBef>
                <a:spcPts val="0"/>
              </a:spcBef>
              <a:spcAft>
                <a:spcPts val="0"/>
              </a:spcAft>
              <a:buClr>
                <a:srgbClr val="0070C0"/>
              </a:buClr>
              <a:buSzPts val="2400"/>
              <a:buFont typeface="Arial"/>
              <a:buNone/>
            </a:pPr>
            <a:r>
              <a:rPr lang="fr-FR" sz="2400">
                <a:solidFill>
                  <a:srgbClr val="0070C0"/>
                </a:solidFill>
              </a:rPr>
              <a:t>Pour analyser…… points de regard</a:t>
            </a:r>
            <a:endParaRPr>
              <a:solidFill>
                <a:srgbClr val="0070C0"/>
              </a:solidFill>
            </a:endParaRPr>
          </a:p>
        </p:txBody>
      </p:sp>
      <p:sp>
        <p:nvSpPr>
          <p:cNvPr id="374" name="Google Shape;374;p37"/>
          <p:cNvSpPr txBox="1">
            <a:spLocks noGrp="1"/>
          </p:cNvSpPr>
          <p:nvPr>
            <p:ph type="body" idx="1"/>
          </p:nvPr>
        </p:nvSpPr>
        <p:spPr>
          <a:xfrm>
            <a:off x="675862" y="1003853"/>
            <a:ext cx="7921487" cy="346070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400"/>
              <a:buNone/>
            </a:pPr>
            <a:r>
              <a:rPr lang="fr-FR"/>
              <a:t>Cinq focales</a:t>
            </a:r>
            <a:endParaRPr/>
          </a:p>
          <a:p>
            <a:pPr marL="0" lvl="0" indent="0" algn="l" rtl="0">
              <a:lnSpc>
                <a:spcPct val="100000"/>
              </a:lnSpc>
              <a:spcBef>
                <a:spcPts val="500"/>
              </a:spcBef>
              <a:spcAft>
                <a:spcPts val="0"/>
              </a:spcAft>
              <a:buClr>
                <a:schemeClr val="dk1"/>
              </a:buClr>
              <a:buSzPts val="1400"/>
              <a:buNone/>
            </a:pPr>
            <a:endParaRPr/>
          </a:p>
        </p:txBody>
      </p:sp>
      <p:sp>
        <p:nvSpPr>
          <p:cNvPr id="375" name="Google Shape;375;p37"/>
          <p:cNvSpPr txBox="1">
            <a:spLocks noGrp="1"/>
          </p:cNvSpPr>
          <p:nvPr>
            <p:ph type="dt" idx="10"/>
          </p:nvPr>
        </p:nvSpPr>
        <p:spPr>
          <a:xfrm>
            <a:off x="315703" y="4783500"/>
            <a:ext cx="20574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28/12/2021</a:t>
            </a:r>
            <a:endParaRPr/>
          </a:p>
        </p:txBody>
      </p:sp>
      <p:sp>
        <p:nvSpPr>
          <p:cNvPr id="376" name="Google Shape;376;p37"/>
          <p:cNvSpPr/>
          <p:nvPr/>
        </p:nvSpPr>
        <p:spPr>
          <a:xfrm>
            <a:off x="1046094" y="1279088"/>
            <a:ext cx="3279914" cy="129266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77" name="Google Shape;377;p37"/>
          <p:cNvSpPr/>
          <p:nvPr/>
        </p:nvSpPr>
        <p:spPr>
          <a:xfrm>
            <a:off x="4572000" y="1279088"/>
            <a:ext cx="3279914" cy="129266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78" name="Google Shape;378;p37"/>
          <p:cNvSpPr/>
          <p:nvPr/>
        </p:nvSpPr>
        <p:spPr>
          <a:xfrm>
            <a:off x="914400" y="2983305"/>
            <a:ext cx="2305878" cy="13716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79" name="Google Shape;379;p37"/>
          <p:cNvSpPr/>
          <p:nvPr/>
        </p:nvSpPr>
        <p:spPr>
          <a:xfrm>
            <a:off x="3483666" y="2974933"/>
            <a:ext cx="2305878" cy="13883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80" name="Google Shape;380;p37"/>
          <p:cNvSpPr/>
          <p:nvPr/>
        </p:nvSpPr>
        <p:spPr>
          <a:xfrm>
            <a:off x="6052932" y="2983305"/>
            <a:ext cx="2305878" cy="13716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81" name="Google Shape;381;p37"/>
          <p:cNvSpPr txBox="1"/>
          <p:nvPr/>
        </p:nvSpPr>
        <p:spPr>
          <a:xfrm>
            <a:off x="1046094" y="1341212"/>
            <a:ext cx="3178037" cy="13157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a:solidFill>
                  <a:srgbClr val="FF0000"/>
                </a:solidFill>
                <a:latin typeface="Arial"/>
                <a:ea typeface="Arial"/>
                <a:cs typeface="Arial"/>
                <a:sym typeface="Arial"/>
              </a:rPr>
              <a:t>Planification</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Objectifs</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Tâches didactiques</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Démarches</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Organisation</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Evaluation </a:t>
            </a:r>
            <a:endParaRPr sz="1350">
              <a:solidFill>
                <a:schemeClr val="dk1"/>
              </a:solidFill>
              <a:latin typeface="Arial"/>
              <a:ea typeface="Arial"/>
              <a:cs typeface="Arial"/>
              <a:sym typeface="Arial"/>
            </a:endParaRPr>
          </a:p>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382" name="Google Shape;382;p37"/>
          <p:cNvSpPr txBox="1"/>
          <p:nvPr/>
        </p:nvSpPr>
        <p:spPr>
          <a:xfrm>
            <a:off x="4683815" y="1295866"/>
            <a:ext cx="3071192" cy="9925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a:solidFill>
                  <a:srgbClr val="FF0000"/>
                </a:solidFill>
                <a:latin typeface="Arial"/>
                <a:ea typeface="Arial"/>
                <a:cs typeface="Arial"/>
                <a:sym typeface="Arial"/>
              </a:rPr>
              <a:t>Explicitation</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Buts (le faire)</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Finalités (le pourquoi)</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Connaissances et savoirs à mobiliser</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Procédures ou stratégies</a:t>
            </a:r>
            <a:r>
              <a:rPr lang="fr-FR" sz="1350">
                <a:solidFill>
                  <a:schemeClr val="dk1"/>
                </a:solidFill>
                <a:latin typeface="Arial"/>
                <a:ea typeface="Arial"/>
                <a:cs typeface="Arial"/>
                <a:sym typeface="Arial"/>
              </a:rPr>
              <a:t> </a:t>
            </a:r>
            <a:endParaRPr sz="1350">
              <a:solidFill>
                <a:schemeClr val="dk1"/>
              </a:solidFill>
              <a:latin typeface="Arial"/>
              <a:ea typeface="Arial"/>
              <a:cs typeface="Arial"/>
              <a:sym typeface="Arial"/>
            </a:endParaRPr>
          </a:p>
        </p:txBody>
      </p:sp>
      <p:sp>
        <p:nvSpPr>
          <p:cNvPr id="383" name="Google Shape;383;p37"/>
          <p:cNvSpPr txBox="1"/>
          <p:nvPr/>
        </p:nvSpPr>
        <p:spPr>
          <a:xfrm>
            <a:off x="929310" y="2983305"/>
            <a:ext cx="229096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a:solidFill>
                  <a:srgbClr val="FF0000"/>
                </a:solidFill>
                <a:latin typeface="Arial"/>
                <a:ea typeface="Arial"/>
                <a:cs typeface="Arial"/>
                <a:sym typeface="Arial"/>
              </a:rPr>
              <a:t>Régulation</a:t>
            </a:r>
            <a:endParaRPr sz="1350">
              <a:solidFill>
                <a:schemeClr val="dk1"/>
              </a:solidFill>
              <a:latin typeface="Arial"/>
              <a:ea typeface="Arial"/>
              <a:cs typeface="Arial"/>
              <a:sym typeface="Arial"/>
            </a:endParaRPr>
          </a:p>
          <a:p>
            <a:pPr marL="0" marR="0" lvl="0" indent="0" algn="ctr" rtl="0">
              <a:spcBef>
                <a:spcPts val="0"/>
              </a:spcBef>
              <a:spcAft>
                <a:spcPts val="0"/>
              </a:spcAft>
              <a:buNone/>
            </a:pPr>
            <a:endParaRPr sz="600">
              <a:solidFill>
                <a:srgbClr val="FF0000"/>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Climat de classe et autorité</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Interactions (feed-back)</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Traitement des erreurs</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Etayage </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Coopération </a:t>
            </a:r>
            <a:endParaRPr sz="1350">
              <a:solidFill>
                <a:schemeClr val="dk1"/>
              </a:solidFill>
              <a:latin typeface="Arial"/>
              <a:ea typeface="Arial"/>
              <a:cs typeface="Arial"/>
              <a:sym typeface="Arial"/>
            </a:endParaRPr>
          </a:p>
          <a:p>
            <a:pPr marL="0" marR="0" lvl="0" indent="0" algn="l" rtl="0">
              <a:spcBef>
                <a:spcPts val="0"/>
              </a:spcBef>
              <a:spcAft>
                <a:spcPts val="0"/>
              </a:spcAft>
              <a:buNone/>
            </a:pPr>
            <a:endParaRPr sz="1050">
              <a:solidFill>
                <a:schemeClr val="dk1"/>
              </a:solidFill>
              <a:latin typeface="Arial"/>
              <a:ea typeface="Arial"/>
              <a:cs typeface="Arial"/>
              <a:sym typeface="Arial"/>
            </a:endParaRPr>
          </a:p>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384" name="Google Shape;384;p37"/>
          <p:cNvSpPr txBox="1"/>
          <p:nvPr/>
        </p:nvSpPr>
        <p:spPr>
          <a:xfrm>
            <a:off x="3578088" y="3036656"/>
            <a:ext cx="221145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a:solidFill>
                  <a:srgbClr val="FF0000"/>
                </a:solidFill>
                <a:latin typeface="Arial"/>
                <a:ea typeface="Arial"/>
                <a:cs typeface="Arial"/>
                <a:sym typeface="Arial"/>
              </a:rPr>
              <a:t>Motivation</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Maintien de l’engagement des élèves</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Maintien de leur attention </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Développement de leur sentiment de compétence</a:t>
            </a:r>
            <a:endParaRPr sz="1350">
              <a:solidFill>
                <a:schemeClr val="dk1"/>
              </a:solidFill>
              <a:latin typeface="Arial"/>
              <a:ea typeface="Arial"/>
              <a:cs typeface="Arial"/>
              <a:sym typeface="Arial"/>
            </a:endParaRPr>
          </a:p>
        </p:txBody>
      </p:sp>
      <p:sp>
        <p:nvSpPr>
          <p:cNvPr id="385" name="Google Shape;385;p37"/>
          <p:cNvSpPr txBox="1"/>
          <p:nvPr/>
        </p:nvSpPr>
        <p:spPr>
          <a:xfrm>
            <a:off x="6147354" y="3036656"/>
            <a:ext cx="2196547" cy="9925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a:solidFill>
                  <a:srgbClr val="FF0000"/>
                </a:solidFill>
                <a:latin typeface="Arial"/>
                <a:ea typeface="Arial"/>
                <a:cs typeface="Arial"/>
                <a:sym typeface="Arial"/>
              </a:rPr>
              <a:t>Différenciation</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350">
                <a:solidFill>
                  <a:srgbClr val="FF0000"/>
                </a:solidFill>
                <a:latin typeface="Arial"/>
                <a:ea typeface="Arial"/>
                <a:cs typeface="Arial"/>
                <a:sym typeface="Arial"/>
              </a:rPr>
              <a:t> </a:t>
            </a:r>
            <a:r>
              <a:rPr lang="fr-FR" sz="1050">
                <a:solidFill>
                  <a:schemeClr val="dk1"/>
                </a:solidFill>
                <a:latin typeface="Arial"/>
                <a:ea typeface="Arial"/>
                <a:cs typeface="Arial"/>
                <a:sym typeface="Arial"/>
              </a:rPr>
              <a:t>. Modalités (tâches similaires ou pas, degré d’étayage)</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Groupements /ind/coll/durée/</a:t>
            </a:r>
            <a:endParaRPr sz="1350">
              <a:solidFill>
                <a:schemeClr val="dk1"/>
              </a:solidFill>
              <a:latin typeface="Arial"/>
              <a:ea typeface="Arial"/>
              <a:cs typeface="Arial"/>
              <a:sym typeface="Arial"/>
            </a:endParaRPr>
          </a:p>
          <a:p>
            <a:pPr marL="0" marR="0" lvl="0" indent="0" algn="l" rtl="0">
              <a:spcBef>
                <a:spcPts val="0"/>
              </a:spcBef>
              <a:spcAft>
                <a:spcPts val="0"/>
              </a:spcAft>
              <a:buNone/>
            </a:pPr>
            <a:r>
              <a:rPr lang="fr-FR" sz="1050">
                <a:solidFill>
                  <a:schemeClr val="dk1"/>
                </a:solidFill>
                <a:latin typeface="Arial"/>
                <a:ea typeface="Arial"/>
                <a:cs typeface="Arial"/>
                <a:sym typeface="Arial"/>
              </a:rPr>
              <a:t>. Publics niveau/besoin/</a:t>
            </a:r>
            <a:endParaRPr sz="1350">
              <a:solidFill>
                <a:schemeClr val="dk1"/>
              </a:solidFill>
              <a:latin typeface="Arial"/>
              <a:ea typeface="Arial"/>
              <a:cs typeface="Arial"/>
              <a:sym typeface="Arial"/>
            </a:endParaRPr>
          </a:p>
        </p:txBody>
      </p:sp>
      <p:sp>
        <p:nvSpPr>
          <p:cNvPr id="386" name="Google Shape;386;p37"/>
          <p:cNvSpPr txBox="1"/>
          <p:nvPr/>
        </p:nvSpPr>
        <p:spPr>
          <a:xfrm>
            <a:off x="2793350" y="4766450"/>
            <a:ext cx="64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t>https://semestriel.framapad.org/p/analyse-de-videos-phono-9rs7?lang=fr</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6E893-8CD9-4B13-836E-1E58953DA590}"/>
              </a:ext>
            </a:extLst>
          </p:cNvPr>
          <p:cNvSpPr>
            <a:spLocks noGrp="1"/>
          </p:cNvSpPr>
          <p:nvPr>
            <p:ph type="title"/>
          </p:nvPr>
        </p:nvSpPr>
        <p:spPr>
          <a:xfrm>
            <a:off x="1604596" y="308617"/>
            <a:ext cx="7886700" cy="731047"/>
          </a:xfrm>
        </p:spPr>
        <p:txBody>
          <a:bodyPr>
            <a:normAutofit fontScale="90000"/>
          </a:bodyPr>
          <a:lstStyle/>
          <a:p>
            <a:r>
              <a:rPr lang="fr-FR" dirty="0">
                <a:solidFill>
                  <a:srgbClr val="0070C0"/>
                </a:solidFill>
              </a:rPr>
              <a:t>Exemples de jeux de sensibilité auditive</a:t>
            </a:r>
            <a:br>
              <a:rPr lang="fr-FR" dirty="0">
                <a:solidFill>
                  <a:srgbClr val="0070C0"/>
                </a:solidFill>
              </a:rPr>
            </a:br>
            <a:endParaRPr lang="fr-FR" dirty="0">
              <a:solidFill>
                <a:srgbClr val="0070C0"/>
              </a:solidFill>
            </a:endParaRPr>
          </a:p>
        </p:txBody>
      </p:sp>
      <p:pic>
        <p:nvPicPr>
          <p:cNvPr id="5" name="Espace réservé du contenu 4">
            <a:extLst>
              <a:ext uri="{FF2B5EF4-FFF2-40B4-BE49-F238E27FC236}">
                <a16:creationId xmlns:a16="http://schemas.microsoft.com/office/drawing/2014/main" id="{50F30434-3A5A-4F73-B3A6-E8FA3456D601}"/>
              </a:ext>
            </a:extLst>
          </p:cNvPr>
          <p:cNvPicPr>
            <a:picLocks noGrp="1" noChangeAspect="1"/>
          </p:cNvPicPr>
          <p:nvPr>
            <p:ph idx="1"/>
          </p:nvPr>
        </p:nvPicPr>
        <p:blipFill>
          <a:blip r:embed="rId3"/>
          <a:stretch>
            <a:fillRect/>
          </a:stretch>
        </p:blipFill>
        <p:spPr>
          <a:xfrm>
            <a:off x="736041" y="708978"/>
            <a:ext cx="2136280" cy="1807621"/>
          </a:xfrm>
        </p:spPr>
      </p:pic>
      <p:sp>
        <p:nvSpPr>
          <p:cNvPr id="6" name="ZoneTexte 5">
            <a:extLst>
              <a:ext uri="{FF2B5EF4-FFF2-40B4-BE49-F238E27FC236}">
                <a16:creationId xmlns:a16="http://schemas.microsoft.com/office/drawing/2014/main" id="{A99F0F29-AED7-4441-BC1F-1BFB9E2C6BCA}"/>
              </a:ext>
            </a:extLst>
          </p:cNvPr>
          <p:cNvSpPr txBox="1"/>
          <p:nvPr/>
        </p:nvSpPr>
        <p:spPr>
          <a:xfrm>
            <a:off x="365594" y="2255336"/>
            <a:ext cx="2658794" cy="415498"/>
          </a:xfrm>
          <a:prstGeom prst="rect">
            <a:avLst/>
          </a:prstGeom>
          <a:noFill/>
        </p:spPr>
        <p:txBody>
          <a:bodyPr wrap="square" rtlCol="0">
            <a:spAutoFit/>
          </a:bodyPr>
          <a:lstStyle/>
          <a:p>
            <a:r>
              <a:rPr lang="fr-FR" sz="1050" b="1" dirty="0"/>
              <a:t>Tubes sonores </a:t>
            </a:r>
            <a:r>
              <a:rPr lang="fr-FR" sz="1050" dirty="0"/>
              <a:t>: apparier les deux tubes qui font le même son. </a:t>
            </a:r>
          </a:p>
        </p:txBody>
      </p:sp>
      <p:pic>
        <p:nvPicPr>
          <p:cNvPr id="8" name="Image 7">
            <a:extLst>
              <a:ext uri="{FF2B5EF4-FFF2-40B4-BE49-F238E27FC236}">
                <a16:creationId xmlns:a16="http://schemas.microsoft.com/office/drawing/2014/main" id="{0F18973B-D0BB-4474-A7D6-5CC91EC2C69E}"/>
              </a:ext>
            </a:extLst>
          </p:cNvPr>
          <p:cNvPicPr>
            <a:picLocks noChangeAspect="1"/>
          </p:cNvPicPr>
          <p:nvPr/>
        </p:nvPicPr>
        <p:blipFill>
          <a:blip r:embed="rId4"/>
          <a:stretch>
            <a:fillRect/>
          </a:stretch>
        </p:blipFill>
        <p:spPr>
          <a:xfrm>
            <a:off x="3437711" y="647280"/>
            <a:ext cx="2833970" cy="1815805"/>
          </a:xfrm>
          <a:prstGeom prst="rect">
            <a:avLst/>
          </a:prstGeom>
        </p:spPr>
      </p:pic>
      <p:sp>
        <p:nvSpPr>
          <p:cNvPr id="9" name="ZoneTexte 8">
            <a:extLst>
              <a:ext uri="{FF2B5EF4-FFF2-40B4-BE49-F238E27FC236}">
                <a16:creationId xmlns:a16="http://schemas.microsoft.com/office/drawing/2014/main" id="{DB25C82E-FEA8-471D-9A35-9A193EE46476}"/>
              </a:ext>
            </a:extLst>
          </p:cNvPr>
          <p:cNvSpPr txBox="1"/>
          <p:nvPr/>
        </p:nvSpPr>
        <p:spPr>
          <a:xfrm>
            <a:off x="3698968" y="2463085"/>
            <a:ext cx="2658794" cy="253916"/>
          </a:xfrm>
          <a:prstGeom prst="rect">
            <a:avLst/>
          </a:prstGeom>
          <a:noFill/>
        </p:spPr>
        <p:txBody>
          <a:bodyPr wrap="square" rtlCol="0">
            <a:spAutoFit/>
          </a:bodyPr>
          <a:lstStyle/>
          <a:p>
            <a:r>
              <a:rPr lang="fr-FR" sz="1050" b="1" dirty="0"/>
              <a:t>Mémo des sons GOKI </a:t>
            </a:r>
            <a:r>
              <a:rPr lang="fr-FR" sz="1050" dirty="0"/>
              <a:t>: même principe</a:t>
            </a:r>
          </a:p>
        </p:txBody>
      </p:sp>
      <p:pic>
        <p:nvPicPr>
          <p:cNvPr id="11" name="Image 10">
            <a:extLst>
              <a:ext uri="{FF2B5EF4-FFF2-40B4-BE49-F238E27FC236}">
                <a16:creationId xmlns:a16="http://schemas.microsoft.com/office/drawing/2014/main" id="{A935FC9B-796C-40DF-B8DC-73BCEF1432DC}"/>
              </a:ext>
            </a:extLst>
          </p:cNvPr>
          <p:cNvPicPr>
            <a:picLocks noChangeAspect="1"/>
          </p:cNvPicPr>
          <p:nvPr/>
        </p:nvPicPr>
        <p:blipFill>
          <a:blip r:embed="rId5"/>
          <a:stretch>
            <a:fillRect/>
          </a:stretch>
        </p:blipFill>
        <p:spPr>
          <a:xfrm>
            <a:off x="937215" y="3003989"/>
            <a:ext cx="2375726" cy="1694084"/>
          </a:xfrm>
          <a:prstGeom prst="rect">
            <a:avLst/>
          </a:prstGeom>
        </p:spPr>
      </p:pic>
      <p:sp>
        <p:nvSpPr>
          <p:cNvPr id="12" name="ZoneTexte 11">
            <a:extLst>
              <a:ext uri="{FF2B5EF4-FFF2-40B4-BE49-F238E27FC236}">
                <a16:creationId xmlns:a16="http://schemas.microsoft.com/office/drawing/2014/main" id="{DD73A5BC-4880-4C23-A58D-DE943DC40261}"/>
              </a:ext>
            </a:extLst>
          </p:cNvPr>
          <p:cNvSpPr txBox="1"/>
          <p:nvPr/>
        </p:nvSpPr>
        <p:spPr>
          <a:xfrm>
            <a:off x="3312941" y="3734972"/>
            <a:ext cx="2489982" cy="577081"/>
          </a:xfrm>
          <a:prstGeom prst="rect">
            <a:avLst/>
          </a:prstGeom>
          <a:noFill/>
        </p:spPr>
        <p:txBody>
          <a:bodyPr wrap="square" rtlCol="0">
            <a:spAutoFit/>
          </a:bodyPr>
          <a:lstStyle/>
          <a:p>
            <a:r>
              <a:rPr lang="fr-FR" sz="1050" b="1" dirty="0"/>
              <a:t>Cache-cache sonore </a:t>
            </a:r>
            <a:r>
              <a:rPr lang="fr-FR" sz="1050" dirty="0"/>
              <a:t>: avec des bruits de la classe ou des instruments de musique déjà connus. </a:t>
            </a:r>
          </a:p>
        </p:txBody>
      </p:sp>
      <p:pic>
        <p:nvPicPr>
          <p:cNvPr id="14" name="Image 13">
            <a:extLst>
              <a:ext uri="{FF2B5EF4-FFF2-40B4-BE49-F238E27FC236}">
                <a16:creationId xmlns:a16="http://schemas.microsoft.com/office/drawing/2014/main" id="{B282E3B8-CFB5-438E-B626-37B158DB1ECF}"/>
              </a:ext>
            </a:extLst>
          </p:cNvPr>
          <p:cNvPicPr>
            <a:picLocks noChangeAspect="1"/>
          </p:cNvPicPr>
          <p:nvPr/>
        </p:nvPicPr>
        <p:blipFill>
          <a:blip r:embed="rId6"/>
          <a:stretch>
            <a:fillRect/>
          </a:stretch>
        </p:blipFill>
        <p:spPr>
          <a:xfrm>
            <a:off x="6368313" y="2006596"/>
            <a:ext cx="2397538" cy="1851002"/>
          </a:xfrm>
          <a:prstGeom prst="rect">
            <a:avLst/>
          </a:prstGeom>
        </p:spPr>
      </p:pic>
      <p:sp>
        <p:nvSpPr>
          <p:cNvPr id="15" name="ZoneTexte 14">
            <a:extLst>
              <a:ext uri="{FF2B5EF4-FFF2-40B4-BE49-F238E27FC236}">
                <a16:creationId xmlns:a16="http://schemas.microsoft.com/office/drawing/2014/main" id="{A6CAAAD4-C718-49B5-A1E7-047DA5125F78}"/>
              </a:ext>
            </a:extLst>
          </p:cNvPr>
          <p:cNvSpPr txBox="1"/>
          <p:nvPr/>
        </p:nvSpPr>
        <p:spPr>
          <a:xfrm>
            <a:off x="6357762" y="3851031"/>
            <a:ext cx="2397538" cy="577081"/>
          </a:xfrm>
          <a:prstGeom prst="rect">
            <a:avLst/>
          </a:prstGeom>
          <a:noFill/>
        </p:spPr>
        <p:txBody>
          <a:bodyPr wrap="square" rtlCol="0">
            <a:spAutoFit/>
          </a:bodyPr>
          <a:lstStyle/>
          <a:p>
            <a:r>
              <a:rPr lang="fr-FR" sz="1050" b="1" dirty="0"/>
              <a:t>Premier loto sonore </a:t>
            </a:r>
            <a:r>
              <a:rPr lang="fr-FR" sz="1050" dirty="0"/>
              <a:t>: faire des appariements son/objet (objets étudiés au préalable).</a:t>
            </a:r>
          </a:p>
        </p:txBody>
      </p:sp>
    </p:spTree>
    <p:extLst>
      <p:ext uri="{BB962C8B-B14F-4D97-AF65-F5344CB8AC3E}">
        <p14:creationId xmlns:p14="http://schemas.microsoft.com/office/powerpoint/2010/main" val="303223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C7E5A7E-53C7-478C-BF0F-D400D14FF954}"/>
              </a:ext>
            </a:extLst>
          </p:cNvPr>
          <p:cNvPicPr>
            <a:picLocks noGrp="1" noChangeAspect="1"/>
          </p:cNvPicPr>
          <p:nvPr>
            <p:ph idx="1"/>
          </p:nvPr>
        </p:nvPicPr>
        <p:blipFill>
          <a:blip r:embed="rId3"/>
          <a:stretch>
            <a:fillRect/>
          </a:stretch>
        </p:blipFill>
        <p:spPr>
          <a:xfrm>
            <a:off x="565685" y="552471"/>
            <a:ext cx="2367429" cy="1893944"/>
          </a:xfrm>
        </p:spPr>
      </p:pic>
      <p:sp>
        <p:nvSpPr>
          <p:cNvPr id="6" name="ZoneTexte 5">
            <a:extLst>
              <a:ext uri="{FF2B5EF4-FFF2-40B4-BE49-F238E27FC236}">
                <a16:creationId xmlns:a16="http://schemas.microsoft.com/office/drawing/2014/main" id="{52D3E8CE-0B45-4F59-A20B-31922F636F7D}"/>
              </a:ext>
            </a:extLst>
          </p:cNvPr>
          <p:cNvSpPr txBox="1"/>
          <p:nvPr/>
        </p:nvSpPr>
        <p:spPr>
          <a:xfrm>
            <a:off x="749104" y="2446414"/>
            <a:ext cx="2395025" cy="415498"/>
          </a:xfrm>
          <a:prstGeom prst="rect">
            <a:avLst/>
          </a:prstGeom>
          <a:noFill/>
        </p:spPr>
        <p:txBody>
          <a:bodyPr wrap="square" rtlCol="0">
            <a:spAutoFit/>
          </a:bodyPr>
          <a:lstStyle/>
          <a:p>
            <a:r>
              <a:rPr lang="fr-FR" sz="1050" b="1" dirty="0"/>
              <a:t>Effectuer des classements : </a:t>
            </a:r>
            <a:r>
              <a:rPr lang="fr-FR" sz="1050" dirty="0"/>
              <a:t>objets bruyants et objets doux</a:t>
            </a:r>
          </a:p>
        </p:txBody>
      </p:sp>
      <p:pic>
        <p:nvPicPr>
          <p:cNvPr id="8" name="Image 7">
            <a:extLst>
              <a:ext uri="{FF2B5EF4-FFF2-40B4-BE49-F238E27FC236}">
                <a16:creationId xmlns:a16="http://schemas.microsoft.com/office/drawing/2014/main" id="{74F3FC50-E9C0-44B1-A6C1-FA7BEEF4413D}"/>
              </a:ext>
            </a:extLst>
          </p:cNvPr>
          <p:cNvPicPr>
            <a:picLocks noChangeAspect="1"/>
          </p:cNvPicPr>
          <p:nvPr/>
        </p:nvPicPr>
        <p:blipFill>
          <a:blip r:embed="rId4"/>
          <a:stretch>
            <a:fillRect/>
          </a:stretch>
        </p:blipFill>
        <p:spPr>
          <a:xfrm>
            <a:off x="4074364" y="351563"/>
            <a:ext cx="3627698" cy="2382570"/>
          </a:xfrm>
          <a:prstGeom prst="rect">
            <a:avLst/>
          </a:prstGeom>
        </p:spPr>
      </p:pic>
      <p:sp>
        <p:nvSpPr>
          <p:cNvPr id="9" name="ZoneTexte 8">
            <a:extLst>
              <a:ext uri="{FF2B5EF4-FFF2-40B4-BE49-F238E27FC236}">
                <a16:creationId xmlns:a16="http://schemas.microsoft.com/office/drawing/2014/main" id="{7D10A674-4AF4-4997-AF07-CB2749E4CC76}"/>
              </a:ext>
            </a:extLst>
          </p:cNvPr>
          <p:cNvSpPr txBox="1"/>
          <p:nvPr/>
        </p:nvSpPr>
        <p:spPr>
          <a:xfrm>
            <a:off x="4573750" y="2734133"/>
            <a:ext cx="3766625" cy="253916"/>
          </a:xfrm>
          <a:prstGeom prst="rect">
            <a:avLst/>
          </a:prstGeom>
          <a:noFill/>
        </p:spPr>
        <p:txBody>
          <a:bodyPr wrap="square" rtlCol="0">
            <a:spAutoFit/>
          </a:bodyPr>
          <a:lstStyle/>
          <a:p>
            <a:r>
              <a:rPr lang="fr-FR" sz="1050" b="1" dirty="0"/>
              <a:t>Regrouper</a:t>
            </a:r>
            <a:r>
              <a:rPr lang="fr-FR" sz="1050" dirty="0"/>
              <a:t> les instruments dont les sons se ressemblent. </a:t>
            </a:r>
          </a:p>
        </p:txBody>
      </p:sp>
      <p:pic>
        <p:nvPicPr>
          <p:cNvPr id="11" name="Image 10">
            <a:extLst>
              <a:ext uri="{FF2B5EF4-FFF2-40B4-BE49-F238E27FC236}">
                <a16:creationId xmlns:a16="http://schemas.microsoft.com/office/drawing/2014/main" id="{ACA4B566-0FFA-413E-B7EB-C650AF09199A}"/>
              </a:ext>
            </a:extLst>
          </p:cNvPr>
          <p:cNvPicPr>
            <a:picLocks noChangeAspect="1"/>
          </p:cNvPicPr>
          <p:nvPr/>
        </p:nvPicPr>
        <p:blipFill>
          <a:blip r:embed="rId5"/>
          <a:stretch>
            <a:fillRect/>
          </a:stretch>
        </p:blipFill>
        <p:spPr>
          <a:xfrm>
            <a:off x="565685" y="3136220"/>
            <a:ext cx="1628874" cy="1446121"/>
          </a:xfrm>
          <a:prstGeom prst="rect">
            <a:avLst/>
          </a:prstGeom>
        </p:spPr>
      </p:pic>
      <p:sp>
        <p:nvSpPr>
          <p:cNvPr id="12" name="ZoneTexte 11">
            <a:extLst>
              <a:ext uri="{FF2B5EF4-FFF2-40B4-BE49-F238E27FC236}">
                <a16:creationId xmlns:a16="http://schemas.microsoft.com/office/drawing/2014/main" id="{E9D29594-3D96-4134-B61E-A5D34CD5A41B}"/>
              </a:ext>
            </a:extLst>
          </p:cNvPr>
          <p:cNvSpPr txBox="1"/>
          <p:nvPr/>
        </p:nvSpPr>
        <p:spPr>
          <a:xfrm>
            <a:off x="2194560" y="4220308"/>
            <a:ext cx="2395025" cy="415498"/>
          </a:xfrm>
          <a:prstGeom prst="rect">
            <a:avLst/>
          </a:prstGeom>
          <a:noFill/>
        </p:spPr>
        <p:txBody>
          <a:bodyPr wrap="square" rtlCol="0">
            <a:spAutoFit/>
          </a:bodyPr>
          <a:lstStyle/>
          <a:p>
            <a:r>
              <a:rPr lang="fr-FR" sz="1050" b="1" dirty="0"/>
              <a:t>Imiter</a:t>
            </a:r>
            <a:r>
              <a:rPr lang="fr-FR" sz="1050" dirty="0"/>
              <a:t> le son d’un objet ou d’un animal avec la voix. </a:t>
            </a:r>
          </a:p>
        </p:txBody>
      </p:sp>
      <p:pic>
        <p:nvPicPr>
          <p:cNvPr id="14" name="Image 13">
            <a:extLst>
              <a:ext uri="{FF2B5EF4-FFF2-40B4-BE49-F238E27FC236}">
                <a16:creationId xmlns:a16="http://schemas.microsoft.com/office/drawing/2014/main" id="{5909C026-2E38-4DF1-B43E-43205A6FF4A3}"/>
              </a:ext>
            </a:extLst>
          </p:cNvPr>
          <p:cNvPicPr>
            <a:picLocks noChangeAspect="1"/>
          </p:cNvPicPr>
          <p:nvPr/>
        </p:nvPicPr>
        <p:blipFill>
          <a:blip r:embed="rId6"/>
          <a:stretch>
            <a:fillRect/>
          </a:stretch>
        </p:blipFill>
        <p:spPr>
          <a:xfrm>
            <a:off x="5203430" y="3142720"/>
            <a:ext cx="1253632" cy="1578899"/>
          </a:xfrm>
          <a:prstGeom prst="rect">
            <a:avLst/>
          </a:prstGeom>
        </p:spPr>
      </p:pic>
      <p:sp>
        <p:nvSpPr>
          <p:cNvPr id="15" name="ZoneTexte 14">
            <a:extLst>
              <a:ext uri="{FF2B5EF4-FFF2-40B4-BE49-F238E27FC236}">
                <a16:creationId xmlns:a16="http://schemas.microsoft.com/office/drawing/2014/main" id="{5BDFFCC8-28A7-425F-8A22-729F61866E2C}"/>
              </a:ext>
            </a:extLst>
          </p:cNvPr>
          <p:cNvSpPr txBox="1"/>
          <p:nvPr/>
        </p:nvSpPr>
        <p:spPr>
          <a:xfrm>
            <a:off x="6457063" y="3724421"/>
            <a:ext cx="1994104" cy="415498"/>
          </a:xfrm>
          <a:prstGeom prst="rect">
            <a:avLst/>
          </a:prstGeom>
          <a:noFill/>
        </p:spPr>
        <p:txBody>
          <a:bodyPr wrap="square" rtlCol="0">
            <a:spAutoFit/>
          </a:bodyPr>
          <a:lstStyle/>
          <a:p>
            <a:r>
              <a:rPr lang="fr-FR" sz="1050" b="1" dirty="0"/>
              <a:t>Repérer l’intensité </a:t>
            </a:r>
            <a:r>
              <a:rPr lang="fr-FR" sz="1050" dirty="0"/>
              <a:t>des sons : jouer fort, jouer doucement</a:t>
            </a:r>
          </a:p>
        </p:txBody>
      </p:sp>
    </p:spTree>
    <p:extLst>
      <p:ext uri="{BB962C8B-B14F-4D97-AF65-F5344CB8AC3E}">
        <p14:creationId xmlns:p14="http://schemas.microsoft.com/office/powerpoint/2010/main" val="117732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28D52D95-8ED2-4D3E-ACDD-85EB282DB5E4}"/>
              </a:ext>
            </a:extLst>
          </p:cNvPr>
          <p:cNvPicPr>
            <a:picLocks noGrp="1" noChangeAspect="1"/>
          </p:cNvPicPr>
          <p:nvPr>
            <p:ph idx="1"/>
          </p:nvPr>
        </p:nvPicPr>
        <p:blipFill>
          <a:blip r:embed="rId3"/>
          <a:stretch>
            <a:fillRect/>
          </a:stretch>
        </p:blipFill>
        <p:spPr>
          <a:xfrm>
            <a:off x="1603654" y="392261"/>
            <a:ext cx="1671871" cy="1464674"/>
          </a:xfrm>
        </p:spPr>
      </p:pic>
      <p:sp>
        <p:nvSpPr>
          <p:cNvPr id="4" name="ZoneTexte 3">
            <a:extLst>
              <a:ext uri="{FF2B5EF4-FFF2-40B4-BE49-F238E27FC236}">
                <a16:creationId xmlns:a16="http://schemas.microsoft.com/office/drawing/2014/main" id="{973998E8-021B-4140-BDA5-BD66B513F924}"/>
              </a:ext>
            </a:extLst>
          </p:cNvPr>
          <p:cNvSpPr txBox="1"/>
          <p:nvPr/>
        </p:nvSpPr>
        <p:spPr>
          <a:xfrm>
            <a:off x="812409" y="1856935"/>
            <a:ext cx="2806505" cy="415498"/>
          </a:xfrm>
          <a:prstGeom prst="rect">
            <a:avLst/>
          </a:prstGeom>
          <a:noFill/>
        </p:spPr>
        <p:txBody>
          <a:bodyPr wrap="square" rtlCol="0">
            <a:spAutoFit/>
          </a:bodyPr>
          <a:lstStyle/>
          <a:p>
            <a:r>
              <a:rPr lang="fr-FR" sz="1050" b="1" dirty="0"/>
              <a:t>Donner une réponse corporelle </a:t>
            </a:r>
            <a:r>
              <a:rPr lang="fr-FR" sz="1050" dirty="0"/>
              <a:t>à un signal sonore. </a:t>
            </a:r>
          </a:p>
        </p:txBody>
      </p:sp>
      <p:pic>
        <p:nvPicPr>
          <p:cNvPr id="8" name="Image 7">
            <a:extLst>
              <a:ext uri="{FF2B5EF4-FFF2-40B4-BE49-F238E27FC236}">
                <a16:creationId xmlns:a16="http://schemas.microsoft.com/office/drawing/2014/main" id="{5739A3A2-5057-4079-8205-429202D6B0F0}"/>
              </a:ext>
            </a:extLst>
          </p:cNvPr>
          <p:cNvPicPr>
            <a:picLocks noChangeAspect="1"/>
          </p:cNvPicPr>
          <p:nvPr/>
        </p:nvPicPr>
        <p:blipFill>
          <a:blip r:embed="rId4"/>
          <a:stretch>
            <a:fillRect/>
          </a:stretch>
        </p:blipFill>
        <p:spPr>
          <a:xfrm>
            <a:off x="5336755" y="562574"/>
            <a:ext cx="2530266" cy="1294361"/>
          </a:xfrm>
          <a:prstGeom prst="rect">
            <a:avLst/>
          </a:prstGeom>
        </p:spPr>
      </p:pic>
      <p:sp>
        <p:nvSpPr>
          <p:cNvPr id="9" name="ZoneTexte 8">
            <a:extLst>
              <a:ext uri="{FF2B5EF4-FFF2-40B4-BE49-F238E27FC236}">
                <a16:creationId xmlns:a16="http://schemas.microsoft.com/office/drawing/2014/main" id="{DECEAAE8-BC3C-4105-B2A2-5E0C7FBE02A7}"/>
              </a:ext>
            </a:extLst>
          </p:cNvPr>
          <p:cNvSpPr txBox="1"/>
          <p:nvPr/>
        </p:nvSpPr>
        <p:spPr>
          <a:xfrm>
            <a:off x="5655212" y="1856935"/>
            <a:ext cx="2530266" cy="253916"/>
          </a:xfrm>
          <a:prstGeom prst="rect">
            <a:avLst/>
          </a:prstGeom>
          <a:noFill/>
        </p:spPr>
        <p:txBody>
          <a:bodyPr wrap="square" rtlCol="0">
            <a:spAutoFit/>
          </a:bodyPr>
          <a:lstStyle/>
          <a:p>
            <a:r>
              <a:rPr lang="fr-FR" sz="1050" b="1" dirty="0"/>
              <a:t>Reproduire</a:t>
            </a:r>
            <a:r>
              <a:rPr lang="fr-FR" sz="1050" dirty="0"/>
              <a:t> un rythme entendu. </a:t>
            </a:r>
          </a:p>
        </p:txBody>
      </p:sp>
      <p:pic>
        <p:nvPicPr>
          <p:cNvPr id="11" name="Image 10">
            <a:extLst>
              <a:ext uri="{FF2B5EF4-FFF2-40B4-BE49-F238E27FC236}">
                <a16:creationId xmlns:a16="http://schemas.microsoft.com/office/drawing/2014/main" id="{ECD383D4-5B1A-47DA-A267-6348668830EF}"/>
              </a:ext>
            </a:extLst>
          </p:cNvPr>
          <p:cNvPicPr>
            <a:picLocks noChangeAspect="1"/>
          </p:cNvPicPr>
          <p:nvPr/>
        </p:nvPicPr>
        <p:blipFill>
          <a:blip r:embed="rId5"/>
          <a:stretch>
            <a:fillRect/>
          </a:stretch>
        </p:blipFill>
        <p:spPr>
          <a:xfrm>
            <a:off x="2782908" y="2350476"/>
            <a:ext cx="2492477" cy="2311206"/>
          </a:xfrm>
          <a:prstGeom prst="rect">
            <a:avLst/>
          </a:prstGeom>
        </p:spPr>
      </p:pic>
      <p:sp>
        <p:nvSpPr>
          <p:cNvPr id="12" name="ZoneTexte 11">
            <a:extLst>
              <a:ext uri="{FF2B5EF4-FFF2-40B4-BE49-F238E27FC236}">
                <a16:creationId xmlns:a16="http://schemas.microsoft.com/office/drawing/2014/main" id="{89B37102-C680-4E30-A2B8-B120EDB8E239}"/>
              </a:ext>
            </a:extLst>
          </p:cNvPr>
          <p:cNvSpPr txBox="1"/>
          <p:nvPr/>
        </p:nvSpPr>
        <p:spPr>
          <a:xfrm>
            <a:off x="5275385" y="3597812"/>
            <a:ext cx="2530266" cy="415498"/>
          </a:xfrm>
          <a:prstGeom prst="rect">
            <a:avLst/>
          </a:prstGeom>
          <a:noFill/>
        </p:spPr>
        <p:txBody>
          <a:bodyPr wrap="square" rtlCol="0">
            <a:spAutoFit/>
          </a:bodyPr>
          <a:lstStyle/>
          <a:p>
            <a:r>
              <a:rPr lang="fr-FR" sz="1050" b="1" dirty="0"/>
              <a:t>Mémoriser</a:t>
            </a:r>
            <a:r>
              <a:rPr lang="fr-FR" sz="1050" dirty="0"/>
              <a:t> un répertoire de comptines et de chants. </a:t>
            </a:r>
          </a:p>
        </p:txBody>
      </p:sp>
    </p:spTree>
    <p:extLst>
      <p:ext uri="{BB962C8B-B14F-4D97-AF65-F5344CB8AC3E}">
        <p14:creationId xmlns:p14="http://schemas.microsoft.com/office/powerpoint/2010/main" val="2257162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8"/>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28</a:t>
            </a:fld>
            <a:endParaRPr/>
          </a:p>
        </p:txBody>
      </p:sp>
      <p:sp>
        <p:nvSpPr>
          <p:cNvPr id="404" name="Google Shape;404;p38"/>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405" name="Google Shape;405;p38"/>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500"/>
              <a:buFont typeface="Arial"/>
              <a:buNone/>
            </a:pPr>
            <a:r>
              <a:rPr lang="fr-FR"/>
              <a:t>L’appel</a:t>
            </a:r>
            <a:endParaRPr/>
          </a:p>
        </p:txBody>
      </p:sp>
      <p:sp>
        <p:nvSpPr>
          <p:cNvPr id="406" name="Google Shape;406;p38"/>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rgbClr val="0070C0"/>
              </a:buClr>
              <a:buSzPts val="2500"/>
              <a:buFont typeface="Arial"/>
              <a:buNone/>
            </a:pPr>
            <a:r>
              <a:rPr lang="fr-FR" dirty="0" smtClean="0">
                <a:solidFill>
                  <a:srgbClr val="0070C0"/>
                </a:solidFill>
              </a:rPr>
              <a:t>Une </a:t>
            </a:r>
            <a:r>
              <a:rPr lang="fr-FR" dirty="0">
                <a:solidFill>
                  <a:srgbClr val="0070C0"/>
                </a:solidFill>
              </a:rPr>
              <a:t>activité ritualisée dès la petite section</a:t>
            </a:r>
            <a:endParaRPr dirty="0">
              <a:solidFill>
                <a:srgbClr val="0070C0"/>
              </a:solidFill>
            </a:endParaRPr>
          </a:p>
        </p:txBody>
      </p:sp>
      <p:sp>
        <p:nvSpPr>
          <p:cNvPr id="407" name="Google Shape;407;p38"/>
          <p:cNvSpPr txBox="1">
            <a:spLocks noGrp="1"/>
          </p:cNvSpPr>
          <p:nvPr>
            <p:ph type="body" idx="2"/>
          </p:nvPr>
        </p:nvSpPr>
        <p:spPr>
          <a:xfrm>
            <a:off x="323850" y="1707654"/>
            <a:ext cx="8424334" cy="2880320"/>
          </a:xfrm>
          <a:prstGeom prst="rect">
            <a:avLst/>
          </a:prstGeom>
          <a:noFill/>
          <a:ln>
            <a:noFill/>
          </a:ln>
        </p:spPr>
        <p:txBody>
          <a:bodyPr spcFirstLastPara="1" wrap="square" lIns="0" tIns="0" rIns="0" bIns="0" anchor="t" anchorCtr="0">
            <a:noAutofit/>
          </a:bodyPr>
          <a:lstStyle/>
          <a:p>
            <a:pPr marL="92075" lvl="0" indent="0" algn="l" rtl="0">
              <a:lnSpc>
                <a:spcPct val="100000"/>
              </a:lnSpc>
              <a:spcBef>
                <a:spcPts val="0"/>
              </a:spcBef>
              <a:spcAft>
                <a:spcPts val="0"/>
              </a:spcAft>
              <a:buClr>
                <a:schemeClr val="dk1"/>
              </a:buClr>
              <a:buSzPts val="1400"/>
              <a:buNone/>
            </a:pPr>
            <a:endParaRPr b="1" dirty="0">
              <a:solidFill>
                <a:srgbClr val="7030A0"/>
              </a:solidFill>
            </a:endParaRPr>
          </a:p>
          <a:p>
            <a:pPr marL="92075" lvl="0" indent="0" algn="l" rtl="0">
              <a:lnSpc>
                <a:spcPct val="100000"/>
              </a:lnSpc>
              <a:spcBef>
                <a:spcPts val="500"/>
              </a:spcBef>
              <a:spcAft>
                <a:spcPts val="0"/>
              </a:spcAft>
              <a:buClr>
                <a:schemeClr val="dk1"/>
              </a:buClr>
              <a:buSzPts val="1400"/>
              <a:buNone/>
            </a:pPr>
            <a:endParaRPr dirty="0"/>
          </a:p>
        </p:txBody>
      </p:sp>
      <p:sp>
        <p:nvSpPr>
          <p:cNvPr id="408" name="Google Shape;408;p38"/>
          <p:cNvSpPr/>
          <p:nvPr/>
        </p:nvSpPr>
        <p:spPr>
          <a:xfrm>
            <a:off x="467544" y="2130686"/>
            <a:ext cx="828064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Arial"/>
                <a:ea typeface="Arial"/>
                <a:cs typeface="Arial"/>
                <a:sym typeface="Arial"/>
              </a:rPr>
              <a:t>Pour faire varier le moment de l’appel dans les activités ritualisées, on peut prévoir des activités phonologiques :  </a:t>
            </a:r>
            <a:endParaRPr dirty="0"/>
          </a:p>
          <a:p>
            <a:pPr marL="171450" marR="0" lvl="0" indent="-171450" algn="l" rtl="0">
              <a:spcBef>
                <a:spcPts val="0"/>
              </a:spcBef>
              <a:spcAft>
                <a:spcPts val="0"/>
              </a:spcAft>
              <a:buClr>
                <a:srgbClr val="0070C0"/>
              </a:buClr>
              <a:buSzPts val="1800"/>
              <a:buFont typeface="Arial"/>
              <a:buChar char="-"/>
            </a:pPr>
            <a:r>
              <a:rPr lang="fr-FR" sz="1800" dirty="0">
                <a:solidFill>
                  <a:srgbClr val="0070C0"/>
                </a:solidFill>
                <a:latin typeface="Arial"/>
                <a:ea typeface="Arial"/>
                <a:cs typeface="Arial"/>
                <a:sym typeface="Arial"/>
              </a:rPr>
              <a:t>en réception</a:t>
            </a:r>
            <a:r>
              <a:rPr lang="fr-FR" sz="1800" dirty="0">
                <a:solidFill>
                  <a:schemeClr val="dk1"/>
                </a:solidFill>
                <a:latin typeface="Arial"/>
                <a:ea typeface="Arial"/>
                <a:cs typeface="Arial"/>
                <a:sym typeface="Arial"/>
              </a:rPr>
              <a:t> : appeler les élèves </a:t>
            </a:r>
            <a:endParaRPr dirty="0"/>
          </a:p>
          <a:p>
            <a:pPr marL="171450" marR="0" lvl="0" indent="-171450" algn="l" rtl="0">
              <a:spcBef>
                <a:spcPts val="0"/>
              </a:spcBef>
              <a:spcAft>
                <a:spcPts val="0"/>
              </a:spcAft>
              <a:buClr>
                <a:srgbClr val="0070C0"/>
              </a:buClr>
              <a:buSzPts val="1800"/>
              <a:buFont typeface="Arial"/>
              <a:buChar char="-"/>
            </a:pPr>
            <a:r>
              <a:rPr lang="fr-FR" sz="1800" dirty="0">
                <a:solidFill>
                  <a:srgbClr val="0070C0"/>
                </a:solidFill>
                <a:latin typeface="Arial"/>
                <a:ea typeface="Arial"/>
                <a:cs typeface="Arial"/>
                <a:sym typeface="Arial"/>
              </a:rPr>
              <a:t>en production</a:t>
            </a:r>
            <a:r>
              <a:rPr lang="fr-FR" sz="1800" dirty="0">
                <a:solidFill>
                  <a:schemeClr val="dk1"/>
                </a:solidFill>
                <a:latin typeface="Arial"/>
                <a:ea typeface="Arial"/>
                <a:cs typeface="Arial"/>
                <a:sym typeface="Arial"/>
              </a:rPr>
              <a:t> : les élèves se présentent en fonction de la consigne</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9"/>
          <p:cNvSpPr txBox="1">
            <a:spLocks noGrp="1"/>
          </p:cNvSpPr>
          <p:nvPr>
            <p:ph type="sldNum" idx="12"/>
          </p:nvPr>
        </p:nvSpPr>
        <p:spPr>
          <a:xfrm>
            <a:off x="3203848" y="4783500"/>
            <a:ext cx="5544865"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29</a:t>
            </a:fld>
            <a:endParaRPr/>
          </a:p>
        </p:txBody>
      </p:sp>
      <p:sp>
        <p:nvSpPr>
          <p:cNvPr id="415" name="Google Shape;415;p39"/>
          <p:cNvSpPr txBox="1">
            <a:spLocks noGrp="1"/>
          </p:cNvSpPr>
          <p:nvPr>
            <p:ph type="dt" idx="10"/>
          </p:nvPr>
        </p:nvSpPr>
        <p:spPr>
          <a:xfrm>
            <a:off x="323850"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28/12/2021</a:t>
            </a:r>
            <a:endParaRPr cap="none"/>
          </a:p>
        </p:txBody>
      </p:sp>
      <p:sp>
        <p:nvSpPr>
          <p:cNvPr id="416" name="Google Shape;416;p39"/>
          <p:cNvSpPr txBox="1">
            <a:spLocks noGrp="1"/>
          </p:cNvSpPr>
          <p:nvPr>
            <p:ph type="body" idx="1"/>
          </p:nvPr>
        </p:nvSpPr>
        <p:spPr>
          <a:xfrm>
            <a:off x="323851" y="1248679"/>
            <a:ext cx="8424614" cy="242951"/>
          </a:xfrm>
          <a:prstGeom prst="rect">
            <a:avLst/>
          </a:prstGeom>
          <a:noFill/>
          <a:ln>
            <a:noFill/>
          </a:ln>
        </p:spPr>
        <p:txBody>
          <a:bodyPr spcFirstLastPara="1" wrap="square" lIns="0" tIns="0" rIns="0" bIns="0" anchor="t" anchorCtr="0">
            <a:noAutofit/>
          </a:bodyPr>
          <a:lstStyle/>
          <a:p>
            <a:pPr marL="9525" lvl="0" indent="85725" algn="l" rtl="0">
              <a:lnSpc>
                <a:spcPct val="100000"/>
              </a:lnSpc>
              <a:spcBef>
                <a:spcPts val="0"/>
              </a:spcBef>
              <a:spcAft>
                <a:spcPts val="0"/>
              </a:spcAft>
              <a:buClr>
                <a:srgbClr val="7F7F7F"/>
              </a:buClr>
              <a:buSzPts val="1500"/>
              <a:buFont typeface="Arial"/>
              <a:buNone/>
            </a:pPr>
            <a:r>
              <a:rPr lang="fr-FR"/>
              <a:t>Activité à mener dans vos classes pour la VIA retour</a:t>
            </a:r>
            <a:endParaRPr/>
          </a:p>
        </p:txBody>
      </p:sp>
      <p:sp>
        <p:nvSpPr>
          <p:cNvPr id="417" name="Google Shape;417;p39"/>
          <p:cNvSpPr txBox="1">
            <a:spLocks noGrp="1"/>
          </p:cNvSpPr>
          <p:nvPr>
            <p:ph type="title"/>
          </p:nvPr>
        </p:nvSpPr>
        <p:spPr>
          <a:xfrm>
            <a:off x="323850" y="682801"/>
            <a:ext cx="8424863" cy="539991"/>
          </a:xfrm>
          <a:prstGeom prst="rect">
            <a:avLst/>
          </a:prstGeom>
          <a:noFill/>
          <a:ln>
            <a:noFill/>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rgbClr val="0070C0"/>
              </a:buClr>
              <a:buSzPts val="2500"/>
              <a:buFont typeface="Arial"/>
              <a:buNone/>
            </a:pPr>
            <a:r>
              <a:rPr lang="fr-FR">
                <a:solidFill>
                  <a:srgbClr val="0070C0"/>
                </a:solidFill>
              </a:rPr>
              <a:t>Une activité ritualisée dès la petite section</a:t>
            </a:r>
            <a:endParaRPr>
              <a:solidFill>
                <a:srgbClr val="0070C0"/>
              </a:solidFill>
            </a:endParaRPr>
          </a:p>
        </p:txBody>
      </p:sp>
      <p:sp>
        <p:nvSpPr>
          <p:cNvPr id="418" name="Google Shape;418;p39"/>
          <p:cNvSpPr txBox="1"/>
          <p:nvPr/>
        </p:nvSpPr>
        <p:spPr>
          <a:xfrm>
            <a:off x="2123728" y="4832065"/>
            <a:ext cx="7344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dirty="0">
                <a:solidFill>
                  <a:schemeClr val="dk1"/>
                </a:solidFill>
                <a:latin typeface="Arial"/>
                <a:ea typeface="Arial"/>
                <a:cs typeface="Arial"/>
                <a:sym typeface="Arial"/>
              </a:rPr>
              <a:t>https://view.genial.ly/61cb1fed51b2b40dea66ee0a/interactive-content-lappel-de-la-ps-a-la-gs</a:t>
            </a:r>
            <a:endParaRPr sz="1200" dirty="0">
              <a:solidFill>
                <a:schemeClr val="dk1"/>
              </a:solidFill>
              <a:latin typeface="Arial"/>
              <a:ea typeface="Arial"/>
              <a:cs typeface="Arial"/>
              <a:sym typeface="Arial"/>
            </a:endParaRPr>
          </a:p>
        </p:txBody>
      </p:sp>
      <p:pic>
        <p:nvPicPr>
          <p:cNvPr id="2" name="Image 1"/>
          <p:cNvPicPr>
            <a:picLocks noChangeAspect="1"/>
          </p:cNvPicPr>
          <p:nvPr/>
        </p:nvPicPr>
        <p:blipFill>
          <a:blip r:embed="rId3"/>
          <a:stretch>
            <a:fillRect/>
          </a:stretch>
        </p:blipFill>
        <p:spPr>
          <a:xfrm>
            <a:off x="1736995" y="1537745"/>
            <a:ext cx="5598326" cy="31510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a:picLocks noGrp="1"/>
          </p:cNvPicPr>
          <p:nvPr>
            <p:ph type="pic" idx="2"/>
          </p:nvPr>
        </p:nvPicPr>
        <p:blipFill rotWithShape="1">
          <a:blip r:embed="rId3">
            <a:alphaModFix/>
          </a:blip>
          <a:srcRect t="8024" b="8024"/>
          <a:stretch/>
        </p:blipFill>
        <p:spPr>
          <a:xfrm>
            <a:off x="0" y="552902"/>
            <a:ext cx="9144000" cy="4443958"/>
          </a:xfrm>
          <a:prstGeom prst="rect">
            <a:avLst/>
          </a:prstGeom>
          <a:solidFill>
            <a:schemeClr val="dk2"/>
          </a:solidFill>
          <a:ln>
            <a:noFill/>
          </a:ln>
        </p:spPr>
      </p:pic>
      <p:sp>
        <p:nvSpPr>
          <p:cNvPr id="99" name="Google Shape;99;p3"/>
          <p:cNvSpPr txBox="1">
            <a:spLocks noGrp="1"/>
          </p:cNvSpPr>
          <p:nvPr>
            <p:ph type="dt" idx="10"/>
          </p:nvPr>
        </p:nvSpPr>
        <p:spPr>
          <a:xfrm>
            <a:off x="364285"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27/12/2021</a:t>
            </a:r>
            <a:endParaRPr cap="none"/>
          </a:p>
        </p:txBody>
      </p:sp>
      <p:sp>
        <p:nvSpPr>
          <p:cNvPr id="100" name="Google Shape;100;p3"/>
          <p:cNvSpPr txBox="1">
            <a:spLocks noGrp="1"/>
          </p:cNvSpPr>
          <p:nvPr>
            <p:ph type="title"/>
          </p:nvPr>
        </p:nvSpPr>
        <p:spPr>
          <a:xfrm>
            <a:off x="359998" y="738000"/>
            <a:ext cx="8540933" cy="4046400"/>
          </a:xfrm>
          <a:prstGeom prst="rect">
            <a:avLst/>
          </a:prstGeom>
          <a:noFill/>
          <a:ln w="10150" cap="flat" cmpd="sng">
            <a:solidFill>
              <a:schemeClr val="lt1"/>
            </a:solidFill>
            <a:prstDash val="solid"/>
            <a:round/>
            <a:headEnd type="none" w="sm" len="sm"/>
            <a:tailEnd type="none" w="sm" len="sm"/>
          </a:ln>
        </p:spPr>
        <p:txBody>
          <a:bodyPr spcFirstLastPara="1" wrap="square" lIns="0" tIns="45700" rIns="91425" bIns="360000" anchor="ctr" anchorCtr="0">
            <a:normAutofit/>
          </a:bodyPr>
          <a:lstStyle/>
          <a:p>
            <a:pPr marL="396000" lvl="0" indent="-396000" algn="l" rtl="0">
              <a:lnSpc>
                <a:spcPct val="90000"/>
              </a:lnSpc>
              <a:spcBef>
                <a:spcPts val="0"/>
              </a:spcBef>
              <a:spcAft>
                <a:spcPts val="0"/>
              </a:spcAft>
              <a:buClr>
                <a:srgbClr val="002060"/>
              </a:buClr>
              <a:buSzPts val="3200"/>
              <a:buFont typeface="Arial"/>
              <a:buAutoNum type="arabicPeriod"/>
            </a:pPr>
            <a:r>
              <a:rPr lang="fr-FR" dirty="0">
                <a:solidFill>
                  <a:srgbClr val="002060"/>
                </a:solidFill>
              </a:rPr>
              <a:t>Terminologie… mettons-nous d’accord !</a:t>
            </a:r>
            <a:endParaRPr dirty="0">
              <a:solidFill>
                <a:srgbClr val="002060"/>
              </a:solidFill>
            </a:endParaRPr>
          </a:p>
        </p:txBody>
      </p:sp>
      <p:sp>
        <p:nvSpPr>
          <p:cNvPr id="101" name="Google Shape;101;p3"/>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0"/>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ctr" anchorCtr="0">
            <a:noAutofit/>
          </a:bodyPr>
          <a:lstStyle/>
          <a:p>
            <a:pPr marL="0" lvl="0" indent="0" algn="r" rtl="0">
              <a:spcBef>
                <a:spcPts val="0"/>
              </a:spcBef>
              <a:spcAft>
                <a:spcPts val="0"/>
              </a:spcAft>
              <a:buNone/>
            </a:pPr>
            <a:r>
              <a:rPr lang="fr-FR" cap="none"/>
              <a:t>27/12/2021</a:t>
            </a:r>
            <a:endParaRPr cap="none"/>
          </a:p>
        </p:txBody>
      </p:sp>
      <p:sp>
        <p:nvSpPr>
          <p:cNvPr id="425" name="Google Shape;425;p40"/>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30</a:t>
            </a:fld>
            <a:endParaRPr/>
          </a:p>
        </p:txBody>
      </p:sp>
      <p:sp>
        <p:nvSpPr>
          <p:cNvPr id="426" name="Google Shape;426;p40"/>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ctr" anchorCtr="0">
            <a:normAutofit/>
          </a:bodyPr>
          <a:lstStyle/>
          <a:p>
            <a:pPr marL="14288" lvl="0" indent="0" algn="l" rtl="0">
              <a:lnSpc>
                <a:spcPct val="90000"/>
              </a:lnSpc>
              <a:spcBef>
                <a:spcPts val="0"/>
              </a:spcBef>
              <a:spcAft>
                <a:spcPts val="0"/>
              </a:spcAft>
              <a:buClr>
                <a:schemeClr val="dk1"/>
              </a:buClr>
              <a:buSzPts val="100"/>
              <a:buFont typeface="Arial"/>
              <a:buNone/>
            </a:pPr>
            <a:endParaRPr/>
          </a:p>
        </p:txBody>
      </p:sp>
      <p:sp>
        <p:nvSpPr>
          <p:cNvPr id="427" name="Google Shape;427;p40"/>
          <p:cNvSpPr txBox="1"/>
          <p:nvPr/>
        </p:nvSpPr>
        <p:spPr>
          <a:xfrm>
            <a:off x="467544" y="3579862"/>
            <a:ext cx="835292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600">
                <a:solidFill>
                  <a:schemeClr val="dk1"/>
                </a:solidFill>
                <a:latin typeface="Arial"/>
                <a:ea typeface="Arial"/>
                <a:cs typeface="Arial"/>
                <a:sym typeface="Arial"/>
              </a:rPr>
              <a:t>Merci de votre participation</a:t>
            </a:r>
            <a:endParaRPr/>
          </a:p>
          <a:p>
            <a:pPr marL="0" marR="0" lvl="0" indent="0" algn="l" rtl="0">
              <a:spcBef>
                <a:spcPts val="0"/>
              </a:spcBef>
              <a:spcAft>
                <a:spcPts val="0"/>
              </a:spcAft>
              <a:buNone/>
            </a:pPr>
            <a:r>
              <a:rPr lang="fr-FR" sz="2000">
                <a:solidFill>
                  <a:schemeClr val="dk1"/>
                </a:solidFill>
                <a:latin typeface="Arial"/>
                <a:ea typeface="Arial"/>
                <a:cs typeface="Arial"/>
                <a:sym typeface="Arial"/>
              </a:rPr>
              <a:t>Rendez-vous </a:t>
            </a:r>
            <a:r>
              <a:rPr lang="fr-FR" sz="2000">
                <a:solidFill>
                  <a:srgbClr val="0070C0"/>
                </a:solidFill>
                <a:latin typeface="Arial"/>
                <a:ea typeface="Arial"/>
                <a:cs typeface="Arial"/>
                <a:sym typeface="Arial"/>
              </a:rPr>
              <a:t>le 9 février 2022 </a:t>
            </a:r>
            <a:r>
              <a:rPr lang="fr-FR" sz="2000">
                <a:solidFill>
                  <a:schemeClr val="dk1"/>
                </a:solidFill>
                <a:latin typeface="Arial"/>
                <a:ea typeface="Arial"/>
                <a:cs typeface="Arial"/>
                <a:sym typeface="Arial"/>
              </a:rPr>
              <a:t>pour la classe VIA Retour</a:t>
            </a:r>
            <a:endParaRPr sz="20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5"/>
          <p:cNvPicPr preferRelativeResize="0"/>
          <p:nvPr/>
        </p:nvPicPr>
        <p:blipFill rotWithShape="1">
          <a:blip r:embed="rId3">
            <a:alphaModFix/>
          </a:blip>
          <a:srcRect/>
          <a:stretch/>
        </p:blipFill>
        <p:spPr>
          <a:xfrm>
            <a:off x="971600" y="771550"/>
            <a:ext cx="7128792" cy="39271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6"/>
          <p:cNvPicPr preferRelativeResize="0">
            <a:picLocks noGrp="1"/>
          </p:cNvPicPr>
          <p:nvPr>
            <p:ph type="pic" idx="2"/>
          </p:nvPr>
        </p:nvPicPr>
        <p:blipFill rotWithShape="1">
          <a:blip r:embed="rId3">
            <a:alphaModFix/>
          </a:blip>
          <a:srcRect t="8024" b="8024"/>
          <a:stretch/>
        </p:blipFill>
        <p:spPr>
          <a:xfrm>
            <a:off x="0" y="552902"/>
            <a:ext cx="9144000" cy="4443958"/>
          </a:xfrm>
          <a:prstGeom prst="rect">
            <a:avLst/>
          </a:prstGeom>
          <a:solidFill>
            <a:schemeClr val="dk2"/>
          </a:solidFill>
          <a:ln>
            <a:noFill/>
          </a:ln>
        </p:spPr>
      </p:pic>
      <p:sp>
        <p:nvSpPr>
          <p:cNvPr id="113" name="Google Shape;113;p6"/>
          <p:cNvSpPr txBox="1">
            <a:spLocks noGrp="1"/>
          </p:cNvSpPr>
          <p:nvPr>
            <p:ph type="dt" idx="10"/>
          </p:nvPr>
        </p:nvSpPr>
        <p:spPr>
          <a:xfrm>
            <a:off x="364285" y="4797631"/>
            <a:ext cx="1170000" cy="34586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FR" cap="none"/>
              <a:t>27/12/2021</a:t>
            </a:r>
            <a:endParaRPr cap="none"/>
          </a:p>
        </p:txBody>
      </p:sp>
      <p:sp>
        <p:nvSpPr>
          <p:cNvPr id="114" name="Google Shape;114;p6"/>
          <p:cNvSpPr txBox="1">
            <a:spLocks noGrp="1"/>
          </p:cNvSpPr>
          <p:nvPr>
            <p:ph type="title"/>
          </p:nvPr>
        </p:nvSpPr>
        <p:spPr>
          <a:xfrm>
            <a:off x="359999" y="738000"/>
            <a:ext cx="8424000" cy="4046400"/>
          </a:xfrm>
          <a:prstGeom prst="rect">
            <a:avLst/>
          </a:prstGeom>
          <a:noFill/>
          <a:ln w="10150" cap="flat" cmpd="sng">
            <a:solidFill>
              <a:schemeClr val="lt1"/>
            </a:solidFill>
            <a:prstDash val="solid"/>
            <a:round/>
            <a:headEnd type="none" w="sm" len="sm"/>
            <a:tailEnd type="none" w="sm" len="sm"/>
          </a:ln>
        </p:spPr>
        <p:txBody>
          <a:bodyPr spcFirstLastPara="1" wrap="square" lIns="0" tIns="45700" rIns="91425" bIns="360000" anchor="ctr" anchorCtr="0">
            <a:normAutofit/>
          </a:bodyPr>
          <a:lstStyle/>
          <a:p>
            <a:pPr marL="0" lvl="0" indent="0" algn="ctr" rtl="0">
              <a:lnSpc>
                <a:spcPct val="90000"/>
              </a:lnSpc>
              <a:spcBef>
                <a:spcPts val="0"/>
              </a:spcBef>
              <a:spcAft>
                <a:spcPts val="0"/>
              </a:spcAft>
              <a:buClr>
                <a:srgbClr val="002060"/>
              </a:buClr>
              <a:buSzPts val="3200"/>
              <a:buNone/>
            </a:pPr>
            <a:r>
              <a:rPr lang="fr-FR">
                <a:solidFill>
                  <a:srgbClr val="002060"/>
                </a:solidFill>
              </a:rPr>
              <a:t>2. Comprendre les enjeux du cheminement de la conscience phonologique vers la conscience phonémique</a:t>
            </a:r>
            <a:br>
              <a:rPr lang="fr-FR">
                <a:solidFill>
                  <a:srgbClr val="002060"/>
                </a:solidFill>
              </a:rPr>
            </a:br>
            <a:r>
              <a:rPr lang="fr-FR">
                <a:solidFill>
                  <a:srgbClr val="FF0000"/>
                </a:solidFill>
              </a:rPr>
              <a:t> </a:t>
            </a:r>
            <a:endParaRPr>
              <a:solidFill>
                <a:srgbClr val="FF0000"/>
              </a:solidFill>
            </a:endParaRPr>
          </a:p>
        </p:txBody>
      </p:sp>
      <p:sp>
        <p:nvSpPr>
          <p:cNvPr id="115" name="Google Shape;115;p6"/>
          <p:cNvSpPr txBox="1">
            <a:spLocks noGrp="1"/>
          </p:cNvSpPr>
          <p:nvPr>
            <p:ph type="sldNum" idx="12"/>
          </p:nvPr>
        </p:nvSpPr>
        <p:spPr>
          <a:xfrm>
            <a:off x="7398713" y="4783500"/>
            <a:ext cx="135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a:stretch/>
        </p:blipFill>
        <p:spPr>
          <a:xfrm>
            <a:off x="2843760" y="1325916"/>
            <a:ext cx="2382634" cy="3030481"/>
          </a:xfrm>
          <a:prstGeom prst="rect">
            <a:avLst/>
          </a:prstGeom>
          <a:noFill/>
          <a:ln>
            <a:noFill/>
          </a:ln>
        </p:spPr>
      </p:pic>
      <p:pic>
        <p:nvPicPr>
          <p:cNvPr id="122" name="Google Shape;122;p7"/>
          <p:cNvPicPr preferRelativeResize="0"/>
          <p:nvPr/>
        </p:nvPicPr>
        <p:blipFill rotWithShape="1">
          <a:blip r:embed="rId4">
            <a:alphaModFix/>
          </a:blip>
          <a:srcRect/>
          <a:stretch/>
        </p:blipFill>
        <p:spPr>
          <a:xfrm>
            <a:off x="6012160" y="1311786"/>
            <a:ext cx="2121209" cy="2970231"/>
          </a:xfrm>
          <a:prstGeom prst="rect">
            <a:avLst/>
          </a:prstGeom>
          <a:noFill/>
          <a:ln>
            <a:noFill/>
          </a:ln>
        </p:spPr>
      </p:pic>
      <p:sp>
        <p:nvSpPr>
          <p:cNvPr id="123" name="Google Shape;123;p7"/>
          <p:cNvSpPr txBox="1"/>
          <p:nvPr/>
        </p:nvSpPr>
        <p:spPr>
          <a:xfrm>
            <a:off x="220485" y="771550"/>
            <a:ext cx="8685116"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700">
                <a:solidFill>
                  <a:srgbClr val="0070C0"/>
                </a:solidFill>
                <a:latin typeface="Arial"/>
                <a:ea typeface="Arial"/>
                <a:cs typeface="Arial"/>
                <a:sym typeface="Arial"/>
              </a:rPr>
              <a:t>Réflexions sur les références institutionnelles</a:t>
            </a:r>
            <a:endParaRPr/>
          </a:p>
          <a:p>
            <a:pPr marL="0" marR="0" lvl="0" indent="0" algn="l" rtl="0">
              <a:spcBef>
                <a:spcPts val="0"/>
              </a:spcBef>
              <a:spcAft>
                <a:spcPts val="0"/>
              </a:spcAft>
              <a:buNone/>
            </a:pPr>
            <a:endParaRPr sz="2400">
              <a:solidFill>
                <a:srgbClr val="0070C0"/>
              </a:solidFill>
              <a:latin typeface="Arial"/>
              <a:ea typeface="Arial"/>
              <a:cs typeface="Arial"/>
              <a:sym typeface="Arial"/>
            </a:endParaRPr>
          </a:p>
        </p:txBody>
      </p:sp>
      <p:sp>
        <p:nvSpPr>
          <p:cNvPr id="124" name="Google Shape;124;p7"/>
          <p:cNvSpPr/>
          <p:nvPr/>
        </p:nvSpPr>
        <p:spPr>
          <a:xfrm>
            <a:off x="755576" y="2629192"/>
            <a:ext cx="1935258"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50">
                <a:solidFill>
                  <a:schemeClr val="dk1"/>
                </a:solidFill>
                <a:latin typeface="Arial"/>
                <a:ea typeface="Arial"/>
                <a:cs typeface="Arial"/>
                <a:sym typeface="Arial"/>
              </a:rPr>
              <a:t>Programme du cycle 1</a:t>
            </a:r>
            <a:br>
              <a:rPr lang="fr-FR" sz="1350">
                <a:solidFill>
                  <a:schemeClr val="dk1"/>
                </a:solidFill>
                <a:latin typeface="Arial"/>
                <a:ea typeface="Arial"/>
                <a:cs typeface="Arial"/>
                <a:sym typeface="Arial"/>
              </a:rPr>
            </a:br>
            <a:r>
              <a:rPr lang="fr-FR" sz="1350">
                <a:solidFill>
                  <a:schemeClr val="dk1"/>
                </a:solidFill>
                <a:latin typeface="Arial"/>
                <a:ea typeface="Arial"/>
                <a:cs typeface="Arial"/>
                <a:sym typeface="Arial"/>
              </a:rPr>
              <a:t>BO 24 juin 2021</a:t>
            </a:r>
            <a:endParaRPr/>
          </a:p>
          <a:p>
            <a:pPr marL="0" marR="0" lvl="0" indent="0" algn="ctr" rtl="0">
              <a:spcBef>
                <a:spcPts val="0"/>
              </a:spcBef>
              <a:spcAft>
                <a:spcPts val="0"/>
              </a:spcAft>
              <a:buNone/>
            </a:pPr>
            <a:r>
              <a:rPr lang="fr-FR" sz="1350">
                <a:solidFill>
                  <a:schemeClr val="dk1"/>
                </a:solidFill>
                <a:latin typeface="Arial"/>
                <a:ea typeface="Arial"/>
                <a:cs typeface="Arial"/>
                <a:sym typeface="Arial"/>
              </a:rPr>
              <a:t>Modifications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p:nvPr/>
        </p:nvSpPr>
        <p:spPr>
          <a:xfrm>
            <a:off x="264325" y="843558"/>
            <a:ext cx="884682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rgbClr val="7030A0"/>
                </a:solidFill>
                <a:latin typeface="Arial"/>
                <a:ea typeface="Arial"/>
                <a:cs typeface="Arial"/>
                <a:sym typeface="Arial"/>
              </a:rPr>
              <a:t>Domaine : Mobiliser le langage dans toutes ses dimensions</a:t>
            </a:r>
            <a:endParaRPr/>
          </a:p>
          <a:p>
            <a:pPr marL="0" marR="0" lvl="0" indent="0" algn="l" rtl="0">
              <a:spcBef>
                <a:spcPts val="0"/>
              </a:spcBef>
              <a:spcAft>
                <a:spcPts val="0"/>
              </a:spcAft>
              <a:buNone/>
            </a:pPr>
            <a:endParaRPr sz="1500" b="1">
              <a:solidFill>
                <a:schemeClr val="dk1"/>
              </a:solidFill>
              <a:latin typeface="Arial"/>
              <a:ea typeface="Arial"/>
              <a:cs typeface="Arial"/>
              <a:sym typeface="Arial"/>
            </a:endParaRPr>
          </a:p>
          <a:p>
            <a:pPr marL="0" marR="0" lvl="0" indent="0" algn="l" rtl="0">
              <a:spcBef>
                <a:spcPts val="0"/>
              </a:spcBef>
              <a:spcAft>
                <a:spcPts val="0"/>
              </a:spcAft>
              <a:buNone/>
            </a:pPr>
            <a:r>
              <a:rPr lang="fr-FR" sz="1500" b="1">
                <a:solidFill>
                  <a:schemeClr val="dk1"/>
                </a:solidFill>
                <a:latin typeface="Arial"/>
                <a:ea typeface="Arial"/>
                <a:cs typeface="Arial"/>
                <a:sym typeface="Arial"/>
              </a:rPr>
              <a:t>1.1 L’oral </a:t>
            </a:r>
            <a:r>
              <a:rPr lang="fr-FR" sz="1500">
                <a:solidFill>
                  <a:schemeClr val="dk1"/>
                </a:solidFill>
                <a:latin typeface="Arial"/>
                <a:ea typeface="Arial"/>
                <a:cs typeface="Arial"/>
                <a:sym typeface="Arial"/>
              </a:rPr>
              <a:t>: Objectifs visés et éléments de progressivité</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 Oser entrer en communication</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 Comprendre et apprendre</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 Échanger et réfléchir avec les autres</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 Commencer à réfléchir sur la langue et acquérir une conscience phonologique</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 Enrichir le vocabulaire</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 Acquérir et développer la syntaxe</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a:t>
            </a:r>
            <a:r>
              <a:rPr lang="fr-FR" sz="1500">
                <a:solidFill>
                  <a:srgbClr val="FF00FF"/>
                </a:solidFill>
                <a:latin typeface="Arial"/>
                <a:ea typeface="Arial"/>
                <a:cs typeface="Arial"/>
                <a:sym typeface="Arial"/>
              </a:rPr>
              <a:t> Acquérir et développer une conscience phonologique</a:t>
            </a:r>
            <a:endParaRPr/>
          </a:p>
          <a:p>
            <a:pPr marL="0" marR="0" lvl="0" indent="0" algn="l" rtl="0">
              <a:spcBef>
                <a:spcPts val="0"/>
              </a:spcBef>
              <a:spcAft>
                <a:spcPts val="0"/>
              </a:spcAft>
              <a:buNone/>
            </a:pPr>
            <a:r>
              <a:rPr lang="fr-FR" sz="1500">
                <a:solidFill>
                  <a:schemeClr val="dk1"/>
                </a:solidFill>
                <a:latin typeface="Arial"/>
                <a:ea typeface="Arial"/>
                <a:cs typeface="Arial"/>
                <a:sym typeface="Arial"/>
              </a:rPr>
              <a:t>	¤ Éveiller à la diversité linguistique</a:t>
            </a:r>
            <a:endParaRPr/>
          </a:p>
          <a:p>
            <a:pPr marL="0" marR="0" lvl="0" indent="0" algn="l" rtl="0">
              <a:spcBef>
                <a:spcPts val="0"/>
              </a:spcBef>
              <a:spcAft>
                <a:spcPts val="0"/>
              </a:spcAft>
              <a:buNone/>
            </a:pPr>
            <a:endParaRPr sz="1500">
              <a:solidFill>
                <a:schemeClr val="dk1"/>
              </a:solidFill>
              <a:latin typeface="Arial"/>
              <a:ea typeface="Arial"/>
              <a:cs typeface="Arial"/>
              <a:sym typeface="Arial"/>
            </a:endParaRPr>
          </a:p>
          <a:p>
            <a:pPr marL="0" marR="0" lvl="0" indent="0" algn="l" rtl="0">
              <a:spcBef>
                <a:spcPts val="0"/>
              </a:spcBef>
              <a:spcAft>
                <a:spcPts val="0"/>
              </a:spcAft>
              <a:buNone/>
            </a:pPr>
            <a:r>
              <a:rPr lang="fr-FR" sz="1350">
                <a:solidFill>
                  <a:schemeClr val="dk1"/>
                </a:solidFill>
                <a:latin typeface="Arial"/>
                <a:ea typeface="Arial"/>
                <a:cs typeface="Arial"/>
                <a:sym typeface="Arial"/>
              </a:rPr>
              <a:t>	</a:t>
            </a:r>
            <a:endParaRPr/>
          </a:p>
          <a:p>
            <a:pPr marL="0" marR="0" lvl="0" indent="0" algn="l" rtl="0">
              <a:spcBef>
                <a:spcPts val="0"/>
              </a:spcBef>
              <a:spcAft>
                <a:spcPts val="0"/>
              </a:spcAft>
              <a:buNone/>
            </a:pPr>
            <a:endParaRPr sz="1350">
              <a:solidFill>
                <a:schemeClr val="dk1"/>
              </a:solidFill>
              <a:latin typeface="Arial"/>
              <a:ea typeface="Arial"/>
              <a:cs typeface="Arial"/>
              <a:sym typeface="Arial"/>
            </a:endParaRPr>
          </a:p>
        </p:txBody>
      </p:sp>
      <p:pic>
        <p:nvPicPr>
          <p:cNvPr id="131" name="Google Shape;131;p8"/>
          <p:cNvPicPr preferRelativeResize="0"/>
          <p:nvPr/>
        </p:nvPicPr>
        <p:blipFill rotWithShape="1">
          <a:blip r:embed="rId3">
            <a:alphaModFix/>
          </a:blip>
          <a:srcRect/>
          <a:stretch/>
        </p:blipFill>
        <p:spPr>
          <a:xfrm>
            <a:off x="6948264" y="2859782"/>
            <a:ext cx="1397358" cy="17773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p:nvPr/>
        </p:nvSpPr>
        <p:spPr>
          <a:xfrm>
            <a:off x="323528" y="525905"/>
            <a:ext cx="8690066" cy="41088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100" dirty="0">
                <a:solidFill>
                  <a:srgbClr val="7030A0"/>
                </a:solidFill>
                <a:latin typeface="Arial"/>
                <a:ea typeface="Arial"/>
                <a:cs typeface="Arial"/>
                <a:sym typeface="Arial"/>
              </a:rPr>
              <a:t>Ce qui est attendu des enfants en fin d’école maternelle</a:t>
            </a:r>
            <a:endParaRPr dirty="0"/>
          </a:p>
          <a:p>
            <a:pPr marL="0" marR="0" lvl="0" indent="0" algn="l" rtl="0">
              <a:spcBef>
                <a:spcPts val="0"/>
              </a:spcBef>
              <a:spcAft>
                <a:spcPts val="0"/>
              </a:spcAft>
              <a:buNone/>
            </a:pPr>
            <a:endParaRPr sz="1500" dirty="0">
              <a:solidFill>
                <a:srgbClr val="FF0000"/>
              </a:solidFill>
              <a:latin typeface="Arial"/>
              <a:ea typeface="Arial"/>
              <a:cs typeface="Arial"/>
              <a:sym typeface="Arial"/>
            </a:endParaRPr>
          </a:p>
          <a:p>
            <a:pPr marL="257175" marR="0" lvl="0" indent="-257175" algn="l" rtl="0">
              <a:spcBef>
                <a:spcPts val="0"/>
              </a:spcBef>
              <a:spcAft>
                <a:spcPts val="0"/>
              </a:spcAft>
              <a:buClr>
                <a:schemeClr val="dk1"/>
              </a:buClr>
              <a:buSzPts val="1500"/>
              <a:buFont typeface="Arial"/>
              <a:buChar char="•"/>
            </a:pPr>
            <a:r>
              <a:rPr lang="fr-FR" sz="1500" dirty="0">
                <a:solidFill>
                  <a:schemeClr val="dk1"/>
                </a:solidFill>
                <a:latin typeface="Arial"/>
                <a:ea typeface="Arial"/>
                <a:cs typeface="Arial"/>
                <a:sym typeface="Arial"/>
              </a:rPr>
              <a:t>Pouvoir redire les mots d’une phrase écrite après sa lecture par l’adulte, les mots du titre connu d’un livre ou d’un texte. </a:t>
            </a:r>
            <a:endParaRPr dirty="0"/>
          </a:p>
          <a:p>
            <a:pPr marL="257175" marR="0" lvl="0" indent="-257175" algn="l" rtl="0">
              <a:spcBef>
                <a:spcPts val="900"/>
              </a:spcBef>
              <a:spcAft>
                <a:spcPts val="0"/>
              </a:spcAft>
              <a:buClr>
                <a:schemeClr val="dk1"/>
              </a:buClr>
              <a:buSzPts val="1500"/>
              <a:buFont typeface="Arial"/>
              <a:buChar char="•"/>
            </a:pPr>
            <a:r>
              <a:rPr lang="fr-FR" sz="1500" dirty="0">
                <a:solidFill>
                  <a:schemeClr val="dk1"/>
                </a:solidFill>
                <a:latin typeface="Arial"/>
                <a:ea typeface="Arial"/>
                <a:cs typeface="Arial"/>
                <a:sym typeface="Arial"/>
              </a:rPr>
              <a:t>Participer verbalement à la production d’un écrit. Savoir qu’on n’écrit pas comme on parle. </a:t>
            </a:r>
            <a:endParaRPr dirty="0"/>
          </a:p>
          <a:p>
            <a:pPr marL="257175" marR="0" lvl="0" indent="-257175" algn="l" rtl="0">
              <a:spcBef>
                <a:spcPts val="900"/>
              </a:spcBef>
              <a:spcAft>
                <a:spcPts val="0"/>
              </a:spcAft>
              <a:buClr>
                <a:schemeClr val="dk1"/>
              </a:buClr>
              <a:buSzPts val="1500"/>
              <a:buFont typeface="Arial"/>
              <a:buChar char="•"/>
            </a:pPr>
            <a:r>
              <a:rPr lang="fr-FR" sz="1500" dirty="0">
                <a:solidFill>
                  <a:schemeClr val="dk1"/>
                </a:solidFill>
                <a:latin typeface="Arial"/>
                <a:ea typeface="Arial"/>
                <a:cs typeface="Arial"/>
                <a:sym typeface="Arial"/>
              </a:rPr>
              <a:t>Repérer des régularités dans la langue à l’oral en français (éventuellement dans une autre langue). </a:t>
            </a:r>
            <a:endParaRPr dirty="0"/>
          </a:p>
          <a:p>
            <a:pPr marL="257175" marR="0" lvl="0" indent="-257175" algn="l" rtl="0">
              <a:spcBef>
                <a:spcPts val="900"/>
              </a:spcBef>
              <a:spcAft>
                <a:spcPts val="0"/>
              </a:spcAft>
              <a:buClr>
                <a:srgbClr val="7030A0"/>
              </a:buClr>
              <a:buSzPts val="1500"/>
              <a:buFont typeface="Arial"/>
              <a:buChar char="•"/>
            </a:pPr>
            <a:r>
              <a:rPr lang="fr-FR" sz="1500" dirty="0">
                <a:solidFill>
                  <a:srgbClr val="0070C0"/>
                </a:solidFill>
                <a:latin typeface="Arial"/>
                <a:ea typeface="Arial"/>
                <a:cs typeface="Arial"/>
                <a:sym typeface="Arial"/>
              </a:rPr>
              <a:t>Distinguer </a:t>
            </a:r>
            <a:r>
              <a:rPr lang="fr-FR" sz="1500" dirty="0">
                <a:solidFill>
                  <a:schemeClr val="dk1"/>
                </a:solidFill>
                <a:latin typeface="Arial"/>
                <a:ea typeface="Arial"/>
                <a:cs typeface="Arial"/>
                <a:sym typeface="Arial"/>
              </a:rPr>
              <a:t>et manipuler des syllabes : </a:t>
            </a:r>
            <a:r>
              <a:rPr lang="fr-FR" sz="1500" dirty="0">
                <a:solidFill>
                  <a:srgbClr val="00B050"/>
                </a:solidFill>
                <a:latin typeface="Arial"/>
                <a:ea typeface="Arial"/>
                <a:cs typeface="Arial"/>
                <a:sym typeface="Arial"/>
              </a:rPr>
              <a:t>scander les syllabes constitutives d'un mot, comprendre qu’on peut en supprimer, en ajouter, en inverser</a:t>
            </a:r>
            <a:r>
              <a:rPr lang="fr-FR" sz="1500" dirty="0">
                <a:solidFill>
                  <a:srgbClr val="7030A0"/>
                </a:solidFill>
                <a:latin typeface="Arial"/>
                <a:ea typeface="Arial"/>
                <a:cs typeface="Arial"/>
                <a:sym typeface="Arial"/>
              </a:rPr>
              <a:t>. </a:t>
            </a:r>
            <a:endParaRPr dirty="0"/>
          </a:p>
          <a:p>
            <a:pPr marL="257175" marR="0" lvl="0" indent="-257175" algn="l" rtl="0">
              <a:spcBef>
                <a:spcPts val="900"/>
              </a:spcBef>
              <a:spcAft>
                <a:spcPts val="0"/>
              </a:spcAft>
              <a:buClr>
                <a:srgbClr val="7030A0"/>
              </a:buClr>
              <a:buSzPts val="1500"/>
              <a:buFont typeface="Arial"/>
              <a:buChar char="•"/>
            </a:pPr>
            <a:r>
              <a:rPr lang="fr-FR" sz="1500" dirty="0">
                <a:solidFill>
                  <a:srgbClr val="0070C0"/>
                </a:solidFill>
                <a:sym typeface="Arial"/>
              </a:rPr>
              <a:t>Repérer et produire des rimes, des assonances. </a:t>
            </a:r>
            <a:endParaRPr dirty="0">
              <a:solidFill>
                <a:srgbClr val="0070C0"/>
              </a:solidFill>
            </a:endParaRPr>
          </a:p>
          <a:p>
            <a:pPr marL="257175" marR="0" lvl="0" indent="-257175" algn="l" rtl="0">
              <a:spcBef>
                <a:spcPts val="900"/>
              </a:spcBef>
              <a:spcAft>
                <a:spcPts val="0"/>
              </a:spcAft>
              <a:buClr>
                <a:schemeClr val="dk1"/>
              </a:buClr>
              <a:buSzPts val="1500"/>
              <a:buFont typeface="Arial"/>
              <a:buChar char="•"/>
            </a:pPr>
            <a:r>
              <a:rPr lang="fr-FR" sz="1500" dirty="0">
                <a:solidFill>
                  <a:schemeClr val="dk1"/>
                </a:solidFill>
                <a:latin typeface="Arial"/>
                <a:ea typeface="Arial"/>
                <a:cs typeface="Arial"/>
                <a:sym typeface="Arial"/>
              </a:rPr>
              <a:t>Discriminer des sons (syllabes, sons-voyelles ; quelques sons-consonnes hors des consonnes occlusives) </a:t>
            </a:r>
            <a:r>
              <a:rPr lang="fr-FR" sz="1500" dirty="0">
                <a:solidFill>
                  <a:srgbClr val="0070C0"/>
                </a:solidFill>
                <a:latin typeface="Arial"/>
                <a:ea typeface="Arial"/>
                <a:cs typeface="Arial"/>
                <a:sym typeface="Arial"/>
              </a:rPr>
              <a:t>dans des mots ou dans des syllabes. </a:t>
            </a:r>
            <a:endParaRPr sz="1500" dirty="0">
              <a:solidFill>
                <a:srgbClr val="0070C0"/>
              </a:solidFill>
              <a:latin typeface="Arial"/>
              <a:ea typeface="Arial"/>
              <a:cs typeface="Arial"/>
              <a:sym typeface="Arial"/>
            </a:endParaRPr>
          </a:p>
          <a:p>
            <a:pPr marL="257175" marR="0" lvl="0" indent="-257175" algn="l" rtl="0">
              <a:spcBef>
                <a:spcPts val="900"/>
              </a:spcBef>
              <a:spcAft>
                <a:spcPts val="0"/>
              </a:spcAft>
              <a:buClr>
                <a:schemeClr val="dk1"/>
              </a:buClr>
              <a:buSzPts val="1500"/>
              <a:buFont typeface="Arial"/>
              <a:buChar char="•"/>
            </a:pPr>
            <a:r>
              <a:rPr lang="fr-FR" sz="1500" dirty="0">
                <a:solidFill>
                  <a:schemeClr val="dk1"/>
                </a:solidFill>
                <a:latin typeface="Arial"/>
                <a:ea typeface="Arial"/>
                <a:cs typeface="Arial"/>
                <a:sym typeface="Arial"/>
              </a:rPr>
              <a:t>Reconnaître les lettres de l’alphabet</a:t>
            </a:r>
            <a:r>
              <a:rPr lang="fr-FR" sz="1500" dirty="0">
                <a:solidFill>
                  <a:srgbClr val="0070C0"/>
                </a:solidFill>
                <a:latin typeface="Arial"/>
                <a:ea typeface="Arial"/>
                <a:cs typeface="Arial"/>
                <a:sym typeface="Arial"/>
              </a:rPr>
              <a:t>, connaître leur nom, </a:t>
            </a:r>
            <a:r>
              <a:rPr lang="fr-FR" sz="1500" dirty="0">
                <a:solidFill>
                  <a:srgbClr val="0070C0"/>
                </a:solidFill>
                <a:sym typeface="Arial"/>
              </a:rPr>
              <a:t>savoir que le nom d'une lettre peut être différent du son qu'elle transcrit. </a:t>
            </a:r>
            <a:endParaRPr dirty="0">
              <a:solidFill>
                <a:srgbClr val="0070C0"/>
              </a:solidFill>
            </a:endParaRPr>
          </a:p>
        </p:txBody>
      </p:sp>
      <p:pic>
        <p:nvPicPr>
          <p:cNvPr id="138" name="Google Shape;138;p9"/>
          <p:cNvPicPr preferRelativeResize="0"/>
          <p:nvPr/>
        </p:nvPicPr>
        <p:blipFill rotWithShape="1">
          <a:blip r:embed="rId3">
            <a:alphaModFix/>
          </a:blip>
          <a:srcRect/>
          <a:stretch/>
        </p:blipFill>
        <p:spPr>
          <a:xfrm>
            <a:off x="7236296" y="32566"/>
            <a:ext cx="775748" cy="9866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0"/>
          <p:cNvPicPr preferRelativeResize="0"/>
          <p:nvPr/>
        </p:nvPicPr>
        <p:blipFill rotWithShape="1">
          <a:blip r:embed="rId3">
            <a:alphaModFix/>
          </a:blip>
          <a:srcRect/>
          <a:stretch/>
        </p:blipFill>
        <p:spPr>
          <a:xfrm>
            <a:off x="6948264" y="173888"/>
            <a:ext cx="1585330" cy="2016388"/>
          </a:xfrm>
          <a:prstGeom prst="rect">
            <a:avLst/>
          </a:prstGeom>
          <a:noFill/>
          <a:ln>
            <a:noFill/>
          </a:ln>
        </p:spPr>
      </p:pic>
      <p:sp>
        <p:nvSpPr>
          <p:cNvPr id="145" name="Google Shape;145;p10"/>
          <p:cNvSpPr/>
          <p:nvPr/>
        </p:nvSpPr>
        <p:spPr>
          <a:xfrm>
            <a:off x="2884836" y="262170"/>
            <a:ext cx="3133725" cy="1026669"/>
          </a:xfrm>
          <a:prstGeom prst="ellipse">
            <a:avLst/>
          </a:prstGeom>
          <a:solidFill>
            <a:srgbClr val="71EBFB"/>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dk1"/>
                </a:solidFill>
                <a:latin typeface="Arial"/>
                <a:ea typeface="Arial"/>
                <a:cs typeface="Arial"/>
                <a:sym typeface="Arial"/>
              </a:rPr>
              <a:t>Objectif : apprendre à lire et à écrire</a:t>
            </a:r>
            <a:endParaRPr/>
          </a:p>
        </p:txBody>
      </p:sp>
      <p:sp>
        <p:nvSpPr>
          <p:cNvPr id="146" name="Google Shape;146;p10"/>
          <p:cNvSpPr/>
          <p:nvPr/>
        </p:nvSpPr>
        <p:spPr>
          <a:xfrm>
            <a:off x="2973054" y="2037517"/>
            <a:ext cx="3133725" cy="1009650"/>
          </a:xfrm>
          <a:prstGeom prst="ellipse">
            <a:avLst/>
          </a:prstGeom>
          <a:solidFill>
            <a:srgbClr val="6D6DFF"/>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2 grandes acquisitions</a:t>
            </a:r>
            <a:endParaRPr/>
          </a:p>
        </p:txBody>
      </p:sp>
      <p:sp>
        <p:nvSpPr>
          <p:cNvPr id="147" name="Google Shape;147;p10"/>
          <p:cNvSpPr/>
          <p:nvPr/>
        </p:nvSpPr>
        <p:spPr>
          <a:xfrm>
            <a:off x="130449" y="3143249"/>
            <a:ext cx="3060973" cy="1609725"/>
          </a:xfrm>
          <a:prstGeom prst="ellipse">
            <a:avLst/>
          </a:prstGeom>
          <a:solidFill>
            <a:srgbClr val="372DB5"/>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100" b="1">
                <a:solidFill>
                  <a:srgbClr val="00FF00"/>
                </a:solidFill>
                <a:latin typeface="Arial"/>
                <a:ea typeface="Arial"/>
                <a:cs typeface="Arial"/>
                <a:sym typeface="Arial"/>
              </a:rPr>
              <a:t>Conscience phonologique :</a:t>
            </a:r>
            <a:endParaRPr/>
          </a:p>
          <a:p>
            <a:pPr marL="0" marR="0" lvl="0" indent="0" algn="ctr" rtl="0">
              <a:spcBef>
                <a:spcPts val="0"/>
              </a:spcBef>
              <a:spcAft>
                <a:spcPts val="0"/>
              </a:spcAft>
              <a:buNone/>
            </a:pPr>
            <a:r>
              <a:rPr lang="fr-FR" sz="1650" b="1" i="1">
                <a:solidFill>
                  <a:schemeClr val="lt1"/>
                </a:solidFill>
                <a:latin typeface="Arial"/>
                <a:ea typeface="Arial"/>
                <a:cs typeface="Arial"/>
                <a:sym typeface="Arial"/>
              </a:rPr>
              <a:t>identifier les unités sonores</a:t>
            </a:r>
            <a:endParaRPr/>
          </a:p>
        </p:txBody>
      </p:sp>
      <p:sp>
        <p:nvSpPr>
          <p:cNvPr id="148" name="Google Shape;148;p10"/>
          <p:cNvSpPr/>
          <p:nvPr/>
        </p:nvSpPr>
        <p:spPr>
          <a:xfrm>
            <a:off x="5579325" y="3047174"/>
            <a:ext cx="3443100" cy="1684200"/>
          </a:xfrm>
          <a:prstGeom prst="ellipse">
            <a:avLst/>
          </a:prstGeom>
          <a:solidFill>
            <a:srgbClr val="372DB5"/>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100" b="1" dirty="0">
                <a:solidFill>
                  <a:srgbClr val="00FF00"/>
                </a:solidFill>
                <a:latin typeface="Arial"/>
                <a:ea typeface="Arial"/>
                <a:cs typeface="Arial"/>
                <a:sym typeface="Arial"/>
              </a:rPr>
              <a:t>Principe alphabétique :</a:t>
            </a:r>
            <a:endParaRPr sz="2100" b="1" dirty="0">
              <a:solidFill>
                <a:srgbClr val="00FF00"/>
              </a:solidFill>
              <a:latin typeface="Arial"/>
              <a:ea typeface="Arial"/>
              <a:cs typeface="Arial"/>
              <a:sym typeface="Arial"/>
            </a:endParaRPr>
          </a:p>
          <a:p>
            <a:pPr marL="0" lvl="0" indent="0" algn="ctr" rtl="0">
              <a:spcBef>
                <a:spcPts val="0"/>
              </a:spcBef>
              <a:spcAft>
                <a:spcPts val="0"/>
              </a:spcAft>
              <a:buNone/>
            </a:pPr>
            <a:r>
              <a:rPr lang="fr-FR" sz="1350" b="1" i="1" dirty="0">
                <a:solidFill>
                  <a:schemeClr val="lt1"/>
                </a:solidFill>
              </a:rPr>
              <a:t>comprendre que les graphèmes (lettres ou groupe de </a:t>
            </a:r>
            <a:r>
              <a:rPr lang="fr-FR" sz="1350" b="1" i="1" dirty="0" smtClean="0">
                <a:solidFill>
                  <a:schemeClr val="lt1"/>
                </a:solidFill>
              </a:rPr>
              <a:t>lettres) </a:t>
            </a:r>
            <a:r>
              <a:rPr lang="fr-FR" sz="1350" b="1" i="1" dirty="0">
                <a:solidFill>
                  <a:schemeClr val="lt1"/>
                </a:solidFill>
              </a:rPr>
              <a:t>codent des phonèmes (sons</a:t>
            </a:r>
            <a:r>
              <a:rPr lang="fr-FR" sz="1350" b="1" i="1" dirty="0" smtClean="0">
                <a:solidFill>
                  <a:schemeClr val="lt1"/>
                </a:solidFill>
              </a:rPr>
              <a:t>)</a:t>
            </a:r>
            <a:endParaRPr sz="1100" dirty="0"/>
          </a:p>
        </p:txBody>
      </p:sp>
      <p:sp>
        <p:nvSpPr>
          <p:cNvPr id="149" name="Google Shape;149;p10"/>
          <p:cNvSpPr/>
          <p:nvPr/>
        </p:nvSpPr>
        <p:spPr>
          <a:xfrm>
            <a:off x="4275464" y="1445767"/>
            <a:ext cx="485775" cy="490063"/>
          </a:xfrm>
          <a:prstGeom prst="downArrow">
            <a:avLst>
              <a:gd name="adj1" fmla="val 50000"/>
              <a:gd name="adj2" fmla="val 50000"/>
            </a:avLst>
          </a:prstGeom>
          <a:solidFill>
            <a:srgbClr val="00206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00"/>
              </a:solidFill>
              <a:latin typeface="Arial"/>
              <a:ea typeface="Arial"/>
              <a:cs typeface="Arial"/>
              <a:sym typeface="Arial"/>
            </a:endParaRPr>
          </a:p>
        </p:txBody>
      </p:sp>
      <p:sp>
        <p:nvSpPr>
          <p:cNvPr id="150" name="Google Shape;150;p10"/>
          <p:cNvSpPr/>
          <p:nvPr/>
        </p:nvSpPr>
        <p:spPr>
          <a:xfrm rot="3440402">
            <a:off x="2351621" y="2628277"/>
            <a:ext cx="485775" cy="490063"/>
          </a:xfrm>
          <a:prstGeom prst="downArrow">
            <a:avLst>
              <a:gd name="adj1" fmla="val 50000"/>
              <a:gd name="adj2" fmla="val 50000"/>
            </a:avLst>
          </a:prstGeom>
          <a:solidFill>
            <a:srgbClr val="00206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51" name="Google Shape;151;p10"/>
          <p:cNvSpPr/>
          <p:nvPr/>
        </p:nvSpPr>
        <p:spPr>
          <a:xfrm rot="-2929843">
            <a:off x="6249459" y="2554105"/>
            <a:ext cx="485807" cy="490069"/>
          </a:xfrm>
          <a:prstGeom prst="downArrow">
            <a:avLst>
              <a:gd name="adj1" fmla="val 50000"/>
              <a:gd name="adj2" fmla="val 50000"/>
            </a:avLst>
          </a:prstGeom>
          <a:solidFill>
            <a:srgbClr val="00206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52" name="Google Shape;152;p10"/>
          <p:cNvSpPr/>
          <p:nvPr/>
        </p:nvSpPr>
        <p:spPr>
          <a:xfrm>
            <a:off x="3289625" y="3989275"/>
            <a:ext cx="2191500" cy="155100"/>
          </a:xfrm>
          <a:prstGeom prst="leftRightArrow">
            <a:avLst>
              <a:gd name="adj1" fmla="val 50000"/>
              <a:gd name="adj2" fmla="val 50000"/>
            </a:avLst>
          </a:prstGeom>
          <a:solidFill>
            <a:srgbClr val="002060"/>
          </a:solidFill>
          <a:ln w="25400" cap="flat" cmpd="sng">
            <a:solidFill>
              <a:srgbClr val="0040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MIER MINISTR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4958</Words>
  <Application>Microsoft Office PowerPoint</Application>
  <PresentationFormat>Affichage à l'écran (16:9)</PresentationFormat>
  <Paragraphs>429</Paragraphs>
  <Slides>30</Slides>
  <Notes>30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30</vt:i4>
      </vt:variant>
    </vt:vector>
  </HeadingPairs>
  <TitlesOfParts>
    <vt:vector size="33" baseType="lpstr">
      <vt:lpstr>Arial</vt:lpstr>
      <vt:lpstr>Noto Sans Symbols</vt:lpstr>
      <vt:lpstr>PREMIER MINISTRE</vt:lpstr>
      <vt:lpstr>Présentation PowerPoint</vt:lpstr>
      <vt:lpstr>Objectifs de la formation</vt:lpstr>
      <vt:lpstr>Terminologie… mettons-nous d’accord !</vt:lpstr>
      <vt:lpstr>Présentation PowerPoint</vt:lpstr>
      <vt:lpstr>2. Comprendre les enjeux du cheminement de la conscience phonologique vers la conscience phonémique  </vt:lpstr>
      <vt:lpstr>Présentation PowerPoint</vt:lpstr>
      <vt:lpstr>Présentation PowerPoint</vt:lpstr>
      <vt:lpstr>Présentation PowerPoint</vt:lpstr>
      <vt:lpstr>Présentation PowerPoint</vt:lpstr>
      <vt:lpstr>Présentation PowerPoint</vt:lpstr>
      <vt:lpstr>Présentation PowerPoint</vt:lpstr>
      <vt:lpstr>3. Quelle progressivité dans les apprentissages ?</vt:lpstr>
      <vt:lpstr>Quelle progressivité ?</vt:lpstr>
      <vt:lpstr>Développer et entraîner la conscience phonologique</vt:lpstr>
      <vt:lpstr>Présentation PowerPoint</vt:lpstr>
      <vt:lpstr>Développer et entraîner la conscience phonologique</vt:lpstr>
      <vt:lpstr>Développer et entraîner la conscience phonologique</vt:lpstr>
      <vt:lpstr>Développer et entraîner la conscience phonologique</vt:lpstr>
      <vt:lpstr>Présentation PowerPoint</vt:lpstr>
      <vt:lpstr>Développer et entraîner la conscience phonologique</vt:lpstr>
      <vt:lpstr>4. Place de la petite section</vt:lpstr>
      <vt:lpstr>Place de la Petite section</vt:lpstr>
      <vt:lpstr>Place de la Petite section</vt:lpstr>
      <vt:lpstr>Pour analyser…… points de regard</vt:lpstr>
      <vt:lpstr>Exemples de jeux de sensibilité auditive </vt:lpstr>
      <vt:lpstr>Présentation PowerPoint</vt:lpstr>
      <vt:lpstr>Présentation PowerPoint</vt:lpstr>
      <vt:lpstr>Une activité ritualisée dès la petite section</vt:lpstr>
      <vt:lpstr>Une activité ritualisée dès la petite section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mpaillottet</cp:lastModifiedBy>
  <cp:revision>14</cp:revision>
  <cp:lastPrinted>2022-01-11T14:35:54Z</cp:lastPrinted>
  <dcterms:created xsi:type="dcterms:W3CDTF">2020-05-25T12:57:41Z</dcterms:created>
  <dcterms:modified xsi:type="dcterms:W3CDTF">2022-02-11T11:04:37Z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