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36"/>
  </p:notesMasterIdLst>
  <p:sldIdLst>
    <p:sldId id="256" r:id="rId2"/>
    <p:sldId id="265" r:id="rId3"/>
    <p:sldId id="257" r:id="rId4"/>
    <p:sldId id="261" r:id="rId5"/>
    <p:sldId id="262" r:id="rId6"/>
    <p:sldId id="263" r:id="rId7"/>
    <p:sldId id="258" r:id="rId8"/>
    <p:sldId id="264" r:id="rId9"/>
    <p:sldId id="266" r:id="rId10"/>
    <p:sldId id="267" r:id="rId11"/>
    <p:sldId id="268" r:id="rId12"/>
    <p:sldId id="259" r:id="rId13"/>
    <p:sldId id="270" r:id="rId14"/>
    <p:sldId id="272" r:id="rId15"/>
    <p:sldId id="293" r:id="rId16"/>
    <p:sldId id="269" r:id="rId17"/>
    <p:sldId id="287" r:id="rId18"/>
    <p:sldId id="271" r:id="rId19"/>
    <p:sldId id="288" r:id="rId20"/>
    <p:sldId id="260" r:id="rId21"/>
    <p:sldId id="275" r:id="rId22"/>
    <p:sldId id="276" r:id="rId23"/>
    <p:sldId id="277" r:id="rId24"/>
    <p:sldId id="274" r:id="rId25"/>
    <p:sldId id="278" r:id="rId26"/>
    <p:sldId id="279" r:id="rId27"/>
    <p:sldId id="280" r:id="rId28"/>
    <p:sldId id="281" r:id="rId29"/>
    <p:sldId id="282" r:id="rId30"/>
    <p:sldId id="284" r:id="rId31"/>
    <p:sldId id="285" r:id="rId32"/>
    <p:sldId id="286" r:id="rId33"/>
    <p:sldId id="291"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lanier" initials="cl" lastIdx="0" clrIdx="0">
    <p:extLst>
      <p:ext uri="{19B8F6BF-5375-455C-9EA6-DF929625EA0E}">
        <p15:presenceInfo xmlns:p15="http://schemas.microsoft.com/office/powerpoint/2012/main" userId="52bb1ba4660b55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8" d="100"/>
          <a:sy n="68"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CF45C-3A70-4799-8A13-F42AEF0F2008}" type="datetimeFigureOut">
              <a:rPr lang="fr-FR" smtClean="0"/>
              <a:t>27/11/2020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1A43F-8025-4D80-8530-634AF2E4FEB9}" type="slidenum">
              <a:rPr lang="fr-FR" smtClean="0"/>
              <a:t>‹N°›</a:t>
            </a:fld>
            <a:endParaRPr lang="fr-FR"/>
          </a:p>
        </p:txBody>
      </p:sp>
    </p:spTree>
    <p:extLst>
      <p:ext uri="{BB962C8B-B14F-4D97-AF65-F5344CB8AC3E}">
        <p14:creationId xmlns:p14="http://schemas.microsoft.com/office/powerpoint/2010/main" val="417723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Décret de base qui donne aux directeurs un rôle important dans la prévention et la sécurité</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a:t>
            </a:fld>
            <a:endParaRPr lang="fr-FR"/>
          </a:p>
        </p:txBody>
      </p:sp>
    </p:spTree>
    <p:extLst>
      <p:ext uri="{BB962C8B-B14F-4D97-AF65-F5344CB8AC3E}">
        <p14:creationId xmlns:p14="http://schemas.microsoft.com/office/powerpoint/2010/main" val="389217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BAES : bloc autonome</a:t>
            </a:r>
            <a:r>
              <a:rPr lang="fr-FR" baseline="0" dirty="0" smtClean="0"/>
              <a:t> d’éclairage de sécurité</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14</a:t>
            </a:fld>
            <a:endParaRPr lang="fr-FR"/>
          </a:p>
        </p:txBody>
      </p:sp>
    </p:spTree>
    <p:extLst>
      <p:ext uri="{BB962C8B-B14F-4D97-AF65-F5344CB8AC3E}">
        <p14:creationId xmlns:p14="http://schemas.microsoft.com/office/powerpoint/2010/main" val="424345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BAES : bloc autonome</a:t>
            </a:r>
            <a:r>
              <a:rPr lang="fr-FR" baseline="0" dirty="0" smtClean="0"/>
              <a:t> d’éclairage de sécurité</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15</a:t>
            </a:fld>
            <a:endParaRPr lang="fr-FR"/>
          </a:p>
        </p:txBody>
      </p:sp>
    </p:spTree>
    <p:extLst>
      <p:ext uri="{BB962C8B-B14F-4D97-AF65-F5344CB8AC3E}">
        <p14:creationId xmlns:p14="http://schemas.microsoft.com/office/powerpoint/2010/main" val="396129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Moins de 2 min pour une</a:t>
            </a:r>
            <a:r>
              <a:rPr lang="fr-FR" baseline="0" dirty="0" smtClean="0"/>
              <a:t> école en RDC</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16</a:t>
            </a:fld>
            <a:endParaRPr lang="fr-FR"/>
          </a:p>
        </p:txBody>
      </p:sp>
    </p:spTree>
    <p:extLst>
      <p:ext uri="{BB962C8B-B14F-4D97-AF65-F5344CB8AC3E}">
        <p14:creationId xmlns:p14="http://schemas.microsoft.com/office/powerpoint/2010/main" val="338740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Importance du bilan et de la possible présence de professionnels (pompiers) : zone de regroupement, plan d’évacuation</a:t>
            </a:r>
          </a:p>
          <a:p>
            <a:r>
              <a:rPr lang="fr-FR" dirty="0" smtClean="0"/>
              <a:t>Réflexion avec l’accueil d’élèves en situation de handicap moteur</a:t>
            </a:r>
          </a:p>
          <a:p>
            <a:r>
              <a:rPr lang="fr-FR" dirty="0" smtClean="0"/>
              <a:t>La connaissance des locaux est importante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19</a:t>
            </a:fld>
            <a:endParaRPr lang="fr-FR"/>
          </a:p>
        </p:txBody>
      </p:sp>
    </p:spTree>
    <p:extLst>
      <p:ext uri="{BB962C8B-B14F-4D97-AF65-F5344CB8AC3E}">
        <p14:creationId xmlns:p14="http://schemas.microsoft.com/office/powerpoint/2010/main" val="381517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registre SST n’est pas un cahier de doléances</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20</a:t>
            </a:fld>
            <a:endParaRPr lang="fr-FR"/>
          </a:p>
        </p:txBody>
      </p:sp>
    </p:spTree>
    <p:extLst>
      <p:ext uri="{BB962C8B-B14F-4D97-AF65-F5344CB8AC3E}">
        <p14:creationId xmlns:p14="http://schemas.microsoft.com/office/powerpoint/2010/main" val="258704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21</a:t>
            </a:fld>
            <a:endParaRPr lang="fr-FR"/>
          </a:p>
        </p:txBody>
      </p:sp>
    </p:spTree>
    <p:extLst>
      <p:ext uri="{BB962C8B-B14F-4D97-AF65-F5344CB8AC3E}">
        <p14:creationId xmlns:p14="http://schemas.microsoft.com/office/powerpoint/2010/main" val="192166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Risques majeurs pour fuite de gaz </a:t>
            </a:r>
            <a:r>
              <a:rPr lang="fr-FR" dirty="0" smtClean="0">
                <a:sym typeface="Wingdings" panose="05000000000000000000" pitchFamily="2" charset="2"/>
              </a:rPr>
              <a:t>Lycée Luxembourg (octobre 2020) piscine d’Héricourt (2016), tir de mortier</a:t>
            </a:r>
          </a:p>
          <a:p>
            <a:r>
              <a:rPr lang="fr-FR" dirty="0" smtClean="0">
                <a:sym typeface="Wingdings" panose="05000000000000000000" pitchFamily="2" charset="2"/>
              </a:rPr>
              <a:t>Risque climatique : inondations</a:t>
            </a:r>
            <a:r>
              <a:rPr lang="fr-FR" baseline="0" dirty="0" smtClean="0">
                <a:sym typeface="Wingdings" panose="05000000000000000000" pitchFamily="2" charset="2"/>
              </a:rPr>
              <a:t> Alpes maritimes en septembre 2020</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24</a:t>
            </a:fld>
            <a:endParaRPr lang="fr-FR"/>
          </a:p>
        </p:txBody>
      </p:sp>
    </p:spTree>
    <p:extLst>
      <p:ext uri="{BB962C8B-B14F-4D97-AF65-F5344CB8AC3E}">
        <p14:creationId xmlns:p14="http://schemas.microsoft.com/office/powerpoint/2010/main" val="1498250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Attaque</a:t>
            </a:r>
            <a:r>
              <a:rPr lang="fr-FR" baseline="0" dirty="0" smtClean="0"/>
              <a:t> à la machette Paris IX (septembre 2020)</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25</a:t>
            </a:fld>
            <a:endParaRPr lang="fr-FR"/>
          </a:p>
        </p:txBody>
      </p:sp>
    </p:spTree>
    <p:extLst>
      <p:ext uri="{BB962C8B-B14F-4D97-AF65-F5344CB8AC3E}">
        <p14:creationId xmlns:p14="http://schemas.microsoft.com/office/powerpoint/2010/main" val="218565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risque</a:t>
            </a:r>
            <a:r>
              <a:rPr lang="fr-FR" baseline="0" dirty="0" smtClean="0"/>
              <a:t> intrusion peut-être le fait de parents (Ronchamp </a:t>
            </a:r>
            <a:r>
              <a:rPr lang="fr-FR" baseline="0" dirty="0" err="1" smtClean="0"/>
              <a:t>Rhien</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26</a:t>
            </a:fld>
            <a:endParaRPr lang="fr-FR"/>
          </a:p>
        </p:txBody>
      </p:sp>
    </p:spTree>
    <p:extLst>
      <p:ext uri="{BB962C8B-B14F-4D97-AF65-F5344CB8AC3E}">
        <p14:creationId xmlns:p14="http://schemas.microsoft.com/office/powerpoint/2010/main" val="1699882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L’évacuation est possible si le danger est identifié et si le risque est nul pour les élèves.</a:t>
            </a:r>
            <a:r>
              <a:rPr lang="fr-FR" baseline="0" dirty="0" smtClean="0"/>
              <a:t> Elle se fera si le risque est pressenti mais pas encore dans l’école.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27</a:t>
            </a:fld>
            <a:endParaRPr lang="fr-FR"/>
          </a:p>
        </p:txBody>
      </p:sp>
    </p:spTree>
    <p:extLst>
      <p:ext uri="{BB962C8B-B14F-4D97-AF65-F5344CB8AC3E}">
        <p14:creationId xmlns:p14="http://schemas.microsoft.com/office/powerpoint/2010/main" val="206726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Chaque gendarmerie</a:t>
            </a:r>
            <a:r>
              <a:rPr lang="fr-FR" baseline="0" dirty="0" smtClean="0"/>
              <a:t> possède un référent école.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4</a:t>
            </a:fld>
            <a:endParaRPr lang="fr-FR"/>
          </a:p>
        </p:txBody>
      </p:sp>
    </p:spTree>
    <p:extLst>
      <p:ext uri="{BB962C8B-B14F-4D97-AF65-F5344CB8AC3E}">
        <p14:creationId xmlns:p14="http://schemas.microsoft.com/office/powerpoint/2010/main" val="1205276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L’importance est de savoir ce que l’on fait en fonction du lieu où l’on se trouve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28</a:t>
            </a:fld>
            <a:endParaRPr lang="fr-FR"/>
          </a:p>
        </p:txBody>
      </p:sp>
    </p:spTree>
    <p:extLst>
      <p:ext uri="{BB962C8B-B14F-4D97-AF65-F5344CB8AC3E}">
        <p14:creationId xmlns:p14="http://schemas.microsoft.com/office/powerpoint/2010/main" val="3172575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Exercice académique « </a:t>
            </a:r>
            <a:r>
              <a:rPr lang="fr-FR" dirty="0" err="1" smtClean="0"/>
              <a:t>Covid</a:t>
            </a:r>
            <a:r>
              <a:rPr lang="fr-FR" dirty="0" smtClean="0"/>
              <a:t> » confinement dans les classes.</a:t>
            </a:r>
          </a:p>
          <a:p>
            <a:r>
              <a:rPr lang="fr-FR" dirty="0" smtClean="0"/>
              <a:t>But : évaluer les réactions des</a:t>
            </a:r>
            <a:r>
              <a:rPr lang="fr-FR" baseline="0" dirty="0" smtClean="0"/>
              <a:t> élèves (silence), la vitesse</a:t>
            </a:r>
          </a:p>
          <a:p>
            <a:r>
              <a:rPr lang="fr-FR" baseline="0" dirty="0" smtClean="0"/>
              <a:t>Tester les réactions en restant en fonction de l’âge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30</a:t>
            </a:fld>
            <a:endParaRPr lang="fr-FR"/>
          </a:p>
        </p:txBody>
      </p:sp>
    </p:spTree>
    <p:extLst>
      <p:ext uri="{BB962C8B-B14F-4D97-AF65-F5344CB8AC3E}">
        <p14:creationId xmlns:p14="http://schemas.microsoft.com/office/powerpoint/2010/main" val="166050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a:t>
            </a:r>
            <a:r>
              <a:rPr lang="fr-FR" baseline="30000" dirty="0" smtClean="0"/>
              <a:t>ème</a:t>
            </a:r>
            <a:r>
              <a:rPr lang="fr-FR" dirty="0" smtClean="0"/>
              <a:t> élément sur les responsabilités du</a:t>
            </a:r>
            <a:r>
              <a:rPr lang="fr-FR" baseline="0" dirty="0" smtClean="0"/>
              <a:t> directeur.</a:t>
            </a:r>
          </a:p>
          <a:p>
            <a:r>
              <a:rPr lang="fr-FR" baseline="0" dirty="0" smtClean="0"/>
              <a:t>Seul les risques avérés sont mentionnés</a:t>
            </a:r>
          </a:p>
          <a:p>
            <a:r>
              <a:rPr lang="fr-FR" baseline="0" dirty="0" smtClean="0"/>
              <a:t>Gravité à évaluer pas de catastrophisme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31</a:t>
            </a:fld>
            <a:endParaRPr lang="fr-FR"/>
          </a:p>
        </p:txBody>
      </p:sp>
    </p:spTree>
    <p:extLst>
      <p:ext uri="{BB962C8B-B14F-4D97-AF65-F5344CB8AC3E}">
        <p14:creationId xmlns:p14="http://schemas.microsoft.com/office/powerpoint/2010/main" val="290983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Quelques mesures prises selon le contexte (transport en commun, sites à risques (grandes villes</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33</a:t>
            </a:fld>
            <a:endParaRPr lang="fr-FR"/>
          </a:p>
        </p:txBody>
      </p:sp>
    </p:spTree>
    <p:extLst>
      <p:ext uri="{BB962C8B-B14F-4D97-AF65-F5344CB8AC3E}">
        <p14:creationId xmlns:p14="http://schemas.microsoft.com/office/powerpoint/2010/main" val="336687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L’offre de formation reste encore en </a:t>
            </a:r>
            <a:r>
              <a:rPr lang="fr-FR" dirty="0" err="1" smtClean="0"/>
              <a:t>deça</a:t>
            </a:r>
            <a:r>
              <a:rPr lang="fr-FR" baseline="0" dirty="0" smtClean="0"/>
              <a:t> au regard des besoins recensés par les PE et aux possibilités de remplacement</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5</a:t>
            </a:fld>
            <a:endParaRPr lang="fr-FR"/>
          </a:p>
        </p:txBody>
      </p:sp>
    </p:spTree>
    <p:extLst>
      <p:ext uri="{BB962C8B-B14F-4D97-AF65-F5344CB8AC3E}">
        <p14:creationId xmlns:p14="http://schemas.microsoft.com/office/powerpoint/2010/main" val="203774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Formation à</a:t>
            </a:r>
            <a:r>
              <a:rPr lang="fr-FR" baseline="0" dirty="0" smtClean="0"/>
              <a:t> l’utilisation des extincteurs : réflexion actuelle sur sa mise en place</a:t>
            </a:r>
          </a:p>
          <a:p>
            <a:r>
              <a:rPr lang="fr-FR" baseline="0" dirty="0" smtClean="0"/>
              <a:t>Accès : ouverture sur la voie publique, accès à l’école (PPMS AI), </a:t>
            </a:r>
          </a:p>
          <a:p>
            <a:r>
              <a:rPr lang="fr-FR" baseline="0" dirty="0" smtClean="0"/>
              <a:t>Portes de secours : signalétique, ouverture bouton poussoir, barre anti intrusion</a:t>
            </a:r>
          </a:p>
          <a:p>
            <a:r>
              <a:rPr lang="fr-FR" baseline="0" dirty="0" smtClean="0"/>
              <a:t>Rangement : zone à risque produits inflammables,..</a:t>
            </a:r>
          </a:p>
          <a:p>
            <a:r>
              <a:rPr lang="fr-FR" baseline="0" dirty="0" smtClean="0"/>
              <a:t>Matériel à usage des enseignants : importance des équipement de protection et de l’état du matériel</a:t>
            </a:r>
          </a:p>
          <a:p>
            <a:r>
              <a:rPr lang="fr-FR" baseline="0" dirty="0" smtClean="0"/>
              <a:t>Aires de jeux : interdire l’accès si </a:t>
            </a:r>
            <a:r>
              <a:rPr lang="fr-FR" baseline="0" dirty="0" err="1" smtClean="0"/>
              <a:t>pb</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6</a:t>
            </a:fld>
            <a:endParaRPr lang="fr-FR"/>
          </a:p>
        </p:txBody>
      </p:sp>
    </p:spTree>
    <p:extLst>
      <p:ext uri="{BB962C8B-B14F-4D97-AF65-F5344CB8AC3E}">
        <p14:creationId xmlns:p14="http://schemas.microsoft.com/office/powerpoint/2010/main" val="81986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 réunit 3 fois dans l’année</a:t>
            </a:r>
            <a:r>
              <a:rPr lang="fr-FR" baseline="0" dirty="0" smtClean="0"/>
              <a:t> scolaire</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7</a:t>
            </a:fld>
            <a:endParaRPr lang="fr-FR"/>
          </a:p>
        </p:txBody>
      </p:sp>
    </p:spTree>
    <p:extLst>
      <p:ext uri="{BB962C8B-B14F-4D97-AF65-F5344CB8AC3E}">
        <p14:creationId xmlns:p14="http://schemas.microsoft.com/office/powerpoint/2010/main" val="267457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commission peut aller jusqu’à demander la fermeture de l’école si les prescriptions ne sont pas levées où si le risque est trop important</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10</a:t>
            </a:fld>
            <a:endParaRPr lang="fr-FR"/>
          </a:p>
        </p:txBody>
      </p:sp>
    </p:spTree>
    <p:extLst>
      <p:ext uri="{BB962C8B-B14F-4D97-AF65-F5344CB8AC3E}">
        <p14:creationId xmlns:p14="http://schemas.microsoft.com/office/powerpoint/2010/main" val="148328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Complémentaires aux visites de la commission de sécurité. Pour les ERP 5</a:t>
            </a:r>
            <a:r>
              <a:rPr lang="fr-FR" baseline="30000" dirty="0" smtClean="0"/>
              <a:t>ème</a:t>
            </a:r>
            <a:r>
              <a:rPr lang="fr-FR" dirty="0" smtClean="0"/>
              <a:t> catégorie, elles permettent d’avoir une vue très large</a:t>
            </a:r>
            <a:r>
              <a:rPr lang="fr-FR" baseline="0" dirty="0" smtClean="0"/>
              <a:t> sur les mesures nécessaires et de faire le lien avec la collectivité.</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11</a:t>
            </a:fld>
            <a:endParaRPr lang="fr-FR"/>
          </a:p>
        </p:txBody>
      </p:sp>
    </p:spTree>
    <p:extLst>
      <p:ext uri="{BB962C8B-B14F-4D97-AF65-F5344CB8AC3E}">
        <p14:creationId xmlns:p14="http://schemas.microsoft.com/office/powerpoint/2010/main" val="285536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Circulaire explicite : doit, demande, organise, veille, vérifie, s’assure, saisit par écrit</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12</a:t>
            </a:fld>
            <a:endParaRPr lang="fr-FR"/>
          </a:p>
        </p:txBody>
      </p:sp>
    </p:spTree>
    <p:extLst>
      <p:ext uri="{BB962C8B-B14F-4D97-AF65-F5344CB8AC3E}">
        <p14:creationId xmlns:p14="http://schemas.microsoft.com/office/powerpoint/2010/main" val="17109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Pailleron :</a:t>
            </a:r>
            <a:r>
              <a:rPr lang="fr-FR" baseline="0" dirty="0" smtClean="0"/>
              <a:t> nom d’un collège parisien qui a connu un incendie en 1973 du au geste de 2 collégiens (allumette dans une poubelle). Il s’agit d’un collège construit à la </a:t>
            </a:r>
            <a:r>
              <a:rPr lang="fr-FR" baseline="0" dirty="0" err="1" smtClean="0"/>
              <a:t>hate</a:t>
            </a:r>
            <a:r>
              <a:rPr lang="fr-FR" baseline="0" dirty="0" smtClean="0"/>
              <a:t> avec des matériaux inflammables et toxique (faux-plafond </a:t>
            </a:r>
            <a:r>
              <a:rPr lang="fr-FR" baseline="0" dirty="0" err="1" smtClean="0"/>
              <a:t>polystyrene</a:t>
            </a:r>
            <a:r>
              <a:rPr lang="fr-FR" baseline="0" dirty="0" smtClean="0"/>
              <a:t> et structure métallique). Actuellement le département rénove ces collèges et c’est à partir de là que la sécurité a été mise en avant (ONS, commissions,…)</a:t>
            </a:r>
          </a:p>
          <a:p>
            <a:r>
              <a:rPr lang="fr-FR" baseline="0" dirty="0" smtClean="0"/>
              <a:t>Le dernier collège de type Pailleron en Haute-Saône a été rénové en 2009 (collège de Saint-Loup sur </a:t>
            </a:r>
            <a:r>
              <a:rPr lang="fr-FR" baseline="0" dirty="0" err="1" smtClean="0"/>
              <a:t>Semouse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F1A43F-8025-4D80-8530-634AF2E4FEB9}" type="slidenum">
              <a:rPr lang="fr-FR" smtClean="0"/>
              <a:t>13</a:t>
            </a:fld>
            <a:endParaRPr lang="fr-FR"/>
          </a:p>
        </p:txBody>
      </p:sp>
    </p:spTree>
    <p:extLst>
      <p:ext uri="{BB962C8B-B14F-4D97-AF65-F5344CB8AC3E}">
        <p14:creationId xmlns:p14="http://schemas.microsoft.com/office/powerpoint/2010/main" val="4084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232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196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64231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951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290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1852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04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6760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199866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3194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370268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2429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6683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961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834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4427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86122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PREVENTION - SECURITE</a:t>
            </a:r>
            <a:endParaRPr lang="fr-FR" dirty="0"/>
          </a:p>
        </p:txBody>
      </p:sp>
      <p:sp>
        <p:nvSpPr>
          <p:cNvPr id="3" name="Sous-titre 2"/>
          <p:cNvSpPr>
            <a:spLocks noGrp="1"/>
          </p:cNvSpPr>
          <p:nvPr>
            <p:ph type="subTitle" idx="1"/>
          </p:nvPr>
        </p:nvSpPr>
        <p:spPr/>
        <p:txBody>
          <a:bodyPr>
            <a:normAutofit lnSpcReduction="10000"/>
          </a:bodyPr>
          <a:lstStyle/>
          <a:p>
            <a:r>
              <a:rPr lang="fr-FR" dirty="0" smtClean="0"/>
              <a:t>Animation directeurs d’école</a:t>
            </a:r>
          </a:p>
          <a:p>
            <a:r>
              <a:rPr lang="fr-FR" dirty="0" smtClean="0"/>
              <a:t>Via</a:t>
            </a:r>
          </a:p>
          <a:p>
            <a:r>
              <a:rPr lang="fr-FR" dirty="0" smtClean="0"/>
              <a:t>Mercredi 2 décembre 2020</a:t>
            </a:r>
            <a:endParaRPr lang="fr-FR" dirty="0"/>
          </a:p>
        </p:txBody>
      </p:sp>
    </p:spTree>
    <p:extLst>
      <p:ext uri="{BB962C8B-B14F-4D97-AF65-F5344CB8AC3E}">
        <p14:creationId xmlns:p14="http://schemas.microsoft.com/office/powerpoint/2010/main" val="278309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INSTANCES</a:t>
            </a:r>
            <a:endParaRPr lang="fr-FR" dirty="0"/>
          </a:p>
        </p:txBody>
      </p:sp>
      <p:sp>
        <p:nvSpPr>
          <p:cNvPr id="3" name="Espace réservé du contenu 2"/>
          <p:cNvSpPr>
            <a:spLocks noGrp="1"/>
          </p:cNvSpPr>
          <p:nvPr>
            <p:ph idx="1"/>
          </p:nvPr>
        </p:nvSpPr>
        <p:spPr>
          <a:xfrm>
            <a:off x="193963" y="1620982"/>
            <a:ext cx="9227127" cy="5098473"/>
          </a:xfrm>
        </p:spPr>
        <p:txBody>
          <a:bodyPr>
            <a:normAutofit fontScale="70000" lnSpcReduction="20000"/>
          </a:bodyPr>
          <a:lstStyle/>
          <a:p>
            <a:pPr marL="0" indent="0">
              <a:buNone/>
            </a:pPr>
            <a:r>
              <a:rPr lang="fr-FR" sz="3000" b="1" dirty="0" smtClean="0"/>
              <a:t>Composition de la commission de sécurité</a:t>
            </a:r>
          </a:p>
          <a:p>
            <a:pPr marL="0" indent="0">
              <a:buNone/>
            </a:pPr>
            <a:endParaRPr lang="fr-FR" dirty="0"/>
          </a:p>
          <a:p>
            <a:r>
              <a:rPr lang="fr-FR" sz="2600" u="sng" dirty="0"/>
              <a:t>Composition du groupe de visite </a:t>
            </a:r>
            <a:r>
              <a:rPr lang="fr-FR" sz="2600" dirty="0"/>
              <a:t>: </a:t>
            </a:r>
          </a:p>
          <a:p>
            <a:r>
              <a:rPr lang="fr-FR" sz="2600" dirty="0"/>
              <a:t> Le maire ou son représentant (adjoint, conseiller municipal ou employé municipal) </a:t>
            </a:r>
          </a:p>
          <a:p>
            <a:r>
              <a:rPr lang="fr-FR" sz="2600" dirty="0"/>
              <a:t> Un sapeur-pompier préventionniste représentant le directeur départemental des services d’incendie et de secours. </a:t>
            </a:r>
          </a:p>
          <a:p>
            <a:r>
              <a:rPr lang="fr-FR" sz="2600" dirty="0"/>
              <a:t> Des membres permanents de la CCDSA en fonction des affaires traitées (</a:t>
            </a:r>
            <a:r>
              <a:rPr lang="fr-FR" sz="2600" dirty="0" err="1"/>
              <a:t>cf</a:t>
            </a:r>
            <a:r>
              <a:rPr lang="fr-FR" sz="2600" dirty="0"/>
              <a:t> tableau) </a:t>
            </a:r>
          </a:p>
          <a:p>
            <a:endParaRPr lang="fr-FR" sz="2600" dirty="0"/>
          </a:p>
          <a:p>
            <a:r>
              <a:rPr lang="fr-FR" sz="2600" u="sng" dirty="0"/>
              <a:t>Composition des commissions plénières </a:t>
            </a:r>
            <a:r>
              <a:rPr lang="fr-FR" sz="2600" dirty="0"/>
              <a:t>: </a:t>
            </a:r>
          </a:p>
          <a:p>
            <a:r>
              <a:rPr lang="fr-FR" sz="2600" dirty="0"/>
              <a:t> Un membre du corps préfectoral représentant le préfet du département. </a:t>
            </a:r>
          </a:p>
          <a:p>
            <a:r>
              <a:rPr lang="fr-FR" sz="2600" dirty="0"/>
              <a:t> Le maire ou son représentant (adjoint ou conseiller municipal) </a:t>
            </a:r>
          </a:p>
          <a:p>
            <a:r>
              <a:rPr lang="fr-FR" sz="2600" dirty="0"/>
              <a:t> Un sapeur-pompier préventionniste représentant le directeur départemental des services d’incendie et de secours </a:t>
            </a:r>
          </a:p>
          <a:p>
            <a:r>
              <a:rPr lang="fr-FR" sz="2600" dirty="0"/>
              <a:t> Des membres permanents de la CCDSA en fonction des affaires traitées </a:t>
            </a:r>
          </a:p>
          <a:p>
            <a:endParaRPr lang="fr-FR" sz="2200" dirty="0"/>
          </a:p>
        </p:txBody>
      </p:sp>
    </p:spTree>
    <p:extLst>
      <p:ext uri="{BB962C8B-B14F-4D97-AF65-F5344CB8AC3E}">
        <p14:creationId xmlns:p14="http://schemas.microsoft.com/office/powerpoint/2010/main" val="2370010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INSTANCES</a:t>
            </a:r>
            <a:endParaRPr lang="fr-FR" dirty="0"/>
          </a:p>
        </p:txBody>
      </p:sp>
      <p:sp>
        <p:nvSpPr>
          <p:cNvPr id="3" name="Espace réservé du contenu 2"/>
          <p:cNvSpPr>
            <a:spLocks noGrp="1"/>
          </p:cNvSpPr>
          <p:nvPr>
            <p:ph idx="1"/>
          </p:nvPr>
        </p:nvSpPr>
        <p:spPr>
          <a:xfrm>
            <a:off x="0" y="1930400"/>
            <a:ext cx="8823626" cy="4349393"/>
          </a:xfrm>
        </p:spPr>
        <p:txBody>
          <a:bodyPr>
            <a:normAutofit fontScale="85000" lnSpcReduction="20000"/>
          </a:bodyPr>
          <a:lstStyle/>
          <a:p>
            <a:pPr marL="0" indent="0">
              <a:buNone/>
            </a:pPr>
            <a:r>
              <a:rPr lang="fr-FR" sz="3000" b="1" dirty="0" smtClean="0"/>
              <a:t>Les inspections Santé Sécurité au Travail</a:t>
            </a:r>
          </a:p>
          <a:p>
            <a:pPr marL="0" indent="0">
              <a:buNone/>
            </a:pPr>
            <a:endParaRPr lang="fr-FR" sz="3000" b="1" dirty="0" smtClean="0"/>
          </a:p>
          <a:p>
            <a:r>
              <a:rPr lang="fr-FR" sz="2000" dirty="0" smtClean="0"/>
              <a:t>Elles sont réalisées par l’inspecteur SST du rectorat</a:t>
            </a:r>
          </a:p>
          <a:p>
            <a:r>
              <a:rPr lang="fr-FR" sz="2000" dirty="0" smtClean="0"/>
              <a:t>Elles visent à contrôler l’application des règles en matière d’hygiène et de sécurité et à proposer des mesure destinées à améliorer l’hygiène, la sécurité au travail et la prévention des risques professionnels </a:t>
            </a:r>
          </a:p>
          <a:p>
            <a:r>
              <a:rPr lang="fr-FR" sz="2000" dirty="0" smtClean="0"/>
              <a:t>Les points vérifiés : les procès verbaux de la commissions de sécurité, le registre sécurité incendie, les rapports de vérification (électricité, chauffage, cuisson, ascenseur) les affichages (consignes incendie, plan d’évacuation), les différents registres (SST, accessibilité, danger grave et imminent, DUER, PPMS), les différents rapports (radon, amiante, installations sportives, aires de jeux) ainsi que les affichages règlementaires (plans d’évacuation, interdiction de fumer et de </a:t>
            </a:r>
            <a:r>
              <a:rPr lang="fr-FR" sz="2000" dirty="0" err="1" smtClean="0"/>
              <a:t>vapoter</a:t>
            </a:r>
            <a:r>
              <a:rPr lang="fr-FR" sz="2000" dirty="0" smtClean="0"/>
              <a:t>, le protocole d’urgence, liste des personnels formés aux premiers secours, membres du CHSCT)</a:t>
            </a:r>
          </a:p>
          <a:p>
            <a:r>
              <a:rPr lang="fr-FR" sz="2000" dirty="0" smtClean="0"/>
              <a:t>Exemple de rapport de visite : doc 1</a:t>
            </a:r>
            <a:endParaRPr lang="fr-FR" sz="2000" dirty="0"/>
          </a:p>
        </p:txBody>
      </p:sp>
    </p:spTree>
    <p:extLst>
      <p:ext uri="{BB962C8B-B14F-4D97-AF65-F5344CB8AC3E}">
        <p14:creationId xmlns:p14="http://schemas.microsoft.com/office/powerpoint/2010/main" val="2771863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L’ECOLE ET </a:t>
            </a:r>
            <a:r>
              <a:rPr lang="fr-FR" dirty="0"/>
              <a:t>L</a:t>
            </a:r>
            <a:r>
              <a:rPr lang="fr-FR" dirty="0" smtClean="0"/>
              <a:t>ES RISQUES</a:t>
            </a:r>
            <a:endParaRPr lang="fr-FR" dirty="0"/>
          </a:p>
        </p:txBody>
      </p:sp>
      <p:sp>
        <p:nvSpPr>
          <p:cNvPr id="3" name="Espace réservé du contenu 2"/>
          <p:cNvSpPr>
            <a:spLocks noGrp="1"/>
          </p:cNvSpPr>
          <p:nvPr>
            <p:ph idx="1"/>
          </p:nvPr>
        </p:nvSpPr>
        <p:spPr/>
        <p:txBody>
          <a:bodyPr>
            <a:normAutofit/>
          </a:bodyPr>
          <a:lstStyle/>
          <a:p>
            <a:pPr marL="0" indent="0">
              <a:buNone/>
            </a:pPr>
            <a:r>
              <a:rPr lang="fr-FR" sz="3000" b="1" dirty="0" smtClean="0"/>
              <a:t>Le risque incendie : </a:t>
            </a:r>
            <a:r>
              <a:rPr lang="fr-FR" sz="2200" dirty="0" smtClean="0"/>
              <a:t>le directeur peut-il voir sa responsabilité engagée ?</a:t>
            </a:r>
          </a:p>
          <a:p>
            <a:endParaRPr lang="fr-FR" dirty="0"/>
          </a:p>
        </p:txBody>
      </p:sp>
      <p:pic>
        <p:nvPicPr>
          <p:cNvPr id="4"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60" y="3158103"/>
            <a:ext cx="8345546" cy="374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046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7244111" y="0"/>
            <a:ext cx="4947889" cy="2405575"/>
          </a:xfrm>
          <a:prstGeom prst="rect">
            <a:avLst/>
          </a:prstGeom>
        </p:spPr>
      </p:pic>
      <p:sp>
        <p:nvSpPr>
          <p:cNvPr id="2" name="Titre 1"/>
          <p:cNvSpPr>
            <a:spLocks noGrp="1"/>
          </p:cNvSpPr>
          <p:nvPr>
            <p:ph type="title"/>
          </p:nvPr>
        </p:nvSpPr>
        <p:spPr/>
        <p:txBody>
          <a:bodyPr>
            <a:normAutofit/>
          </a:bodyPr>
          <a:lstStyle/>
          <a:p>
            <a:r>
              <a:rPr lang="fr-FR" dirty="0" smtClean="0"/>
              <a:t>L’ECOLE ET </a:t>
            </a:r>
            <a:r>
              <a:rPr lang="fr-FR" dirty="0"/>
              <a:t>L</a:t>
            </a:r>
            <a:r>
              <a:rPr lang="fr-FR" dirty="0" smtClean="0"/>
              <a:t>ES RISQUES</a:t>
            </a:r>
            <a:endParaRPr lang="fr-FR" dirty="0"/>
          </a:p>
        </p:txBody>
      </p:sp>
      <p:sp>
        <p:nvSpPr>
          <p:cNvPr id="3" name="Espace réservé du contenu 2"/>
          <p:cNvSpPr>
            <a:spLocks noGrp="1"/>
          </p:cNvSpPr>
          <p:nvPr>
            <p:ph idx="1"/>
          </p:nvPr>
        </p:nvSpPr>
        <p:spPr/>
        <p:txBody>
          <a:bodyPr>
            <a:normAutofit/>
          </a:bodyPr>
          <a:lstStyle/>
          <a:p>
            <a:pPr marL="0" indent="0">
              <a:buNone/>
            </a:pPr>
            <a:r>
              <a:rPr lang="fr-FR" sz="2800" b="1" dirty="0" smtClean="0"/>
              <a:t>Le risque incendie : </a:t>
            </a:r>
            <a:r>
              <a:rPr lang="fr-FR" dirty="0" smtClean="0"/>
              <a:t>Mon école est-elle à l’abri ?</a:t>
            </a:r>
          </a:p>
          <a:p>
            <a:r>
              <a:rPr lang="fr-FR" dirty="0" smtClean="0"/>
              <a:t>Un incendie peut arriver même dans les écoles ou collèges (collège Pailleron, écoles de </a:t>
            </a:r>
            <a:r>
              <a:rPr lang="fr-FR" dirty="0" err="1" smtClean="0"/>
              <a:t>Boult</a:t>
            </a:r>
            <a:r>
              <a:rPr lang="fr-FR" dirty="0" smtClean="0"/>
              <a:t>, Ornans) </a:t>
            </a:r>
          </a:p>
          <a:p>
            <a:r>
              <a:rPr lang="fr-FR" dirty="0" smtClean="0"/>
              <a:t>Il faut un verre d’eau pour éteindre un incendie avant 1 minute, un seau d’eau à la 2</a:t>
            </a:r>
            <a:r>
              <a:rPr lang="fr-FR" baseline="30000" dirty="0" smtClean="0"/>
              <a:t>ème</a:t>
            </a:r>
            <a:r>
              <a:rPr lang="fr-FR" dirty="0" smtClean="0"/>
              <a:t> minute et une citerne à partir de la 3</a:t>
            </a:r>
            <a:r>
              <a:rPr lang="fr-FR" baseline="30000" dirty="0" smtClean="0"/>
              <a:t>ème</a:t>
            </a:r>
            <a:r>
              <a:rPr lang="fr-FR" dirty="0" smtClean="0"/>
              <a:t> minute. E ne sont pas les flammes qui tuent mais les émanations toxiques issues des fumées.</a:t>
            </a:r>
          </a:p>
          <a:p>
            <a:r>
              <a:rPr lang="fr-FR" dirty="0" smtClean="0"/>
              <a:t>Vidéo </a:t>
            </a:r>
          </a:p>
          <a:p>
            <a:endParaRPr lang="fr-FR" dirty="0"/>
          </a:p>
          <a:p>
            <a:endParaRPr lang="fr-FR" dirty="0"/>
          </a:p>
        </p:txBody>
      </p:sp>
    </p:spTree>
    <p:extLst>
      <p:ext uri="{BB962C8B-B14F-4D97-AF65-F5344CB8AC3E}">
        <p14:creationId xmlns:p14="http://schemas.microsoft.com/office/powerpoint/2010/main" val="348518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L’ECOLE ET </a:t>
            </a:r>
            <a:r>
              <a:rPr lang="fr-FR" dirty="0"/>
              <a:t>L</a:t>
            </a:r>
            <a:r>
              <a:rPr lang="fr-FR" dirty="0" smtClean="0"/>
              <a:t>ES RISQUES</a:t>
            </a:r>
            <a:endParaRPr lang="fr-FR" dirty="0"/>
          </a:p>
        </p:txBody>
      </p:sp>
      <p:sp>
        <p:nvSpPr>
          <p:cNvPr id="3" name="Espace réservé du contenu 2"/>
          <p:cNvSpPr>
            <a:spLocks noGrp="1"/>
          </p:cNvSpPr>
          <p:nvPr>
            <p:ph idx="1"/>
          </p:nvPr>
        </p:nvSpPr>
        <p:spPr>
          <a:xfrm>
            <a:off x="423081" y="2160589"/>
            <a:ext cx="8850921" cy="4513166"/>
          </a:xfrm>
        </p:spPr>
        <p:txBody>
          <a:bodyPr>
            <a:normAutofit/>
          </a:bodyPr>
          <a:lstStyle/>
          <a:p>
            <a:pPr marL="0" indent="0">
              <a:buNone/>
            </a:pPr>
            <a:r>
              <a:rPr lang="fr-FR" sz="2800" b="1" dirty="0" smtClean="0"/>
              <a:t>Le risque incendie : </a:t>
            </a:r>
            <a:r>
              <a:rPr lang="fr-FR" sz="2200" dirty="0" smtClean="0"/>
              <a:t>Comment le prévenir ?</a:t>
            </a:r>
          </a:p>
          <a:p>
            <a:r>
              <a:rPr lang="fr-FR" sz="2000" dirty="0" smtClean="0"/>
              <a:t>Par des exercices d’évacuation obligatoires, au minimum 2 par année scolaire, avec le premier qui doit être effectué durant le mois qui suit la rentrée.</a:t>
            </a:r>
          </a:p>
          <a:p>
            <a:r>
              <a:rPr lang="fr-FR" sz="2000" dirty="0" smtClean="0"/>
              <a:t>Par un compte-rendu destiné à améliorer la sécurité de tous.</a:t>
            </a:r>
          </a:p>
          <a:p>
            <a:r>
              <a:rPr lang="fr-FR" sz="2000" dirty="0" smtClean="0"/>
              <a:t>Par le contrôle de l’alarme, des éléments inflammables (affichages, rideaux), des appareils électriques, de cuisson, la vérification des portes coupe feu et des BAES</a:t>
            </a:r>
          </a:p>
          <a:p>
            <a:r>
              <a:rPr lang="fr-FR" sz="2000" dirty="0" smtClean="0"/>
              <a:t>Par l’élaboration et l’affichage d’un plan d’évacuation adapté</a:t>
            </a:r>
          </a:p>
          <a:p>
            <a:r>
              <a:rPr lang="fr-FR" sz="2000" dirty="0" smtClean="0"/>
              <a:t>Par une connaissance de l’utilisation des extincteurs et des moyens de secours ( demander lors des visites de sécurité ou de l’ISST)</a:t>
            </a:r>
          </a:p>
          <a:p>
            <a:endParaRPr lang="fr-FR" dirty="0"/>
          </a:p>
          <a:p>
            <a:endParaRPr lang="fr-FR" dirty="0"/>
          </a:p>
        </p:txBody>
      </p:sp>
    </p:spTree>
    <p:extLst>
      <p:ext uri="{BB962C8B-B14F-4D97-AF65-F5344CB8AC3E}">
        <p14:creationId xmlns:p14="http://schemas.microsoft.com/office/powerpoint/2010/main" val="3609848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L’ECOLE ET </a:t>
            </a:r>
            <a:r>
              <a:rPr lang="fr-FR" dirty="0"/>
              <a:t>L</a:t>
            </a:r>
            <a:r>
              <a:rPr lang="fr-FR" dirty="0" smtClean="0"/>
              <a:t>ES RISQUES</a:t>
            </a:r>
            <a:endParaRPr lang="fr-FR" dirty="0"/>
          </a:p>
        </p:txBody>
      </p:sp>
      <p:sp>
        <p:nvSpPr>
          <p:cNvPr id="3" name="Espace réservé du contenu 2"/>
          <p:cNvSpPr>
            <a:spLocks noGrp="1"/>
          </p:cNvSpPr>
          <p:nvPr>
            <p:ph idx="1"/>
          </p:nvPr>
        </p:nvSpPr>
        <p:spPr>
          <a:xfrm>
            <a:off x="423081" y="1443137"/>
            <a:ext cx="8850921" cy="4513166"/>
          </a:xfrm>
        </p:spPr>
        <p:txBody>
          <a:bodyPr>
            <a:normAutofit/>
          </a:bodyPr>
          <a:lstStyle/>
          <a:p>
            <a:pPr marL="0" indent="0">
              <a:buNone/>
            </a:pPr>
            <a:r>
              <a:rPr lang="fr-FR" b="1" dirty="0"/>
              <a:t>Le risque incendie </a:t>
            </a:r>
            <a:r>
              <a:rPr lang="fr-FR" b="1" dirty="0" smtClean="0"/>
              <a:t>:</a:t>
            </a:r>
            <a:endParaRPr lang="fr-FR" sz="1600" dirty="0"/>
          </a:p>
        </p:txBody>
      </p:sp>
      <p:sp>
        <p:nvSpPr>
          <p:cNvPr id="4" name="Espace réservé du contenu 2"/>
          <p:cNvSpPr txBox="1">
            <a:spLocks/>
          </p:cNvSpPr>
          <p:nvPr/>
        </p:nvSpPr>
        <p:spPr>
          <a:xfrm>
            <a:off x="423082" y="3243801"/>
            <a:ext cx="8227946" cy="40833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fr-FR" dirty="0" smtClean="0"/>
          </a:p>
          <a:p>
            <a:endParaRPr lang="fr-FR" dirty="0"/>
          </a:p>
        </p:txBody>
      </p:sp>
      <p:pic>
        <p:nvPicPr>
          <p:cNvPr id="5"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3" y="1811954"/>
            <a:ext cx="7814552" cy="497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913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586950" y="218387"/>
            <a:ext cx="7098349" cy="6196267"/>
          </a:xfrm>
          <a:prstGeom prst="rect">
            <a:avLst/>
          </a:prstGeom>
        </p:spPr>
      </p:pic>
    </p:spTree>
    <p:extLst>
      <p:ext uri="{BB962C8B-B14F-4D97-AF65-F5344CB8AC3E}">
        <p14:creationId xmlns:p14="http://schemas.microsoft.com/office/powerpoint/2010/main" val="1774853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716825" y="6480419"/>
            <a:ext cx="2560320" cy="369332"/>
          </a:xfrm>
          <a:prstGeom prst="rect">
            <a:avLst/>
          </a:prstGeom>
          <a:noFill/>
        </p:spPr>
        <p:txBody>
          <a:bodyPr wrap="square" rtlCol="0">
            <a:spAutoFit/>
          </a:bodyPr>
          <a:lstStyle/>
          <a:p>
            <a:r>
              <a:rPr lang="fr-FR" i="1" dirty="0" smtClean="0"/>
              <a:t>Rapport O.N.S. 2018</a:t>
            </a:r>
            <a:endParaRPr lang="fr-FR" i="1" dirty="0"/>
          </a:p>
        </p:txBody>
      </p:sp>
      <p:pic>
        <p:nvPicPr>
          <p:cNvPr id="5" name="Image 4"/>
          <p:cNvPicPr>
            <a:picLocks noChangeAspect="1"/>
          </p:cNvPicPr>
          <p:nvPr/>
        </p:nvPicPr>
        <p:blipFill>
          <a:blip r:embed="rId2"/>
          <a:stretch>
            <a:fillRect/>
          </a:stretch>
        </p:blipFill>
        <p:spPr>
          <a:xfrm>
            <a:off x="240954" y="563957"/>
            <a:ext cx="8418137" cy="5916461"/>
          </a:xfrm>
          <a:prstGeom prst="rect">
            <a:avLst/>
          </a:prstGeom>
        </p:spPr>
      </p:pic>
      <p:pic>
        <p:nvPicPr>
          <p:cNvPr id="6" name="Image 5"/>
          <p:cNvPicPr>
            <a:picLocks noChangeAspect="1"/>
          </p:cNvPicPr>
          <p:nvPr/>
        </p:nvPicPr>
        <p:blipFill>
          <a:blip r:embed="rId3"/>
          <a:stretch>
            <a:fillRect/>
          </a:stretch>
        </p:blipFill>
        <p:spPr>
          <a:xfrm>
            <a:off x="240955" y="168067"/>
            <a:ext cx="8318338" cy="480931"/>
          </a:xfrm>
          <a:prstGeom prst="rect">
            <a:avLst/>
          </a:prstGeom>
        </p:spPr>
      </p:pic>
    </p:spTree>
    <p:extLst>
      <p:ext uri="{BB962C8B-B14F-4D97-AF65-F5344CB8AC3E}">
        <p14:creationId xmlns:p14="http://schemas.microsoft.com/office/powerpoint/2010/main" val="3423264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57089" y="168054"/>
            <a:ext cx="7298983" cy="6278458"/>
          </a:xfrm>
          <a:prstGeom prst="rect">
            <a:avLst/>
          </a:prstGeom>
        </p:spPr>
      </p:pic>
    </p:spTree>
    <p:extLst>
      <p:ext uri="{BB962C8B-B14F-4D97-AF65-F5344CB8AC3E}">
        <p14:creationId xmlns:p14="http://schemas.microsoft.com/office/powerpoint/2010/main" val="1495487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41192" y="0"/>
            <a:ext cx="7087558" cy="6858000"/>
          </a:xfrm>
          <a:prstGeom prst="rect">
            <a:avLst/>
          </a:prstGeom>
        </p:spPr>
      </p:pic>
    </p:spTree>
    <p:extLst>
      <p:ext uri="{BB962C8B-B14F-4D97-AF65-F5344CB8AC3E}">
        <p14:creationId xmlns:p14="http://schemas.microsoft.com/office/powerpoint/2010/main" val="1678915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920" y="1572904"/>
            <a:ext cx="8648245" cy="1708160"/>
          </a:xfrm>
          <a:prstGeom prst="rect">
            <a:avLst/>
          </a:prstGeom>
        </p:spPr>
        <p:txBody>
          <a:bodyPr wrap="square">
            <a:spAutoFit/>
          </a:bodyPr>
          <a:lstStyle/>
          <a:p>
            <a:r>
              <a:rPr lang="fr-FR" sz="3500" dirty="0"/>
              <a:t>Art.2 : Le directeur d'école veille à la bonne marche de l'école et au respect de la réglementation qui lui est applicable.</a:t>
            </a:r>
          </a:p>
        </p:txBody>
      </p:sp>
      <p:sp>
        <p:nvSpPr>
          <p:cNvPr id="3" name="ZoneTexte 2"/>
          <p:cNvSpPr txBox="1"/>
          <p:nvPr/>
        </p:nvSpPr>
        <p:spPr>
          <a:xfrm>
            <a:off x="625920" y="5161925"/>
            <a:ext cx="8961120" cy="523220"/>
          </a:xfrm>
          <a:prstGeom prst="rect">
            <a:avLst/>
          </a:prstGeom>
          <a:noFill/>
        </p:spPr>
        <p:txBody>
          <a:bodyPr wrap="square" rtlCol="0">
            <a:spAutoFit/>
          </a:bodyPr>
          <a:lstStyle/>
          <a:p>
            <a:pPr algn="r"/>
            <a:r>
              <a:rPr lang="fr-FR" sz="2800" b="1" i="1" dirty="0"/>
              <a:t>Décret n°89-122 du 24 février 1989</a:t>
            </a:r>
          </a:p>
        </p:txBody>
      </p:sp>
    </p:spTree>
    <p:extLst>
      <p:ext uri="{BB962C8B-B14F-4D97-AF65-F5344CB8AC3E}">
        <p14:creationId xmlns:p14="http://schemas.microsoft.com/office/powerpoint/2010/main" val="466043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677334" y="1478201"/>
            <a:ext cx="9144000" cy="5004486"/>
          </a:xfrm>
        </p:spPr>
        <p:txBody>
          <a:bodyPr>
            <a:normAutofit fontScale="40000" lnSpcReduction="20000"/>
          </a:bodyPr>
          <a:lstStyle/>
          <a:p>
            <a:pPr marL="0" indent="0">
              <a:buNone/>
            </a:pPr>
            <a:r>
              <a:rPr lang="fr-FR" sz="6300" b="1" dirty="0" smtClean="0"/>
              <a:t>Le registre Santé Sécurité au Travail</a:t>
            </a:r>
          </a:p>
          <a:p>
            <a:r>
              <a:rPr lang="fr-FR" sz="4200" dirty="0"/>
              <a:t>Le registre de santé et sécurité au travail (anciennement dénommé cahier hygiène et sécurité) est à la disposition de tous les personnels et usagers. Il doit être facilement accessible et sa localisation doit être portée à la connaissance des agents et des usagers par tous moyens (notamment par voie d’affichage).</a:t>
            </a:r>
          </a:p>
          <a:p>
            <a:r>
              <a:rPr lang="fr-FR" sz="4200" dirty="0" smtClean="0"/>
              <a:t>Il </a:t>
            </a:r>
            <a:r>
              <a:rPr lang="fr-FR" sz="4200" dirty="0"/>
              <a:t>est possible d’inscrire sur ce registre toutes les observations et toutes les suggestions du domaine de la prévention des risques professionnels et de l’amélioration des conditions de travail, notamment les problèmes liés :</a:t>
            </a:r>
          </a:p>
          <a:p>
            <a:pPr marL="800100" lvl="2" indent="0">
              <a:buNone/>
            </a:pPr>
            <a:r>
              <a:rPr lang="fr-FR" sz="3800" dirty="0"/>
              <a:t>- à la sécurité des installations électriques et de gaz (vétusté, disjonctions fréquentes, absence de prise de terre)</a:t>
            </a:r>
          </a:p>
          <a:p>
            <a:pPr marL="800100" lvl="2" indent="0">
              <a:buNone/>
            </a:pPr>
            <a:r>
              <a:rPr lang="fr-FR" sz="3800" dirty="0"/>
              <a:t>- aux risques d’accidents corporels ou de maladies (produits ou matériels dangereux, risques de chutes)</a:t>
            </a:r>
          </a:p>
          <a:p>
            <a:pPr marL="800100" lvl="2" indent="0">
              <a:buNone/>
            </a:pPr>
            <a:r>
              <a:rPr lang="fr-FR" sz="3800" dirty="0"/>
              <a:t>- à l’état des locaux (difficultés d’accès, de circulation, état général des bâtiments, encombrements des locaux)</a:t>
            </a:r>
          </a:p>
          <a:p>
            <a:pPr marL="800100" lvl="2" indent="0">
              <a:buNone/>
            </a:pPr>
            <a:r>
              <a:rPr lang="fr-FR" sz="3800" dirty="0"/>
              <a:t>- à l’hygiène des locaux (nettoyage général, état des sanitaires, aérations)</a:t>
            </a:r>
          </a:p>
          <a:p>
            <a:pPr marL="800100" lvl="2" indent="0">
              <a:buNone/>
            </a:pPr>
            <a:r>
              <a:rPr lang="fr-FR" sz="3800" dirty="0"/>
              <a:t>- à l’environnement de travail (éclairage, espace de travail, port de charge, bruit, travail sur écran, cadre de vie, température)</a:t>
            </a:r>
          </a:p>
          <a:p>
            <a:pPr marL="800100" lvl="2" indent="0">
              <a:buNone/>
            </a:pPr>
            <a:r>
              <a:rPr lang="fr-FR" sz="3800" dirty="0"/>
              <a:t>- aux conditions de travail (stress, mal être, harcèlement).</a:t>
            </a:r>
          </a:p>
        </p:txBody>
      </p:sp>
    </p:spTree>
    <p:extLst>
      <p:ext uri="{BB962C8B-B14F-4D97-AF65-F5344CB8AC3E}">
        <p14:creationId xmlns:p14="http://schemas.microsoft.com/office/powerpoint/2010/main" val="268593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280292" y="1270000"/>
            <a:ext cx="8596668" cy="3880773"/>
          </a:xfrm>
        </p:spPr>
        <p:txBody>
          <a:bodyPr>
            <a:normAutofit/>
          </a:bodyPr>
          <a:lstStyle/>
          <a:p>
            <a:pPr marL="0" indent="0">
              <a:buNone/>
            </a:pPr>
            <a:r>
              <a:rPr lang="fr-FR" sz="3000" dirty="0" smtClean="0">
                <a:solidFill>
                  <a:schemeClr val="tx1">
                    <a:lumMod val="95000"/>
                    <a:lumOff val="5000"/>
                  </a:schemeClr>
                </a:solidFill>
              </a:rPr>
              <a:t>Le registre Santé Sécurité au Travail </a:t>
            </a:r>
            <a:r>
              <a:rPr lang="fr-FR" sz="2800" b="1" dirty="0" smtClean="0"/>
              <a:t>:</a:t>
            </a:r>
          </a:p>
          <a:p>
            <a:pPr marL="0" indent="0">
              <a:buNone/>
            </a:pPr>
            <a:r>
              <a:rPr lang="fr-FR" sz="2800" b="1" dirty="0" smtClean="0"/>
              <a:t>Doc 2 : fiche école</a:t>
            </a:r>
          </a:p>
          <a:p>
            <a:pPr marL="0" indent="0">
              <a:buNone/>
            </a:pPr>
            <a:r>
              <a:rPr lang="fr-FR" sz="2800" dirty="0" smtClean="0"/>
              <a:t>Une dématérialisation du registre est en cours de test sur l’application PIA</a:t>
            </a:r>
          </a:p>
          <a:p>
            <a:endParaRPr lang="fr-FR" sz="2800" b="1" dirty="0" smtClean="0"/>
          </a:p>
        </p:txBody>
      </p:sp>
      <p:pic>
        <p:nvPicPr>
          <p:cNvPr id="4" name="Image 3"/>
          <p:cNvPicPr>
            <a:picLocks noChangeAspect="1"/>
          </p:cNvPicPr>
          <p:nvPr/>
        </p:nvPicPr>
        <p:blipFill>
          <a:blip r:embed="rId3"/>
          <a:stretch>
            <a:fillRect/>
          </a:stretch>
        </p:blipFill>
        <p:spPr>
          <a:xfrm>
            <a:off x="3418691" y="3406323"/>
            <a:ext cx="8228300" cy="3488899"/>
          </a:xfrm>
          <a:prstGeom prst="rect">
            <a:avLst/>
          </a:prstGeom>
        </p:spPr>
      </p:pic>
    </p:spTree>
    <p:extLst>
      <p:ext uri="{BB962C8B-B14F-4D97-AF65-F5344CB8AC3E}">
        <p14:creationId xmlns:p14="http://schemas.microsoft.com/office/powerpoint/2010/main" val="2337764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6410" y="998621"/>
            <a:ext cx="9381608" cy="4463715"/>
          </a:xfrm>
          <a:prstGeom prst="rect">
            <a:avLst/>
          </a:prstGeom>
        </p:spPr>
      </p:pic>
      <p:sp>
        <p:nvSpPr>
          <p:cNvPr id="3" name="Rectangle 2"/>
          <p:cNvSpPr/>
          <p:nvPr/>
        </p:nvSpPr>
        <p:spPr>
          <a:xfrm>
            <a:off x="6865009" y="2418347"/>
            <a:ext cx="763011" cy="156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597442" y="2418347"/>
            <a:ext cx="276726" cy="156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4753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267900" y="1930400"/>
            <a:ext cx="9006101" cy="4402161"/>
          </a:xfrm>
        </p:spPr>
        <p:txBody>
          <a:bodyPr>
            <a:normAutofit fontScale="92500" lnSpcReduction="10000"/>
          </a:bodyPr>
          <a:lstStyle/>
          <a:p>
            <a:pPr marL="0" indent="0">
              <a:buNone/>
            </a:pPr>
            <a:r>
              <a:rPr lang="fr-FR" sz="3000" b="1" dirty="0" smtClean="0"/>
              <a:t>Le registre de signalement d’un danger grave et imminent</a:t>
            </a:r>
          </a:p>
          <a:p>
            <a:r>
              <a:rPr lang="fr-FR" sz="2000" dirty="0"/>
              <a:t>Si un agent a un motif raisonnable de penser qu’une situation de travail présente un danger grave et imminent pour sa vie ou sa santé, il le signale immédiatement à l’autorité administrative ou à son représentant, qui le consigne sur ce document. Ceci s’applique également à toute défectuosité dans les systèmes de protection. C’est, en d’autres termes, "le droit de retrait".</a:t>
            </a:r>
          </a:p>
          <a:p>
            <a:r>
              <a:rPr lang="fr-FR" sz="2000" dirty="0"/>
              <a:t>Le danger en cause doit être grave et susceptible de produire un accident ou une maladie entraînant la mort ou paraissant devoir entraîner une incapacité permanente ou temporaire prolongée</a:t>
            </a:r>
            <a:r>
              <a:rPr lang="fr-FR" sz="2000" dirty="0" smtClean="0"/>
              <a:t>.</a:t>
            </a:r>
            <a:endParaRPr lang="fr-FR" sz="2000" dirty="0"/>
          </a:p>
          <a:p>
            <a:r>
              <a:rPr lang="fr-FR" sz="2000" dirty="0" smtClean="0"/>
              <a:t>Ce registre a également une application dématérialisée sur PIA (RSST / RSDGI)</a:t>
            </a:r>
            <a:endParaRPr lang="fr-FR" sz="2000" dirty="0"/>
          </a:p>
        </p:txBody>
      </p:sp>
    </p:spTree>
    <p:extLst>
      <p:ext uri="{BB962C8B-B14F-4D97-AF65-F5344CB8AC3E}">
        <p14:creationId xmlns:p14="http://schemas.microsoft.com/office/powerpoint/2010/main" val="2026786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395785" y="2187884"/>
            <a:ext cx="8791276" cy="4199268"/>
          </a:xfrm>
        </p:spPr>
        <p:txBody>
          <a:bodyPr>
            <a:normAutofit lnSpcReduction="10000"/>
          </a:bodyPr>
          <a:lstStyle/>
          <a:p>
            <a:pPr marL="0" indent="0">
              <a:buNone/>
            </a:pPr>
            <a:r>
              <a:rPr lang="fr-FR" sz="3000" b="1" dirty="0" smtClean="0"/>
              <a:t>Le PPMS Risque Majeurs </a:t>
            </a:r>
          </a:p>
          <a:p>
            <a:r>
              <a:rPr lang="fr-FR" sz="2000" dirty="0" smtClean="0"/>
              <a:t>Le document a pour but de permettre aux écoles de se mettre à l’abri en cas d’évènement extérieurs (tempête, fuite de gaz, inondations, rupture de barrage, risque routier ou ferroviaire, séisme</a:t>
            </a:r>
            <a:r>
              <a:rPr lang="fr-FR" sz="2000" dirty="0" smtClean="0"/>
              <a:t>,…).</a:t>
            </a:r>
            <a:endParaRPr lang="fr-FR" sz="2000" dirty="0" smtClean="0"/>
          </a:p>
          <a:p>
            <a:r>
              <a:rPr lang="fr-FR" sz="2000" dirty="0" smtClean="0"/>
              <a:t>Sa rédaction : elle doit permettre d’identifier le nombre de personnes, les lieux de mise à l’abri, le signal utilisé, la liste des numéros utiles et des personnes ressources, les personnes à prise en charge particulières(PAI, handicap).Les plans de l’établissement sont indispensable.</a:t>
            </a:r>
          </a:p>
          <a:p>
            <a:r>
              <a:rPr lang="fr-FR" sz="2000" dirty="0" smtClean="0"/>
              <a:t>Sa mise en pratique : définir le rôle des adultes, connaitre les lieux de mises à l’abri, des plans et des mallettes PPMS, mettre en place des situations d’enseignement avec sa classe, effectuer au moins un exercice annuel (mise à l’abri ou </a:t>
            </a:r>
            <a:r>
              <a:rPr lang="fr-FR" sz="2000" dirty="0" smtClean="0"/>
              <a:t>évacuation</a:t>
            </a:r>
            <a:r>
              <a:rPr lang="fr-FR" sz="2000" dirty="0"/>
              <a:t>.</a:t>
            </a:r>
            <a:r>
              <a:rPr lang="fr-FR" sz="2000" dirty="0" smtClean="0"/>
              <a:t> </a:t>
            </a:r>
            <a:endParaRPr lang="fr-FR" sz="2000" dirty="0"/>
          </a:p>
        </p:txBody>
      </p:sp>
      <p:pic>
        <p:nvPicPr>
          <p:cNvPr id="4"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l="12804" t="4826" r="9364" b="12727"/>
          <a:stretch/>
        </p:blipFill>
        <p:spPr>
          <a:xfrm rot="5400000">
            <a:off x="8593061" y="2781884"/>
            <a:ext cx="2988000" cy="1800000"/>
          </a:xfrm>
          <a:prstGeom prst="rect">
            <a:avLst/>
          </a:prstGeom>
        </p:spPr>
      </p:pic>
    </p:spTree>
    <p:extLst>
      <p:ext uri="{BB962C8B-B14F-4D97-AF65-F5344CB8AC3E}">
        <p14:creationId xmlns:p14="http://schemas.microsoft.com/office/powerpoint/2010/main" val="186150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450376" y="2160589"/>
            <a:ext cx="8823626" cy="4240211"/>
          </a:xfrm>
        </p:spPr>
        <p:txBody>
          <a:bodyPr>
            <a:normAutofit/>
          </a:bodyPr>
          <a:lstStyle/>
          <a:p>
            <a:pPr marL="0" indent="0">
              <a:buNone/>
            </a:pPr>
            <a:r>
              <a:rPr lang="fr-FR" sz="3000" b="1" dirty="0" smtClean="0"/>
              <a:t>Le PPMS Attentat-Intrusion</a:t>
            </a:r>
          </a:p>
          <a:p>
            <a:pPr marL="0" indent="0">
              <a:buNone/>
            </a:pPr>
            <a:endParaRPr lang="fr-FR" sz="3000" b="1" dirty="0" smtClean="0"/>
          </a:p>
          <a:p>
            <a:r>
              <a:rPr lang="fr-FR" sz="2000" dirty="0" smtClean="0"/>
              <a:t>Comme pour le PPMS RM, ce document a pour rôle de permettre aux forces de l’ordre et aux  secouristes de connaitre le nombre de personnes, les locaux (plan des issues et des lieux de confinement</a:t>
            </a:r>
            <a:r>
              <a:rPr lang="fr-FR" sz="2000" dirty="0" smtClean="0"/>
              <a:t>).</a:t>
            </a:r>
            <a:endParaRPr lang="fr-FR" sz="2000" dirty="0" smtClean="0"/>
          </a:p>
          <a:p>
            <a:r>
              <a:rPr lang="fr-FR" sz="2000" dirty="0" smtClean="0"/>
              <a:t>Le choix des lieux de confinement est primordial. Le référent sûreté de gendarmerie ou police est un personne ressource </a:t>
            </a:r>
            <a:r>
              <a:rPr lang="fr-FR" sz="2000" dirty="0" smtClean="0"/>
              <a:t>qualifiée.</a:t>
            </a:r>
            <a:endParaRPr lang="fr-FR" sz="2000" dirty="0" smtClean="0"/>
          </a:p>
          <a:p>
            <a:r>
              <a:rPr lang="fr-FR" sz="2000" dirty="0" smtClean="0"/>
              <a:t>Un exercice académique est programmé le mardi 15 décembre 2020. Des observateurs extérieurs peuvent être </a:t>
            </a:r>
            <a:r>
              <a:rPr lang="fr-FR" sz="2000" dirty="0" smtClean="0"/>
              <a:t>présents.</a:t>
            </a:r>
            <a:endParaRPr lang="fr-FR" sz="2000" dirty="0"/>
          </a:p>
        </p:txBody>
      </p:sp>
    </p:spTree>
    <p:extLst>
      <p:ext uri="{BB962C8B-B14F-4D97-AF65-F5344CB8AC3E}">
        <p14:creationId xmlns:p14="http://schemas.microsoft.com/office/powerpoint/2010/main" val="2559932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354842" y="2251074"/>
            <a:ext cx="8919160" cy="5216526"/>
          </a:xfrm>
        </p:spPr>
        <p:txBody>
          <a:bodyPr>
            <a:normAutofit/>
          </a:bodyPr>
          <a:lstStyle/>
          <a:p>
            <a:pPr marL="0" indent="0">
              <a:buNone/>
            </a:pPr>
            <a:r>
              <a:rPr lang="fr-FR" sz="3000" b="1" dirty="0" smtClean="0"/>
              <a:t>Le PPMS Attentat-Intrusion</a:t>
            </a:r>
          </a:p>
          <a:p>
            <a:pPr marL="0" indent="0">
              <a:buNone/>
            </a:pPr>
            <a:endParaRPr lang="fr-FR" sz="3000" b="1" dirty="0" smtClean="0"/>
          </a:p>
          <a:p>
            <a:r>
              <a:rPr lang="fr-FR" sz="2000" dirty="0" smtClean="0"/>
              <a:t>Sa rédaction : elle doit permettre d’identifier le nombre de personnes, les lieux de confinement, le signal utilisé, la liste des numéros utiles et des personnes ressources.</a:t>
            </a:r>
          </a:p>
          <a:p>
            <a:r>
              <a:rPr lang="fr-FR" sz="2000" dirty="0" smtClean="0"/>
              <a:t>Sa mise en pratique : définir le rôle des adultes, connaitre les lieux de confinement , l’itinéraire d’évacuation,  les plans</a:t>
            </a:r>
            <a:r>
              <a:rPr lang="fr-FR" sz="2000" dirty="0" smtClean="0"/>
              <a:t>, des </a:t>
            </a:r>
            <a:r>
              <a:rPr lang="fr-FR" sz="2000" dirty="0" smtClean="0"/>
              <a:t>mallettes PPMS, mettre en place des situations d’enseignement avec sa classe, effectuer au moins un exercice annuel (confinement ou évacuation),prévoir le confinement et l’évacuation des élèves à prise en charge particulières.</a:t>
            </a:r>
          </a:p>
          <a:p>
            <a:r>
              <a:rPr lang="fr-FR" sz="2000" dirty="0"/>
              <a:t> </a:t>
            </a:r>
            <a:r>
              <a:rPr lang="fr-FR" sz="2000" dirty="0" smtClean="0"/>
              <a:t>L’évacuation se fait uniquement  si on sait où est l’agresseur et que l’on est sûr de s’échapper  sans risque sinon confinement.</a:t>
            </a:r>
          </a:p>
          <a:p>
            <a:endParaRPr lang="fr-FR" sz="2000" dirty="0"/>
          </a:p>
        </p:txBody>
      </p:sp>
    </p:spTree>
    <p:extLst>
      <p:ext uri="{BB962C8B-B14F-4D97-AF65-F5344CB8AC3E}">
        <p14:creationId xmlns:p14="http://schemas.microsoft.com/office/powerpoint/2010/main" val="37046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620982" y="100643"/>
            <a:ext cx="5620529" cy="2632774"/>
          </a:xfrm>
          <a:prstGeom prst="rect">
            <a:avLst/>
          </a:prstGeom>
        </p:spPr>
      </p:pic>
      <p:pic>
        <p:nvPicPr>
          <p:cNvPr id="4" name="Image 3"/>
          <p:cNvPicPr>
            <a:picLocks noChangeAspect="1"/>
          </p:cNvPicPr>
          <p:nvPr/>
        </p:nvPicPr>
        <p:blipFill>
          <a:blip r:embed="rId4"/>
          <a:stretch>
            <a:fillRect/>
          </a:stretch>
        </p:blipFill>
        <p:spPr>
          <a:xfrm>
            <a:off x="0" y="3600375"/>
            <a:ext cx="6141113" cy="1722292"/>
          </a:xfrm>
          <a:prstGeom prst="rect">
            <a:avLst/>
          </a:prstGeom>
        </p:spPr>
      </p:pic>
      <p:pic>
        <p:nvPicPr>
          <p:cNvPr id="5" name="Image 4"/>
          <p:cNvPicPr>
            <a:picLocks noChangeAspect="1"/>
          </p:cNvPicPr>
          <p:nvPr/>
        </p:nvPicPr>
        <p:blipFill>
          <a:blip r:embed="rId5"/>
          <a:stretch>
            <a:fillRect/>
          </a:stretch>
        </p:blipFill>
        <p:spPr>
          <a:xfrm>
            <a:off x="5852735" y="3376619"/>
            <a:ext cx="4575082" cy="1946048"/>
          </a:xfrm>
          <a:prstGeom prst="rect">
            <a:avLst/>
          </a:prstGeom>
        </p:spPr>
      </p:pic>
      <p:cxnSp>
        <p:nvCxnSpPr>
          <p:cNvPr id="7" name="Connecteur droit avec flèche 6"/>
          <p:cNvCxnSpPr/>
          <p:nvPr/>
        </p:nvCxnSpPr>
        <p:spPr>
          <a:xfrm flipV="1">
            <a:off x="3070556" y="2746597"/>
            <a:ext cx="1230355" cy="69545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5470654" y="2746597"/>
            <a:ext cx="1380522" cy="63002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87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805217"/>
            <a:ext cx="5356866" cy="5196423"/>
          </a:xfrm>
          <a:prstGeom prst="rect">
            <a:avLst/>
          </a:prstGeom>
        </p:spPr>
        <p:txBody>
          <a:bodyPr wrap="square">
            <a:spAutoFit/>
          </a:bodyPr>
          <a:lstStyle/>
          <a:p>
            <a:pPr>
              <a:lnSpc>
                <a:spcPct val="107000"/>
              </a:lnSpc>
              <a:spcAft>
                <a:spcPts val="0"/>
              </a:spcAft>
            </a:pPr>
            <a:r>
              <a:rPr lang="fr-FR" b="1"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dirty="0">
                <a:latin typeface="Arial" panose="020B060402020202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latin typeface="Arial" panose="020B0604020202020204" pitchFamily="34" charset="0"/>
                <a:ea typeface="Times New Roman" panose="02020603050405020304" pitchFamily="18" charset="0"/>
                <a:cs typeface="Times New Roman" panose="02020603050405020304" pitchFamily="18" charset="0"/>
              </a:rPr>
              <a:t>Lorsque l’événement se déroule dans l’enceinte de l’établissement ou de l’école, il faut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ourier New" panose="02070309020205020404" pitchFamily="49" charset="0"/>
              <a:buChar char="-"/>
            </a:pPr>
            <a:r>
              <a:rPr lang="fr-FR" sz="1100" dirty="0">
                <a:latin typeface="Arial" panose="020B0604020202020204" pitchFamily="34" charset="0"/>
                <a:ea typeface="Times New Roman" panose="02020603050405020304" pitchFamily="18" charset="0"/>
              </a:rPr>
              <a:t>d’abord mettre en sécurité les personnes présentes sur le site et déclencher l’alarme pour alerter en interne,</a:t>
            </a:r>
            <a:endParaRPr lang="fr-FR" sz="1100" dirty="0">
              <a:ea typeface="Times New Roman" panose="02020603050405020304" pitchFamily="18" charset="0"/>
            </a:endParaRPr>
          </a:p>
          <a:p>
            <a:pPr marL="342900" lvl="0" indent="-342900" algn="just">
              <a:spcAft>
                <a:spcPts val="0"/>
              </a:spcAft>
              <a:buFont typeface="Courier New" panose="02070309020205020404" pitchFamily="49" charset="0"/>
              <a:buChar char="-"/>
            </a:pPr>
            <a:r>
              <a:rPr lang="fr-FR" sz="1100" dirty="0">
                <a:latin typeface="Arial" panose="020B0604020202020204" pitchFamily="34" charset="0"/>
                <a:ea typeface="Times New Roman" panose="02020603050405020304" pitchFamily="18" charset="0"/>
              </a:rPr>
              <a:t>ensuite alerter les forces de l’ordre en appelant le 17 ou le 112.</a:t>
            </a:r>
            <a:endParaRPr lang="fr-FR" sz="1100" dirty="0">
              <a:ea typeface="Times New Roman" panose="02020603050405020304" pitchFamily="18" charset="0"/>
            </a:endParaRPr>
          </a:p>
          <a:p>
            <a:pPr marL="457200" algn="just">
              <a:spcAft>
                <a:spcPts val="0"/>
              </a:spcAft>
            </a:pPr>
            <a:r>
              <a:rPr lang="fr-FR" sz="1100" dirty="0">
                <a:latin typeface="Arial" panose="020B0604020202020204" pitchFamily="34" charset="0"/>
                <a:ea typeface="Times New Roman" panose="02020603050405020304" pitchFamily="18" charset="0"/>
              </a:rPr>
              <a:t> </a:t>
            </a:r>
            <a:endParaRPr lang="fr-FR" sz="1100" dirty="0"/>
          </a:p>
          <a:p>
            <a:pPr algn="just">
              <a:lnSpc>
                <a:spcPct val="107000"/>
              </a:lnSpc>
              <a:spcAft>
                <a:spcPts val="0"/>
              </a:spcAft>
            </a:pPr>
            <a:r>
              <a:rPr lang="fr-FR" sz="1100" dirty="0">
                <a:latin typeface="Arial" panose="020B0604020202020204" pitchFamily="34" charset="0"/>
                <a:ea typeface="Times New Roman" panose="02020603050405020304" pitchFamily="18" charset="0"/>
                <a:cs typeface="Times New Roman" panose="02020603050405020304" pitchFamily="18" charset="0"/>
              </a:rPr>
              <a:t>Le PPMS attentat-intrusion doit envisager deux scénarios auxquels les exercices permettent de se familiariser :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ourier New" panose="02070309020205020404" pitchFamily="49" charset="0"/>
              <a:buChar char="-"/>
            </a:pPr>
            <a:r>
              <a:rPr lang="fr-FR" sz="1100" dirty="0">
                <a:latin typeface="Arial" panose="020B0604020202020204" pitchFamily="34" charset="0"/>
                <a:ea typeface="Times New Roman" panose="02020603050405020304" pitchFamily="18" charset="0"/>
              </a:rPr>
              <a:t>S’échapper,</a:t>
            </a:r>
            <a:endParaRPr lang="fr-FR" sz="1100" dirty="0">
              <a:ea typeface="Times New Roman" panose="02020603050405020304" pitchFamily="18" charset="0"/>
            </a:endParaRPr>
          </a:p>
          <a:p>
            <a:pPr marL="342900" lvl="0" indent="-342900" algn="just">
              <a:spcAft>
                <a:spcPts val="0"/>
              </a:spcAft>
              <a:buFont typeface="Courier New" panose="02070309020205020404" pitchFamily="49" charset="0"/>
              <a:buChar char="-"/>
            </a:pPr>
            <a:r>
              <a:rPr lang="fr-FR" sz="1100" dirty="0">
                <a:latin typeface="Arial" panose="020B0604020202020204" pitchFamily="34" charset="0"/>
                <a:ea typeface="Times New Roman" panose="02020603050405020304" pitchFamily="18" charset="0"/>
              </a:rPr>
              <a:t>S’enfermer.</a:t>
            </a:r>
            <a:endParaRPr lang="fr-FR" sz="1100" dirty="0">
              <a:ea typeface="Times New Roman" panose="02020603050405020304" pitchFamily="18" charset="0"/>
            </a:endParaRPr>
          </a:p>
          <a:p>
            <a:pPr marL="457200" algn="just">
              <a:spcAft>
                <a:spcPts val="0"/>
              </a:spcAft>
            </a:pPr>
            <a:r>
              <a:rPr lang="fr-FR" sz="1100" dirty="0">
                <a:latin typeface="Arial" panose="020B0604020202020204" pitchFamily="34" charset="0"/>
                <a:ea typeface="Times New Roman" panose="02020603050405020304" pitchFamily="18" charset="0"/>
              </a:rPr>
              <a:t> </a:t>
            </a:r>
            <a:endParaRPr lang="fr-FR" sz="1100" dirty="0"/>
          </a:p>
          <a:p>
            <a:pPr algn="just">
              <a:lnSpc>
                <a:spcPct val="107000"/>
              </a:lnSpc>
              <a:spcAft>
                <a:spcPts val="0"/>
              </a:spcAft>
            </a:pPr>
            <a:r>
              <a:rPr lang="fr-FR" sz="1100" dirty="0">
                <a:latin typeface="Arial" panose="020B0604020202020204" pitchFamily="34" charset="0"/>
                <a:ea typeface="Times New Roman" panose="02020603050405020304" pitchFamily="18" charset="0"/>
                <a:cs typeface="Times New Roman" panose="02020603050405020304" pitchFamily="18" charset="0"/>
              </a:rPr>
              <a:t>Lors de la préparation d’un exercice ou lors du retour d’expérience, le PPMS peut évoluer pour prendre en compte les difficultés rencontrées ou les oublis constatés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latin typeface="Arial" panose="020B0604020202020204" pitchFamily="34" charset="0"/>
                <a:ea typeface="Times New Roman" panose="02020603050405020304" pitchFamily="18"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b="1" dirty="0">
                <a:latin typeface="Arial" panose="020B0604020202020204" pitchFamily="34" charset="0"/>
                <a:ea typeface="Times New Roman" panose="02020603050405020304" pitchFamily="18" charset="0"/>
                <a:cs typeface="Times New Roman" panose="02020603050405020304" pitchFamily="18" charset="0"/>
              </a:rPr>
              <a:t>Conditions pour s’échapper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Condition 1 = Être certain que vous avez identifié la localisation exacte du danger.</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Condition 2 = Être certain de pouvoir vous échapper sans risque avec les élèves.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b="1" dirty="0">
                <a:latin typeface="Arial" panose="020B0604020202020204" pitchFamily="34" charset="0"/>
                <a:ea typeface="Times New Roman" panose="02020603050405020304" pitchFamily="18" charset="0"/>
                <a:cs typeface="Times New Roman" panose="02020603050405020304" pitchFamily="18" charset="0"/>
              </a:rPr>
              <a:t>Dans tous les cas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rester calme</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prendre la sortie la moins exposée et la plus proche</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utiliser un itinéraire connu</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demander le silence absolu</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latin typeface="Arial" panose="020B060402020202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indent="635" algn="just">
              <a:lnSpc>
                <a:spcPct val="107000"/>
              </a:lnSpc>
              <a:spcAft>
                <a:spcPts val="0"/>
              </a:spcAft>
            </a:pPr>
            <a:r>
              <a:rPr lang="fr-FR" sz="11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100" dirty="0">
                <a:latin typeface="Arial" panose="020B0604020202020204" pitchFamily="34" charset="0"/>
                <a:ea typeface="Times New Roman" panose="02020603050405020304" pitchFamily="18" charset="0"/>
                <a:cs typeface="Times New Roman" panose="02020603050405020304" pitchFamily="18" charset="0"/>
              </a:rPr>
              <a:t>Le PPMS définit salle par salle (sans oublier le CDI, les salles de repos, les réfectoires et les gymnases, par exemple) l’itinéraire et la sortie à emprunter.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759356979"/>
              </p:ext>
            </p:extLst>
          </p:nvPr>
        </p:nvGraphicFramePr>
        <p:xfrm>
          <a:off x="5636525" y="1005180"/>
          <a:ext cx="5472980" cy="5257411"/>
        </p:xfrm>
        <a:graphic>
          <a:graphicData uri="http://schemas.openxmlformats.org/drawingml/2006/table">
            <a:tbl>
              <a:tblPr firstRow="1" firstCol="1" bandRow="1">
                <a:tableStyleId>{5C22544A-7EE6-4342-B048-85BDC9FD1C3A}</a:tableStyleId>
              </a:tblPr>
              <a:tblGrid>
                <a:gridCol w="981105">
                  <a:extLst>
                    <a:ext uri="{9D8B030D-6E8A-4147-A177-3AD203B41FA5}">
                      <a16:colId xmlns:a16="http://schemas.microsoft.com/office/drawing/2014/main" val="3475922604"/>
                    </a:ext>
                  </a:extLst>
                </a:gridCol>
                <a:gridCol w="983463">
                  <a:extLst>
                    <a:ext uri="{9D8B030D-6E8A-4147-A177-3AD203B41FA5}">
                      <a16:colId xmlns:a16="http://schemas.microsoft.com/office/drawing/2014/main" val="3297207454"/>
                    </a:ext>
                  </a:extLst>
                </a:gridCol>
                <a:gridCol w="818421">
                  <a:extLst>
                    <a:ext uri="{9D8B030D-6E8A-4147-A177-3AD203B41FA5}">
                      <a16:colId xmlns:a16="http://schemas.microsoft.com/office/drawing/2014/main" val="2880246271"/>
                    </a:ext>
                  </a:extLst>
                </a:gridCol>
                <a:gridCol w="1420570">
                  <a:extLst>
                    <a:ext uri="{9D8B030D-6E8A-4147-A177-3AD203B41FA5}">
                      <a16:colId xmlns:a16="http://schemas.microsoft.com/office/drawing/2014/main" val="2709845472"/>
                    </a:ext>
                  </a:extLst>
                </a:gridCol>
                <a:gridCol w="719391">
                  <a:extLst>
                    <a:ext uri="{9D8B030D-6E8A-4147-A177-3AD203B41FA5}">
                      <a16:colId xmlns:a16="http://schemas.microsoft.com/office/drawing/2014/main" val="4168266727"/>
                    </a:ext>
                  </a:extLst>
                </a:gridCol>
                <a:gridCol w="550030">
                  <a:extLst>
                    <a:ext uri="{9D8B030D-6E8A-4147-A177-3AD203B41FA5}">
                      <a16:colId xmlns:a16="http://schemas.microsoft.com/office/drawing/2014/main" val="3511851148"/>
                    </a:ext>
                  </a:extLst>
                </a:gridCol>
              </a:tblGrid>
              <a:tr h="1028229">
                <a:tc>
                  <a:txBody>
                    <a:bodyPr/>
                    <a:lstStyle/>
                    <a:p>
                      <a:pPr algn="ctr">
                        <a:lnSpc>
                          <a:spcPct val="107000"/>
                        </a:lnSpc>
                        <a:spcAft>
                          <a:spcPts val="0"/>
                        </a:spcAft>
                      </a:pPr>
                      <a:r>
                        <a:rPr lang="fr-FR" sz="900">
                          <a:effectLst/>
                        </a:rPr>
                        <a:t>Identification de la salle de classe et des autres lieux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nchor="ctr"/>
                </a:tc>
                <a:tc>
                  <a:txBody>
                    <a:bodyPr/>
                    <a:lstStyle/>
                    <a:p>
                      <a:pPr algn="ctr">
                        <a:lnSpc>
                          <a:spcPct val="107000"/>
                        </a:lnSpc>
                        <a:spcAft>
                          <a:spcPts val="0"/>
                        </a:spcAft>
                      </a:pPr>
                      <a:r>
                        <a:rPr lang="fr-FR" sz="900" dirty="0">
                          <a:effectLst/>
                        </a:rPr>
                        <a:t>Localisation (bâtiment, étage, occupants)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nchor="ctr"/>
                </a:tc>
                <a:tc>
                  <a:txBody>
                    <a:bodyPr/>
                    <a:lstStyle/>
                    <a:p>
                      <a:pPr algn="ctr">
                        <a:lnSpc>
                          <a:spcPct val="107000"/>
                        </a:lnSpc>
                        <a:spcAft>
                          <a:spcPts val="0"/>
                        </a:spcAft>
                      </a:pPr>
                      <a:r>
                        <a:rPr lang="fr-FR" sz="900">
                          <a:effectLst/>
                        </a:rPr>
                        <a:t>Adulte responsable de l’évacuation (fonction ou nom)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nchor="ctr"/>
                </a:tc>
                <a:tc>
                  <a:txBody>
                    <a:bodyPr/>
                    <a:lstStyle/>
                    <a:p>
                      <a:pPr algn="ctr">
                        <a:lnSpc>
                          <a:spcPct val="107000"/>
                        </a:lnSpc>
                        <a:spcAft>
                          <a:spcPts val="0"/>
                        </a:spcAft>
                      </a:pPr>
                      <a:r>
                        <a:rPr lang="fr-FR" sz="900">
                          <a:effectLst/>
                        </a:rPr>
                        <a:t>Itinéraire de fuite envisagé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nchor="ctr"/>
                </a:tc>
                <a:tc>
                  <a:txBody>
                    <a:bodyPr/>
                    <a:lstStyle/>
                    <a:p>
                      <a:pPr algn="ctr">
                        <a:lnSpc>
                          <a:spcPct val="107000"/>
                        </a:lnSpc>
                        <a:spcAft>
                          <a:spcPts val="0"/>
                        </a:spcAft>
                      </a:pPr>
                      <a:r>
                        <a:rPr lang="fr-FR" sz="900">
                          <a:effectLst/>
                        </a:rPr>
                        <a:t>Sortie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nchor="ctr"/>
                </a:tc>
                <a:tc>
                  <a:txBody>
                    <a:bodyPr/>
                    <a:lstStyle/>
                    <a:p>
                      <a:pPr algn="ctr">
                        <a:lnSpc>
                          <a:spcPct val="107000"/>
                        </a:lnSpc>
                        <a:spcAft>
                          <a:spcPts val="0"/>
                        </a:spcAft>
                      </a:pPr>
                      <a:r>
                        <a:rPr lang="fr-FR" sz="900">
                          <a:effectLst/>
                        </a:rPr>
                        <a:t>Lieu de repli</a:t>
                      </a:r>
                    </a:p>
                    <a:p>
                      <a:pPr algn="ct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nchor="ctr"/>
                </a:tc>
                <a:extLst>
                  <a:ext uri="{0D108BD9-81ED-4DB2-BD59-A6C34878D82A}">
                    <a16:rowId xmlns:a16="http://schemas.microsoft.com/office/drawing/2014/main" val="2907684828"/>
                  </a:ext>
                </a:extLst>
              </a:tr>
              <a:tr h="293251">
                <a:tc>
                  <a:txBody>
                    <a:bodyPr/>
                    <a:lstStyle/>
                    <a:p>
                      <a:pPr>
                        <a:lnSpc>
                          <a:spcPct val="107000"/>
                        </a:lnSpc>
                        <a:spcAft>
                          <a:spcPts val="0"/>
                        </a:spcAft>
                      </a:pPr>
                      <a:r>
                        <a:rPr lang="fr-FR" sz="900">
                          <a:effectLst/>
                        </a:rPr>
                        <a:t>Salle de sieste Petits</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Petits/Moyens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cour -&gt; portail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492087462"/>
                  </a:ext>
                </a:extLst>
              </a:tr>
              <a:tr h="315880">
                <a:tc>
                  <a:txBody>
                    <a:bodyPr/>
                    <a:lstStyle/>
                    <a:p>
                      <a:pPr>
                        <a:lnSpc>
                          <a:spcPct val="107000"/>
                        </a:lnSpc>
                        <a:spcAft>
                          <a:spcPts val="0"/>
                        </a:spcAft>
                      </a:pPr>
                      <a:r>
                        <a:rPr lang="fr-FR" sz="900">
                          <a:effectLst/>
                        </a:rPr>
                        <a:t>Salle des PS-MS</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Petits/Moyens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cour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446566344"/>
                  </a:ext>
                </a:extLst>
              </a:tr>
              <a:tr h="307357">
                <a:tc>
                  <a:txBody>
                    <a:bodyPr/>
                    <a:lstStyle/>
                    <a:p>
                      <a:pPr>
                        <a:lnSpc>
                          <a:spcPct val="107000"/>
                        </a:lnSpc>
                        <a:spcAft>
                          <a:spcPts val="0"/>
                        </a:spcAft>
                      </a:pPr>
                      <a:r>
                        <a:rPr lang="fr-FR" sz="900">
                          <a:effectLst/>
                        </a:rPr>
                        <a:t>Salle de sieste Moyens</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Moyens Grands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D ou 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allée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entrée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1485735307"/>
                  </a:ext>
                </a:extLst>
              </a:tr>
              <a:tr h="287527">
                <a:tc>
                  <a:txBody>
                    <a:bodyPr/>
                    <a:lstStyle/>
                    <a:p>
                      <a:pPr>
                        <a:lnSpc>
                          <a:spcPct val="107000"/>
                        </a:lnSpc>
                        <a:spcAft>
                          <a:spcPts val="0"/>
                        </a:spcAft>
                      </a:pPr>
                      <a:r>
                        <a:rPr lang="fr-FR" sz="900">
                          <a:effectLst/>
                        </a:rPr>
                        <a:t>Salle des MS-GS</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dirty="0">
                          <a:effectLst/>
                        </a:rPr>
                        <a:t>RDC – Moyens Grands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dirty="0">
                          <a:effectLst/>
                        </a:rPr>
                        <a:t>Mme D ou Mme J</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allée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entrée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704420706"/>
                  </a:ext>
                </a:extLst>
              </a:tr>
              <a:tr h="277611">
                <a:tc>
                  <a:txBody>
                    <a:bodyPr/>
                    <a:lstStyle/>
                    <a:p>
                      <a:pPr>
                        <a:lnSpc>
                          <a:spcPct val="107000"/>
                        </a:lnSpc>
                        <a:spcAft>
                          <a:spcPts val="0"/>
                        </a:spcAft>
                      </a:pPr>
                      <a:r>
                        <a:rPr lang="fr-FR" sz="900">
                          <a:effectLst/>
                        </a:rPr>
                        <a:t>Salle de CP</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–CP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D</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allée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entrée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1441037399"/>
                  </a:ext>
                </a:extLst>
              </a:tr>
              <a:tr h="337102">
                <a:tc>
                  <a:txBody>
                    <a:bodyPr/>
                    <a:lstStyle/>
                    <a:p>
                      <a:pPr>
                        <a:lnSpc>
                          <a:spcPct val="107000"/>
                        </a:lnSpc>
                        <a:spcAft>
                          <a:spcPts val="0"/>
                        </a:spcAft>
                      </a:pPr>
                      <a:r>
                        <a:rPr lang="fr-FR" sz="900">
                          <a:effectLst/>
                        </a:rPr>
                        <a:t>Salle de motricité</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tous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L’enseignant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cour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2018419996"/>
                  </a:ext>
                </a:extLst>
              </a:tr>
              <a:tr h="347014">
                <a:tc>
                  <a:txBody>
                    <a:bodyPr/>
                    <a:lstStyle/>
                    <a:p>
                      <a:pPr>
                        <a:lnSpc>
                          <a:spcPct val="107000"/>
                        </a:lnSpc>
                        <a:spcAft>
                          <a:spcPts val="0"/>
                        </a:spcAft>
                      </a:pPr>
                      <a:r>
                        <a:rPr lang="fr-FR" sz="900">
                          <a:effectLst/>
                        </a:rPr>
                        <a:t>Salle des CE2-CM1</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CE2-CM1</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cour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1137005212"/>
                  </a:ext>
                </a:extLst>
              </a:tr>
              <a:tr h="297443">
                <a:tc>
                  <a:txBody>
                    <a:bodyPr/>
                    <a:lstStyle/>
                    <a:p>
                      <a:pPr>
                        <a:lnSpc>
                          <a:spcPct val="107000"/>
                        </a:lnSpc>
                        <a:spcAft>
                          <a:spcPts val="0"/>
                        </a:spcAft>
                      </a:pPr>
                      <a:r>
                        <a:rPr lang="fr-FR" sz="900">
                          <a:effectLst/>
                        </a:rPr>
                        <a:t>Salle des CM2-CM1</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CM2-CM1</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Mr R ou Mme 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cour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1133191951"/>
                  </a:ext>
                </a:extLst>
              </a:tr>
              <a:tr h="317271">
                <a:tc>
                  <a:txBody>
                    <a:bodyPr/>
                    <a:lstStyle/>
                    <a:p>
                      <a:pPr>
                        <a:lnSpc>
                          <a:spcPct val="107000"/>
                        </a:lnSpc>
                        <a:spcAft>
                          <a:spcPts val="0"/>
                        </a:spcAft>
                      </a:pPr>
                      <a:r>
                        <a:rPr lang="fr-FR" sz="900">
                          <a:effectLst/>
                        </a:rPr>
                        <a:t>Salle des CE1-CE2</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dirty="0">
                          <a:effectLst/>
                        </a:rPr>
                        <a:t>RDC – CE1-CE2</a:t>
                      </a:r>
                    </a:p>
                    <a:p>
                      <a:pPr>
                        <a:lnSpc>
                          <a:spcPct val="107000"/>
                        </a:lnSpc>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allée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entrée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3348428279"/>
                  </a:ext>
                </a:extLst>
              </a:tr>
              <a:tr h="327185">
                <a:tc>
                  <a:txBody>
                    <a:bodyPr/>
                    <a:lstStyle/>
                    <a:p>
                      <a:pPr>
                        <a:lnSpc>
                          <a:spcPct val="107000"/>
                        </a:lnSpc>
                        <a:spcAft>
                          <a:spcPts val="0"/>
                        </a:spcAft>
                      </a:pPr>
                      <a:r>
                        <a:rPr lang="fr-FR" sz="900">
                          <a:effectLst/>
                        </a:rPr>
                        <a:t>Périscolaire</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RDC - Tous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Mme D</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Sortie de secours -&gt; cour -&gt; 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Mairie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1423788743"/>
                  </a:ext>
                </a:extLst>
              </a:tr>
              <a:tr h="357647">
                <a:tc>
                  <a:txBody>
                    <a:bodyPr/>
                    <a:lstStyle/>
                    <a:p>
                      <a:pPr>
                        <a:lnSpc>
                          <a:spcPct val="107000"/>
                        </a:lnSpc>
                        <a:spcAft>
                          <a:spcPts val="0"/>
                        </a:spcAft>
                      </a:pPr>
                      <a:r>
                        <a:rPr lang="fr-FR" sz="900">
                          <a:effectLst/>
                        </a:rPr>
                        <a:t>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L’enseignant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a:effectLst/>
                        </a:rPr>
                        <a:t>Portail de la 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tc>
                  <a:txBody>
                    <a:bodyPr/>
                    <a:lstStyle/>
                    <a:p>
                      <a:pPr>
                        <a:lnSpc>
                          <a:spcPct val="107000"/>
                        </a:lnSpc>
                        <a:spcAft>
                          <a:spcPts val="0"/>
                        </a:spcAft>
                      </a:pPr>
                      <a:r>
                        <a:rPr lang="fr-FR" sz="900" dirty="0">
                          <a:effectLst/>
                        </a:rPr>
                        <a:t>Mairie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760" marR="38760" marT="0" marB="0"/>
                </a:tc>
                <a:extLst>
                  <a:ext uri="{0D108BD9-81ED-4DB2-BD59-A6C34878D82A}">
                    <a16:rowId xmlns:a16="http://schemas.microsoft.com/office/drawing/2014/main" val="1589061078"/>
                  </a:ext>
                </a:extLst>
              </a:tr>
            </a:tbl>
          </a:graphicData>
        </a:graphic>
      </p:graphicFrame>
      <p:sp>
        <p:nvSpPr>
          <p:cNvPr id="4" name="ZoneTexte 3"/>
          <p:cNvSpPr txBox="1"/>
          <p:nvPr/>
        </p:nvSpPr>
        <p:spPr>
          <a:xfrm>
            <a:off x="136478" y="81850"/>
            <a:ext cx="7915701" cy="923330"/>
          </a:xfrm>
          <a:prstGeom prst="rect">
            <a:avLst/>
          </a:prstGeom>
          <a:noFill/>
        </p:spPr>
        <p:txBody>
          <a:bodyPr wrap="square" rtlCol="0">
            <a:spAutoFit/>
          </a:bodyPr>
          <a:lstStyle/>
          <a:p>
            <a:r>
              <a:rPr lang="fr-FR" b="1" cap="all" dirty="0">
                <a:solidFill>
                  <a:srgbClr val="0070C0"/>
                </a:solidFill>
                <a:latin typeface="Arial" panose="020B0604020202020204" pitchFamily="34" charset="0"/>
                <a:ea typeface="Calibri" panose="020F0502020204030204" pitchFamily="34" charset="0"/>
                <a:cs typeface="Times New Roman" panose="02020603050405020304" pitchFamily="18" charset="0"/>
              </a:rPr>
              <a:t>FICHE 5.1 : REAGIR EN CAS D’ATTAQUE A L’INTERIEUR de l’école ou de l’établissement scolaire : S’ECHAPPER</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942936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6980"/>
            <a:ext cx="5268036" cy="5306004"/>
          </a:xfrm>
          <a:prstGeom prst="rect">
            <a:avLst/>
          </a:prstGeom>
        </p:spPr>
        <p:txBody>
          <a:bodyPr wrap="square">
            <a:spAutoFit/>
          </a:bodyPr>
          <a:lstStyle/>
          <a:p>
            <a:pPr>
              <a:lnSpc>
                <a:spcPct val="107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Trois hypothèses doivent être envisagées : </a:t>
            </a:r>
            <a:endParaRPr lang="fr-FR" sz="1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130"/>
              </a:spcAft>
              <a:buFont typeface="Wingdings" panose="05000000000000000000" pitchFamily="2" charset="2"/>
              <a:buChar char=""/>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les élèves sont dans des classes où il est possible de s’enfermer </a:t>
            </a:r>
            <a:endParaRPr lang="fr-FR" sz="1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130"/>
              </a:spcAft>
              <a:buFont typeface="Wingdings" panose="05000000000000000000" pitchFamily="2" charset="2"/>
              <a:buChar char=""/>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les élèves sont dans des classes où il est dangereux de s’enfermer (exemple, rez-de-chaussée avec baies, absence de portes, etc.), </a:t>
            </a:r>
            <a:endParaRPr lang="fr-FR" sz="1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les élèves sont à l’extérieur : récréation, cantine, mais aussi intercours. </a:t>
            </a:r>
            <a:endParaRPr lang="fr-FR"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000" b="1" i="1" dirty="0">
                <a:solidFill>
                  <a:srgbClr val="FF0000"/>
                </a:solidFill>
                <a:latin typeface="Arial" panose="020B0604020202020204" pitchFamily="34" charset="0"/>
                <a:ea typeface="Calibri" panose="020F0502020204030204" pitchFamily="34" charset="0"/>
                <a:cs typeface="Arial" panose="020B0604020202020204" pitchFamily="34" charset="0"/>
              </a:rPr>
              <a:t>Situation 1 : les élèves sont dans des classes prévues pour le confinement </a:t>
            </a:r>
            <a:endParaRPr lang="fr-FR"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Rester dans la classe.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Verrouiller la porte. </a:t>
            </a:r>
          </a:p>
          <a:p>
            <a:pPr algn="just">
              <a:lnSpc>
                <a:spcPct val="107000"/>
              </a:lnSpc>
              <a:spcAft>
                <a:spcPts val="0"/>
              </a:spcAft>
            </a:pPr>
            <a:r>
              <a:rPr lang="fr-FR" sz="1000" b="1" i="1" dirty="0">
                <a:solidFill>
                  <a:srgbClr val="FF0000"/>
                </a:solidFill>
                <a:latin typeface="Arial" panose="020B0604020202020204" pitchFamily="34" charset="0"/>
                <a:ea typeface="Calibri" panose="020F0502020204030204" pitchFamily="34" charset="0"/>
                <a:cs typeface="Arial" panose="020B0604020202020204" pitchFamily="34" charset="0"/>
              </a:rPr>
              <a:t>Situation 2 : les élèves doivent quitter leur classe ou sont à l’extérieur </a:t>
            </a:r>
            <a:endParaRPr lang="fr-FR"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Rejoindre les locaux pré-identifiés les plus sûrs. </a:t>
            </a:r>
          </a:p>
          <a:p>
            <a:pPr algn="just">
              <a:lnSpc>
                <a:spcPct val="107000"/>
              </a:lnSpc>
              <a:spcAft>
                <a:spcPts val="0"/>
              </a:spcAft>
            </a:pPr>
            <a:r>
              <a:rPr lang="fr-FR" sz="1000" b="1" i="1" dirty="0">
                <a:solidFill>
                  <a:srgbClr val="FF0000"/>
                </a:solidFill>
                <a:latin typeface="Arial" panose="020B0604020202020204" pitchFamily="34" charset="0"/>
                <a:ea typeface="Calibri" panose="020F0502020204030204" pitchFamily="34" charset="0"/>
                <a:cs typeface="Arial" panose="020B0604020202020204" pitchFamily="34" charset="0"/>
              </a:rPr>
              <a:t>Dans tous les cas : </a:t>
            </a:r>
            <a:endParaRPr lang="fr-FR"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Se barricader au moyen du mobilier identifié auparavant.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Éteindre les lumières.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S’éloigner des murs, portes et fenêtres.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S’allonger au sol derrière plusieurs obstacles solides.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Faire respecter le silence absolu (portables en mode silence, sans vibreur).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Rester proche des personnes manifestant un stress et les rassurer. </a:t>
            </a:r>
          </a:p>
          <a:p>
            <a:pPr algn="just">
              <a:lnSpc>
                <a:spcPct val="107000"/>
              </a:lnSpc>
              <a:spcAft>
                <a:spcPts val="0"/>
              </a:spcAft>
            </a:pPr>
            <a:r>
              <a:rPr lang="fr-FR" sz="1000" dirty="0">
                <a:latin typeface="Arial" panose="020B0604020202020204" pitchFamily="34" charset="0"/>
                <a:ea typeface="Calibri" panose="020F0502020204030204" pitchFamily="34" charset="0"/>
                <a:cs typeface="Arial" panose="020B0604020202020204" pitchFamily="34" charset="0"/>
              </a:rPr>
              <a:t>• Attendre l’intervention des forces de l’ordre.</a:t>
            </a:r>
          </a:p>
          <a:p>
            <a:pPr algn="just">
              <a:lnSpc>
                <a:spcPct val="107000"/>
              </a:lnSpc>
              <a:spcAft>
                <a:spcPts val="0"/>
              </a:spcAft>
            </a:pP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sz="1000" dirty="0">
              <a:latin typeface="Arial" panose="020B0604020202020204" pitchFamily="34" charset="0"/>
              <a:ea typeface="Calibri" panose="020F0502020204030204" pitchFamily="34" charset="0"/>
              <a:cs typeface="Arial" panose="020B0604020202020204" pitchFamily="34" charset="0"/>
            </a:endParaRPr>
          </a:p>
          <a:p>
            <a:pPr marL="90170" algn="just">
              <a:lnSpc>
                <a:spcPct val="107000"/>
              </a:lnSpc>
              <a:spcAft>
                <a:spcPts val="0"/>
              </a:spcAft>
            </a:pPr>
            <a:r>
              <a:rPr lang="fr-FR" sz="1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000" dirty="0">
                <a:solidFill>
                  <a:srgbClr val="000000"/>
                </a:solidFill>
                <a:latin typeface="Arial" panose="020B0604020202020204" pitchFamily="34" charset="0"/>
                <a:ea typeface="Calibri" panose="020F0502020204030204" pitchFamily="34" charset="0"/>
                <a:cs typeface="Arial" panose="020B0604020202020204" pitchFamily="34" charset="0"/>
              </a:rPr>
              <a:t>Le PPMS définit salle par salle (sans oublier le CDI, les salles de repos, les réfectoires et les gymnases, par exemple) les actions à effectuer et les personnes chargées de leur exécution</a:t>
            </a:r>
            <a:r>
              <a:rPr lang="fr-FR"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r>
              <a:rPr lang="fr-FR" sz="1000" dirty="0">
                <a:latin typeface="Arial" panose="020B0604020202020204" pitchFamily="34" charset="0"/>
                <a:cs typeface="Arial" panose="020B0604020202020204" pitchFamily="34" charset="0"/>
                <a:sym typeface="Wingdings" panose="05000000000000000000" pitchFamily="2" charset="2"/>
              </a:rPr>
              <a:t></a:t>
            </a:r>
            <a:r>
              <a:rPr lang="fr-FR" sz="1000" dirty="0">
                <a:latin typeface="Arial" panose="020B0604020202020204" pitchFamily="34" charset="0"/>
                <a:cs typeface="Arial" panose="020B0604020202020204" pitchFamily="34" charset="0"/>
              </a:rPr>
              <a:t>Le PPMS prévoit ce qui doit être à disposition dans les salles, par exemple, bouteilles d’eau, sucres en morceaux, bonbons pour les plus petits (</a:t>
            </a:r>
            <a:r>
              <a:rPr lang="fr-FR" sz="1000" b="1" dirty="0">
                <a:latin typeface="Arial" panose="020B0604020202020204" pitchFamily="34" charset="0"/>
                <a:cs typeface="Arial" panose="020B0604020202020204" pitchFamily="34" charset="0"/>
              </a:rPr>
              <a:t>attention </a:t>
            </a:r>
            <a:r>
              <a:rPr lang="fr-FR" sz="1000" dirty="0">
                <a:latin typeface="Arial" panose="020B0604020202020204" pitchFamily="34" charset="0"/>
                <a:cs typeface="Arial" panose="020B0604020202020204" pitchFamily="34" charset="0"/>
              </a:rPr>
              <a:t>aux élèves faisant l’objet d’un protocole d’accueil individualisé - PAI), seaux, lingettes. </a:t>
            </a:r>
          </a:p>
          <a:p>
            <a:r>
              <a:rPr lang="fr-FR" sz="1000" dirty="0" err="1">
                <a:latin typeface="Arial" panose="020B0604020202020204" pitchFamily="34" charset="0"/>
                <a:cs typeface="Arial" panose="020B0604020202020204" pitchFamily="34" charset="0"/>
              </a:rPr>
              <a:t>Cf</a:t>
            </a:r>
            <a:r>
              <a:rPr lang="fr-FR" sz="1000" dirty="0">
                <a:latin typeface="Arial" panose="020B0604020202020204" pitchFamily="34" charset="0"/>
                <a:cs typeface="Arial" panose="020B0604020202020204" pitchFamily="34" charset="0"/>
              </a:rPr>
              <a:t> : Ressources RM-1</a:t>
            </a:r>
          </a:p>
          <a:p>
            <a:r>
              <a:rPr lang="fr-FR" sz="1000" dirty="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Identifier </a:t>
            </a:r>
            <a:r>
              <a:rPr lang="fr-FR" sz="1000" dirty="0">
                <a:latin typeface="Arial" panose="020B0604020202020204" pitchFamily="34" charset="0"/>
                <a:cs typeface="Arial" panose="020B0604020202020204" pitchFamily="34" charset="0"/>
              </a:rPr>
              <a:t>les lieux des mallettes PPMS :</a:t>
            </a:r>
          </a:p>
          <a:p>
            <a:pPr lvl="0"/>
            <a:r>
              <a:rPr lang="fr-FR" sz="1000" dirty="0">
                <a:latin typeface="Arial" panose="020B0604020202020204" pitchFamily="34" charset="0"/>
                <a:cs typeface="Arial" panose="020B0604020202020204" pitchFamily="34" charset="0"/>
              </a:rPr>
              <a:t>Salle de sieste des moyens</a:t>
            </a:r>
          </a:p>
          <a:p>
            <a:pPr marL="90170" algn="just">
              <a:lnSpc>
                <a:spcPct val="107000"/>
              </a:lnSpc>
              <a:spcAft>
                <a:spcPts val="0"/>
              </a:spcAft>
            </a:pPr>
            <a:r>
              <a:rPr lang="fr-FR"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620572542"/>
              </p:ext>
            </p:extLst>
          </p:nvPr>
        </p:nvGraphicFramePr>
        <p:xfrm>
          <a:off x="5268036" y="477830"/>
          <a:ext cx="6277969" cy="6359341"/>
        </p:xfrm>
        <a:graphic>
          <a:graphicData uri="http://schemas.openxmlformats.org/drawingml/2006/table">
            <a:tbl>
              <a:tblPr firstRow="1" firstCol="1" bandRow="1">
                <a:tableStyleId>{5C22544A-7EE6-4342-B048-85BDC9FD1C3A}</a:tableStyleId>
              </a:tblPr>
              <a:tblGrid>
                <a:gridCol w="748283">
                  <a:extLst>
                    <a:ext uri="{9D8B030D-6E8A-4147-A177-3AD203B41FA5}">
                      <a16:colId xmlns:a16="http://schemas.microsoft.com/office/drawing/2014/main" val="446733347"/>
                    </a:ext>
                  </a:extLst>
                </a:gridCol>
                <a:gridCol w="925842">
                  <a:extLst>
                    <a:ext uri="{9D8B030D-6E8A-4147-A177-3AD203B41FA5}">
                      <a16:colId xmlns:a16="http://schemas.microsoft.com/office/drawing/2014/main" val="2331021623"/>
                    </a:ext>
                  </a:extLst>
                </a:gridCol>
                <a:gridCol w="1536348">
                  <a:extLst>
                    <a:ext uri="{9D8B030D-6E8A-4147-A177-3AD203B41FA5}">
                      <a16:colId xmlns:a16="http://schemas.microsoft.com/office/drawing/2014/main" val="1730822402"/>
                    </a:ext>
                  </a:extLst>
                </a:gridCol>
                <a:gridCol w="1244054">
                  <a:extLst>
                    <a:ext uri="{9D8B030D-6E8A-4147-A177-3AD203B41FA5}">
                      <a16:colId xmlns:a16="http://schemas.microsoft.com/office/drawing/2014/main" val="1088748531"/>
                    </a:ext>
                  </a:extLst>
                </a:gridCol>
                <a:gridCol w="861600">
                  <a:extLst>
                    <a:ext uri="{9D8B030D-6E8A-4147-A177-3AD203B41FA5}">
                      <a16:colId xmlns:a16="http://schemas.microsoft.com/office/drawing/2014/main" val="2796901939"/>
                    </a:ext>
                  </a:extLst>
                </a:gridCol>
                <a:gridCol w="961842">
                  <a:extLst>
                    <a:ext uri="{9D8B030D-6E8A-4147-A177-3AD203B41FA5}">
                      <a16:colId xmlns:a16="http://schemas.microsoft.com/office/drawing/2014/main" val="2453986445"/>
                    </a:ext>
                  </a:extLst>
                </a:gridCol>
              </a:tblGrid>
              <a:tr h="852410">
                <a:tc>
                  <a:txBody>
                    <a:bodyPr/>
                    <a:lstStyle/>
                    <a:p>
                      <a:pPr algn="ctr">
                        <a:lnSpc>
                          <a:spcPct val="107000"/>
                        </a:lnSpc>
                        <a:spcAft>
                          <a:spcPts val="0"/>
                        </a:spcAft>
                      </a:pPr>
                      <a:r>
                        <a:rPr lang="fr-FR" sz="900">
                          <a:effectLst/>
                        </a:rPr>
                        <a:t>Identification de la salle de classe et des autres lieux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nchor="ctr"/>
                </a:tc>
                <a:tc>
                  <a:txBody>
                    <a:bodyPr/>
                    <a:lstStyle/>
                    <a:p>
                      <a:pPr algn="ctr">
                        <a:lnSpc>
                          <a:spcPct val="107000"/>
                        </a:lnSpc>
                        <a:spcAft>
                          <a:spcPts val="0"/>
                        </a:spcAft>
                      </a:pPr>
                      <a:r>
                        <a:rPr lang="fr-FR" sz="900">
                          <a:effectLst/>
                        </a:rPr>
                        <a:t>Localisation (bâtiment, étage, occupants)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nchor="ctr"/>
                </a:tc>
                <a:tc>
                  <a:txBody>
                    <a:bodyPr/>
                    <a:lstStyle/>
                    <a:p>
                      <a:pPr algn="ctr">
                        <a:lnSpc>
                          <a:spcPct val="107000"/>
                        </a:lnSpc>
                        <a:spcAft>
                          <a:spcPts val="0"/>
                        </a:spcAft>
                      </a:pPr>
                      <a:r>
                        <a:rPr lang="fr-FR" sz="900">
                          <a:effectLst/>
                        </a:rPr>
                        <a:t>Posture à adopter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nchor="ctr"/>
                </a:tc>
                <a:tc>
                  <a:txBody>
                    <a:bodyPr/>
                    <a:lstStyle/>
                    <a:p>
                      <a:pPr algn="ctr">
                        <a:lnSpc>
                          <a:spcPct val="107000"/>
                        </a:lnSpc>
                        <a:spcAft>
                          <a:spcPts val="0"/>
                        </a:spcAft>
                      </a:pPr>
                      <a:r>
                        <a:rPr lang="fr-FR" sz="900">
                          <a:effectLst/>
                        </a:rPr>
                        <a:t>Actions à effectuer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nchor="ctr"/>
                </a:tc>
                <a:tc>
                  <a:txBody>
                    <a:bodyPr/>
                    <a:lstStyle/>
                    <a:p>
                      <a:pPr algn="ctr">
                        <a:lnSpc>
                          <a:spcPct val="107000"/>
                        </a:lnSpc>
                        <a:spcAft>
                          <a:spcPts val="0"/>
                        </a:spcAft>
                      </a:pPr>
                      <a:r>
                        <a:rPr lang="fr-FR" sz="900">
                          <a:effectLst/>
                        </a:rPr>
                        <a:t>Mobilier et autre dispositif permettant de se barricader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nchor="ctr"/>
                </a:tc>
                <a:tc>
                  <a:txBody>
                    <a:bodyPr/>
                    <a:lstStyle/>
                    <a:p>
                      <a:pPr algn="ctr">
                        <a:lnSpc>
                          <a:spcPct val="107000"/>
                        </a:lnSpc>
                        <a:spcAft>
                          <a:spcPts val="0"/>
                        </a:spcAft>
                      </a:pPr>
                      <a:r>
                        <a:rPr lang="fr-FR" sz="900">
                          <a:effectLst/>
                        </a:rPr>
                        <a:t>Personnes chargées d’une ou plusieurs actions prédéfinies</a:t>
                      </a:r>
                    </a:p>
                    <a:p>
                      <a:pPr algn="ct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nchor="ctr"/>
                </a:tc>
                <a:extLst>
                  <a:ext uri="{0D108BD9-81ED-4DB2-BD59-A6C34878D82A}">
                    <a16:rowId xmlns:a16="http://schemas.microsoft.com/office/drawing/2014/main" val="3202630103"/>
                  </a:ext>
                </a:extLst>
              </a:tr>
              <a:tr h="426205">
                <a:tc>
                  <a:txBody>
                    <a:bodyPr/>
                    <a:lstStyle/>
                    <a:p>
                      <a:pPr>
                        <a:lnSpc>
                          <a:spcPct val="107000"/>
                        </a:lnSpc>
                        <a:spcAft>
                          <a:spcPts val="0"/>
                        </a:spcAft>
                      </a:pPr>
                      <a:r>
                        <a:rPr lang="fr-FR" sz="900">
                          <a:effectLst/>
                        </a:rPr>
                        <a:t>Salle de sieste Petits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dirty="0">
                          <a:effectLst/>
                        </a:rPr>
                        <a:t>RDC – Petits/Moyens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classe des moyens/grands,</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la pièce à clé, 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3689179088"/>
                  </a:ext>
                </a:extLst>
              </a:tr>
              <a:tr h="426205">
                <a:tc>
                  <a:txBody>
                    <a:bodyPr/>
                    <a:lstStyle/>
                    <a:p>
                      <a:pPr>
                        <a:lnSpc>
                          <a:spcPct val="107000"/>
                        </a:lnSpc>
                        <a:spcAft>
                          <a:spcPts val="0"/>
                        </a:spcAft>
                      </a:pPr>
                      <a:r>
                        <a:rPr lang="fr-FR" sz="900">
                          <a:effectLst/>
                        </a:rPr>
                        <a:t>Salle des PS-MS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dirty="0">
                          <a:effectLst/>
                        </a:rPr>
                        <a:t>RDC – Petits/Moyens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classe des moyens/grands,</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sa classe à clé, 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2616238942"/>
                  </a:ext>
                </a:extLst>
              </a:tr>
              <a:tr h="568273">
                <a:tc>
                  <a:txBody>
                    <a:bodyPr/>
                    <a:lstStyle/>
                    <a:p>
                      <a:pPr>
                        <a:lnSpc>
                          <a:spcPct val="107000"/>
                        </a:lnSpc>
                        <a:spcAft>
                          <a:spcPts val="0"/>
                        </a:spcAft>
                      </a:pPr>
                      <a:r>
                        <a:rPr lang="fr-FR" sz="900">
                          <a:effectLst/>
                        </a:rPr>
                        <a:t>Salle de sieste Moyens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dirty="0">
                          <a:effectLst/>
                        </a:rPr>
                        <a:t>RDC – Moyens Grands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dirty="0">
                          <a:effectLst/>
                        </a:rPr>
                        <a:t>Rejoindre la classe des moyens/grands, Accueillir les PS-MG et CP,</a:t>
                      </a:r>
                    </a:p>
                    <a:p>
                      <a:pPr>
                        <a:lnSpc>
                          <a:spcPct val="107000"/>
                        </a:lnSpc>
                        <a:spcAft>
                          <a:spcPts val="0"/>
                        </a:spcAft>
                      </a:pPr>
                      <a:r>
                        <a:rPr lang="fr-FR" sz="900" dirty="0">
                          <a:effectLst/>
                        </a:rPr>
                        <a:t>S’enfermer + discrétion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D ou 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1855441699"/>
                  </a:ext>
                </a:extLst>
              </a:tr>
              <a:tr h="426205">
                <a:tc>
                  <a:txBody>
                    <a:bodyPr/>
                    <a:lstStyle/>
                    <a:p>
                      <a:pPr>
                        <a:lnSpc>
                          <a:spcPct val="107000"/>
                        </a:lnSpc>
                        <a:spcAft>
                          <a:spcPts val="0"/>
                        </a:spcAft>
                      </a:pPr>
                      <a:r>
                        <a:rPr lang="fr-FR" sz="900">
                          <a:effectLst/>
                        </a:rPr>
                        <a:t>Salle des MS-GS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 Moyens Grands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Accueillir les PS-MG et CP,</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Regrouper, accueillir, éteindre les lumières, sortir la mallette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D ou Mme J</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3120738730"/>
                  </a:ext>
                </a:extLst>
              </a:tr>
              <a:tr h="546821">
                <a:tc>
                  <a:txBody>
                    <a:bodyPr/>
                    <a:lstStyle/>
                    <a:p>
                      <a:pPr>
                        <a:lnSpc>
                          <a:spcPct val="107000"/>
                        </a:lnSpc>
                        <a:spcAft>
                          <a:spcPts val="0"/>
                        </a:spcAft>
                      </a:pPr>
                      <a:r>
                        <a:rPr lang="fr-FR" sz="900">
                          <a:effectLst/>
                        </a:rPr>
                        <a:t>Salle de CP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–CP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classe des moyens/grands,</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sa classe à clé, barricader et 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D</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87421974"/>
                  </a:ext>
                </a:extLst>
              </a:tr>
              <a:tr h="426205">
                <a:tc>
                  <a:txBody>
                    <a:bodyPr/>
                    <a:lstStyle/>
                    <a:p>
                      <a:pPr>
                        <a:lnSpc>
                          <a:spcPct val="107000"/>
                        </a:lnSpc>
                        <a:spcAft>
                          <a:spcPts val="0"/>
                        </a:spcAft>
                      </a:pPr>
                      <a:r>
                        <a:rPr lang="fr-FR" sz="900">
                          <a:effectLst/>
                        </a:rPr>
                        <a:t>Salle de motricité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 tous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classe des moyens/grands,</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la salle à clé, 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L’enseignant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4130772533"/>
                  </a:ext>
                </a:extLst>
              </a:tr>
              <a:tr h="426205">
                <a:tc>
                  <a:txBody>
                    <a:bodyPr/>
                    <a:lstStyle/>
                    <a:p>
                      <a:pPr>
                        <a:lnSpc>
                          <a:spcPct val="107000"/>
                        </a:lnSpc>
                        <a:spcAft>
                          <a:spcPts val="0"/>
                        </a:spcAft>
                      </a:pPr>
                      <a:r>
                        <a:rPr lang="fr-FR" sz="900">
                          <a:effectLst/>
                        </a:rPr>
                        <a:t>Salle des CE2-CM1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 CE2-CM1</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salle des CE1-CE2,</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sa classe à clé, 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1404346267"/>
                  </a:ext>
                </a:extLst>
              </a:tr>
              <a:tr h="546821">
                <a:tc>
                  <a:txBody>
                    <a:bodyPr/>
                    <a:lstStyle/>
                    <a:p>
                      <a:pPr>
                        <a:lnSpc>
                          <a:spcPct val="107000"/>
                        </a:lnSpc>
                        <a:spcAft>
                          <a:spcPts val="0"/>
                        </a:spcAft>
                      </a:pPr>
                      <a:r>
                        <a:rPr lang="fr-FR" sz="900">
                          <a:effectLst/>
                        </a:rPr>
                        <a:t>Salle des CM2-CM1</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 CM2-CM1</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salle des CE1-CE2,</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sa classe à clé, Fermer le labo,Guider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Mr R ou Mme 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3523096333"/>
                  </a:ext>
                </a:extLst>
              </a:tr>
              <a:tr h="426205">
                <a:tc>
                  <a:txBody>
                    <a:bodyPr/>
                    <a:lstStyle/>
                    <a:p>
                      <a:pPr>
                        <a:lnSpc>
                          <a:spcPct val="107000"/>
                        </a:lnSpc>
                        <a:spcAft>
                          <a:spcPts val="0"/>
                        </a:spcAft>
                      </a:pPr>
                      <a:r>
                        <a:rPr lang="fr-FR" sz="900">
                          <a:effectLst/>
                        </a:rPr>
                        <a:t>Salle des CE1-CE2</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 CE1-CE2</a:t>
                      </a:r>
                    </a:p>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Accueillir les CE2-CM1-CM2,</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Regrouper, accueillir, éteindre les lumières, sortir la mallette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Mme P</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2989918580"/>
                  </a:ext>
                </a:extLst>
              </a:tr>
              <a:tr h="568273">
                <a:tc>
                  <a:txBody>
                    <a:bodyPr/>
                    <a:lstStyle/>
                    <a:p>
                      <a:pPr>
                        <a:lnSpc>
                          <a:spcPct val="107000"/>
                        </a:lnSpc>
                        <a:spcAft>
                          <a:spcPts val="0"/>
                        </a:spcAft>
                      </a:pPr>
                      <a:r>
                        <a:rPr lang="fr-FR" sz="900">
                          <a:effectLst/>
                        </a:rPr>
                        <a:t>Cour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sa salle de classe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la porte d’entrée à clé ,rejoindre sa classe et se barricader</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L’enseignant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3600424997"/>
                  </a:ext>
                </a:extLst>
              </a:tr>
              <a:tr h="569744">
                <a:tc>
                  <a:txBody>
                    <a:bodyPr/>
                    <a:lstStyle/>
                    <a:p>
                      <a:pPr>
                        <a:lnSpc>
                          <a:spcPct val="107000"/>
                        </a:lnSpc>
                        <a:spcAft>
                          <a:spcPts val="0"/>
                        </a:spcAft>
                      </a:pPr>
                      <a:r>
                        <a:rPr lang="fr-FR" sz="900">
                          <a:effectLst/>
                        </a:rPr>
                        <a:t>Périscolaire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RDC - Tous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Rejoindre la salle des Moyens Grands,</a:t>
                      </a:r>
                    </a:p>
                    <a:p>
                      <a:pPr>
                        <a:lnSpc>
                          <a:spcPct val="107000"/>
                        </a:lnSpc>
                        <a:spcAft>
                          <a:spcPts val="0"/>
                        </a:spcAft>
                      </a:pPr>
                      <a:r>
                        <a:rPr lang="fr-FR" sz="900">
                          <a:effectLst/>
                        </a:rPr>
                        <a:t>S’enfermer + discrétion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Fermer le couloir à clé, Guider le déplacement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a:effectLst/>
                        </a:rPr>
                        <a:t>Tables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tc>
                  <a:txBody>
                    <a:bodyPr/>
                    <a:lstStyle/>
                    <a:p>
                      <a:pPr>
                        <a:lnSpc>
                          <a:spcPct val="107000"/>
                        </a:lnSpc>
                        <a:spcAft>
                          <a:spcPts val="0"/>
                        </a:spcAft>
                      </a:pPr>
                      <a:r>
                        <a:rPr lang="fr-FR" sz="900" dirty="0">
                          <a:effectLst/>
                        </a:rPr>
                        <a:t>Mme D</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256" marR="23256" marT="0" marB="0"/>
                </a:tc>
                <a:extLst>
                  <a:ext uri="{0D108BD9-81ED-4DB2-BD59-A6C34878D82A}">
                    <a16:rowId xmlns:a16="http://schemas.microsoft.com/office/drawing/2014/main" val="4222584227"/>
                  </a:ext>
                </a:extLst>
              </a:tr>
            </a:tbl>
          </a:graphicData>
        </a:graphic>
      </p:graphicFrame>
      <p:sp>
        <p:nvSpPr>
          <p:cNvPr id="4" name="ZoneTexte 3"/>
          <p:cNvSpPr txBox="1"/>
          <p:nvPr/>
        </p:nvSpPr>
        <p:spPr>
          <a:xfrm>
            <a:off x="0" y="46841"/>
            <a:ext cx="9389660" cy="892552"/>
          </a:xfrm>
          <a:prstGeom prst="rect">
            <a:avLst/>
          </a:prstGeom>
          <a:noFill/>
        </p:spPr>
        <p:txBody>
          <a:bodyPr wrap="square" rtlCol="0">
            <a:spAutoFit/>
          </a:bodyPr>
          <a:lstStyle/>
          <a:p>
            <a:r>
              <a:rPr lang="fr-FR" sz="1700" b="1" cap="all" dirty="0">
                <a:solidFill>
                  <a:srgbClr val="0070C0"/>
                </a:solidFill>
              </a:rPr>
              <a:t>FICHE 5.2 : REAGIR EN CAS D’ATTAQUE A L’INTERIEUR de l’école ou de l’établissement scolaire : S’ENFERMER</a:t>
            </a:r>
            <a:endParaRPr lang="fr-FR" sz="1700" dirty="0">
              <a:solidFill>
                <a:srgbClr val="0070C0"/>
              </a:solidFill>
            </a:endParaRPr>
          </a:p>
          <a:p>
            <a:endParaRPr lang="fr-FR" dirty="0"/>
          </a:p>
        </p:txBody>
      </p:sp>
    </p:spTree>
    <p:extLst>
      <p:ext uri="{BB962C8B-B14F-4D97-AF65-F5344CB8AC3E}">
        <p14:creationId xmlns:p14="http://schemas.microsoft.com/office/powerpoint/2010/main" val="376235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PREVENTION</a:t>
            </a:r>
            <a:endParaRPr lang="fr-FR" dirty="0"/>
          </a:p>
        </p:txBody>
      </p:sp>
      <p:sp>
        <p:nvSpPr>
          <p:cNvPr id="3" name="Espace réservé du contenu 2"/>
          <p:cNvSpPr>
            <a:spLocks noGrp="1"/>
          </p:cNvSpPr>
          <p:nvPr>
            <p:ph idx="1"/>
          </p:nvPr>
        </p:nvSpPr>
        <p:spPr>
          <a:xfrm>
            <a:off x="436727" y="1746913"/>
            <a:ext cx="9212239" cy="4790365"/>
          </a:xfrm>
        </p:spPr>
        <p:txBody>
          <a:bodyPr>
            <a:normAutofit fontScale="92500" lnSpcReduction="20000"/>
          </a:bodyPr>
          <a:lstStyle/>
          <a:p>
            <a:pPr marL="0" indent="0">
              <a:buNone/>
            </a:pPr>
            <a:r>
              <a:rPr lang="fr-FR" sz="3200" b="1" dirty="0" smtClean="0"/>
              <a:t>Les personnes ressources institutionnelles</a:t>
            </a:r>
          </a:p>
          <a:p>
            <a:r>
              <a:rPr lang="fr-FR" sz="2400" dirty="0" smtClean="0"/>
              <a:t>L’assistant de prévention de circonscription : M. Christophe Lanier</a:t>
            </a:r>
          </a:p>
          <a:p>
            <a:r>
              <a:rPr lang="fr-FR" sz="2400" dirty="0" smtClean="0"/>
              <a:t>L’assistant départemental de prévention : Mme Nadine Louis</a:t>
            </a:r>
          </a:p>
          <a:p>
            <a:r>
              <a:rPr lang="fr-FR" sz="2400" dirty="0" smtClean="0"/>
              <a:t>Le conseiller académique de prévention : M. Jean-Jacques </a:t>
            </a:r>
            <a:r>
              <a:rPr lang="fr-FR" sz="2400" dirty="0" err="1" smtClean="0"/>
              <a:t>Dagaeff</a:t>
            </a:r>
            <a:endParaRPr lang="fr-FR" sz="2400" dirty="0" smtClean="0"/>
          </a:p>
          <a:p>
            <a:r>
              <a:rPr lang="fr-FR" sz="2400" dirty="0" smtClean="0"/>
              <a:t>Le référent sureté académique: M Guillaume Florange</a:t>
            </a:r>
          </a:p>
          <a:p>
            <a:r>
              <a:rPr lang="fr-FR" sz="2400" dirty="0" smtClean="0"/>
              <a:t>L’assistante sociale des personnels : Mme Alicia </a:t>
            </a:r>
            <a:r>
              <a:rPr lang="fr-FR" sz="2400" dirty="0" err="1" smtClean="0"/>
              <a:t>Cattin</a:t>
            </a:r>
            <a:endParaRPr lang="fr-FR" sz="2400" dirty="0" smtClean="0"/>
          </a:p>
          <a:p>
            <a:r>
              <a:rPr lang="fr-FR" sz="2400" dirty="0" smtClean="0"/>
              <a:t>Le médecin de prévention : Mme Josette </a:t>
            </a:r>
            <a:r>
              <a:rPr lang="fr-FR" sz="2400" dirty="0" err="1" smtClean="0"/>
              <a:t>Baverel</a:t>
            </a:r>
            <a:endParaRPr lang="fr-FR" sz="2400" dirty="0" smtClean="0"/>
          </a:p>
          <a:p>
            <a:r>
              <a:rPr lang="fr-FR" sz="2400" dirty="0" smtClean="0"/>
              <a:t>La psychologue de travail : Mme Elisabeth </a:t>
            </a:r>
            <a:r>
              <a:rPr lang="fr-FR" sz="2400" dirty="0" err="1" smtClean="0"/>
              <a:t>Jeanmougin</a:t>
            </a:r>
            <a:endParaRPr lang="fr-FR" sz="2400" dirty="0" smtClean="0"/>
          </a:p>
          <a:p>
            <a:r>
              <a:rPr lang="fr-FR" sz="2400" dirty="0" smtClean="0"/>
              <a:t>Le </a:t>
            </a:r>
            <a:r>
              <a:rPr lang="fr-FR" sz="2400" dirty="0"/>
              <a:t>groupe académique climat </a:t>
            </a:r>
            <a:r>
              <a:rPr lang="fr-FR" sz="2400" dirty="0" smtClean="0"/>
              <a:t>scolaire</a:t>
            </a:r>
          </a:p>
          <a:p>
            <a:r>
              <a:rPr lang="fr-FR" sz="2400" dirty="0" smtClean="0"/>
              <a:t>Les </a:t>
            </a:r>
            <a:r>
              <a:rPr lang="fr-FR" sz="2400" dirty="0"/>
              <a:t>équipes mobiles de sécurité (EMS)</a:t>
            </a:r>
          </a:p>
          <a:p>
            <a:r>
              <a:rPr lang="fr-FR" sz="2400" dirty="0" smtClean="0"/>
              <a:t>L’équipe académique Valeurs de la République</a:t>
            </a:r>
            <a:endParaRPr lang="fr-FR" sz="2400" dirty="0"/>
          </a:p>
        </p:txBody>
      </p:sp>
    </p:spTree>
    <p:extLst>
      <p:ext uri="{BB962C8B-B14F-4D97-AF65-F5344CB8AC3E}">
        <p14:creationId xmlns:p14="http://schemas.microsoft.com/office/powerpoint/2010/main" val="1473253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423081" y="2160589"/>
            <a:ext cx="8850921" cy="4499518"/>
          </a:xfrm>
        </p:spPr>
        <p:txBody>
          <a:bodyPr>
            <a:normAutofit fontScale="92500" lnSpcReduction="20000"/>
          </a:bodyPr>
          <a:lstStyle/>
          <a:p>
            <a:pPr marL="0" indent="0">
              <a:buNone/>
            </a:pPr>
            <a:r>
              <a:rPr lang="fr-FR" sz="3000" b="1" dirty="0" smtClean="0"/>
              <a:t>Le PPMS Attentat-Intrusion </a:t>
            </a:r>
            <a:r>
              <a:rPr lang="fr-FR" sz="2800" b="1" dirty="0" smtClean="0"/>
              <a:t>: </a:t>
            </a:r>
            <a:r>
              <a:rPr lang="fr-FR" sz="2200" dirty="0" smtClean="0"/>
              <a:t>l’exercice académique</a:t>
            </a:r>
          </a:p>
          <a:p>
            <a:pPr marL="0" indent="0">
              <a:buNone/>
            </a:pPr>
            <a:endParaRPr lang="fr-FR" sz="2200" dirty="0" smtClean="0"/>
          </a:p>
          <a:p>
            <a:r>
              <a:rPr lang="fr-FR" sz="2000" dirty="0" smtClean="0"/>
              <a:t>Vérification des numéros : 2 numéros peuvent être associés à chaque école. Ces numéros sont à communiquer à votre IEN pour qu’elle les rentre dans l’application « numéros d’urgence »</a:t>
            </a:r>
          </a:p>
          <a:p>
            <a:r>
              <a:rPr lang="fr-FR" sz="2000" dirty="0" smtClean="0"/>
              <a:t>Déroulement: au signal répondre au SMS et enclencher le PPMS (durée 20 min minimum)</a:t>
            </a:r>
          </a:p>
          <a:p>
            <a:r>
              <a:rPr lang="fr-FR" sz="2000" dirty="0" smtClean="0"/>
              <a:t>A l’issue de l’exercice, rédiger la fiche évaluation en conseil des maitres avec éventuellement les observateurs présents puis rentrer l’exercice dans l’application « PPMS »</a:t>
            </a:r>
          </a:p>
          <a:p>
            <a:r>
              <a:rPr lang="fr-FR" sz="2000" dirty="0" smtClean="0"/>
              <a:t>Signaler les problèmes rencontrés</a:t>
            </a:r>
          </a:p>
          <a:p>
            <a:r>
              <a:rPr lang="fr-FR" sz="2000" dirty="0" smtClean="0"/>
              <a:t>Réviser éventuellement le document</a:t>
            </a:r>
          </a:p>
          <a:p>
            <a:r>
              <a:rPr lang="fr-FR" sz="2000" dirty="0" smtClean="0"/>
              <a:t>Retour d’expérience (RETEX) : synthèse départementale des remontées établissements</a:t>
            </a:r>
          </a:p>
        </p:txBody>
      </p:sp>
    </p:spTree>
    <p:extLst>
      <p:ext uri="{BB962C8B-B14F-4D97-AF65-F5344CB8AC3E}">
        <p14:creationId xmlns:p14="http://schemas.microsoft.com/office/powerpoint/2010/main" val="2259386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OUTILS</a:t>
            </a:r>
            <a:endParaRPr lang="fr-FR" dirty="0"/>
          </a:p>
        </p:txBody>
      </p:sp>
      <p:sp>
        <p:nvSpPr>
          <p:cNvPr id="3" name="Espace réservé du contenu 2"/>
          <p:cNvSpPr>
            <a:spLocks noGrp="1"/>
          </p:cNvSpPr>
          <p:nvPr>
            <p:ph idx="1"/>
          </p:nvPr>
        </p:nvSpPr>
        <p:spPr>
          <a:xfrm>
            <a:off x="304800" y="1439024"/>
            <a:ext cx="10402529" cy="3030716"/>
          </a:xfrm>
        </p:spPr>
        <p:txBody>
          <a:bodyPr>
            <a:normAutofit/>
          </a:bodyPr>
          <a:lstStyle/>
          <a:p>
            <a:pPr marL="0" indent="0">
              <a:buNone/>
            </a:pPr>
            <a:r>
              <a:rPr lang="fr-FR" sz="2400" b="1" dirty="0" smtClean="0"/>
              <a:t>Le Document Unique d’Evaluation des Risques Professionnels (DUERP</a:t>
            </a:r>
            <a:r>
              <a:rPr lang="fr-FR" sz="2400" b="1" dirty="0"/>
              <a:t>)</a:t>
            </a:r>
            <a:endParaRPr lang="fr-FR" sz="2400" b="1" dirty="0" smtClean="0"/>
          </a:p>
        </p:txBody>
      </p:sp>
      <p:sp>
        <p:nvSpPr>
          <p:cNvPr id="5" name="Rectangle 2"/>
          <p:cNvSpPr>
            <a:spLocks noChangeArrowheads="1"/>
          </p:cNvSpPr>
          <p:nvPr/>
        </p:nvSpPr>
        <p:spPr bwMode="auto">
          <a:xfrm>
            <a:off x="677334" y="2376860"/>
            <a:ext cx="9548884"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000"/>
              </a:spcBef>
              <a:spcAft>
                <a:spcPts val="0"/>
              </a:spcAft>
              <a:buClr>
                <a:srgbClr val="90C226"/>
              </a:buClr>
              <a:buSzPct val="80000"/>
            </a:pPr>
            <a:r>
              <a:rPr lang="fr-FR" altLang="fr-FR" sz="1400" dirty="0" smtClean="0">
                <a:solidFill>
                  <a:srgbClr val="1A171B"/>
                </a:solidFill>
                <a:cs typeface="Arial" panose="020B0604020202020204" pitchFamily="34" charset="0"/>
              </a:rPr>
              <a:t>Le document unique d’évaluation des risques professionnels, </a:t>
            </a:r>
            <a:r>
              <a:rPr lang="fr-FR" altLang="fr-FR" sz="1400" dirty="0">
                <a:solidFill>
                  <a:srgbClr val="1A171B"/>
                </a:solidFill>
                <a:cs typeface="Arial" panose="020B0604020202020204" pitchFamily="34" charset="0"/>
              </a:rPr>
              <a:t>réalisé et mis à jour annuellement répertorie l’ensemble des risques professionnels (dont les </a:t>
            </a:r>
            <a:r>
              <a:rPr lang="fr-FR" altLang="fr-FR" sz="1400" dirty="0"/>
              <a:t>RPS</a:t>
            </a:r>
            <a:r>
              <a:rPr lang="fr-FR" altLang="fr-FR" sz="1400" dirty="0">
                <a:solidFill>
                  <a:srgbClr val="1A171B"/>
                </a:solidFill>
                <a:cs typeface="Arial" panose="020B0604020202020204" pitchFamily="34" charset="0"/>
              </a:rPr>
              <a:t>) auxquels sont exposés tous les personnels de l’établissement, afin d’organiser la prévention au sein du programme annuel de prévention.</a:t>
            </a:r>
            <a:r>
              <a:rPr lang="fr-FR" altLang="fr-FR" sz="1400" dirty="0"/>
              <a:t> </a:t>
            </a:r>
          </a:p>
          <a:p>
            <a:pPr marL="342900" lvl="0" indent="-342900" eaLnBrk="1" fontAlgn="auto" hangingPunct="1">
              <a:spcBef>
                <a:spcPts val="1000"/>
              </a:spcBef>
              <a:spcAft>
                <a:spcPts val="0"/>
              </a:spcAft>
              <a:buClr>
                <a:srgbClr val="90C226"/>
              </a:buClr>
              <a:buSzPct val="80000"/>
              <a:buFont typeface="Wingdings 3" charset="2"/>
              <a:buChar char=""/>
            </a:pPr>
            <a:r>
              <a:rPr lang="fr-FR" sz="1400" dirty="0" smtClean="0">
                <a:solidFill>
                  <a:prstClr val="black">
                    <a:lumMod val="75000"/>
                    <a:lumOff val="25000"/>
                  </a:prstClr>
                </a:solidFill>
                <a:latin typeface="Trebuchet MS" panose="020B0603020202020204"/>
              </a:rPr>
              <a:t>Les risques recensés dans l’école sont répertoriés dans l’application DUER.</a:t>
            </a:r>
          </a:p>
          <a:p>
            <a:pPr marL="342900" lvl="0" indent="-342900" eaLnBrk="1" fontAlgn="auto" hangingPunct="1">
              <a:spcBef>
                <a:spcPts val="1000"/>
              </a:spcBef>
              <a:spcAft>
                <a:spcPts val="0"/>
              </a:spcAft>
              <a:buClr>
                <a:srgbClr val="90C226"/>
              </a:buClr>
              <a:buSzPct val="80000"/>
              <a:buFont typeface="Wingdings 3" charset="2"/>
              <a:buChar char=""/>
            </a:pPr>
            <a:r>
              <a:rPr lang="fr-FR" sz="1400" dirty="0" smtClean="0">
                <a:solidFill>
                  <a:prstClr val="black">
                    <a:lumMod val="75000"/>
                    <a:lumOff val="25000"/>
                  </a:prstClr>
                </a:solidFill>
                <a:latin typeface="Trebuchet MS" panose="020B0603020202020204"/>
              </a:rPr>
              <a:t>Les demandes pour supprimer le risque sont communiquées à la collectivité ou la DSDEN. </a:t>
            </a:r>
          </a:p>
          <a:p>
            <a:pPr marL="342900" lvl="0" indent="-342900" eaLnBrk="1" fontAlgn="auto" hangingPunct="1">
              <a:spcBef>
                <a:spcPts val="1000"/>
              </a:spcBef>
              <a:spcAft>
                <a:spcPts val="0"/>
              </a:spcAft>
              <a:buClr>
                <a:srgbClr val="90C226"/>
              </a:buClr>
              <a:buSzPct val="80000"/>
              <a:buFont typeface="Wingdings 3" charset="2"/>
              <a:buChar char=""/>
            </a:pPr>
            <a:r>
              <a:rPr lang="fr-FR" sz="1400" dirty="0" smtClean="0">
                <a:solidFill>
                  <a:prstClr val="black">
                    <a:lumMod val="75000"/>
                    <a:lumOff val="25000"/>
                  </a:prstClr>
                </a:solidFill>
                <a:latin typeface="Trebuchet MS" panose="020B0603020202020204"/>
              </a:rPr>
              <a:t>Il  sert également à élaborer le plan de prévention (formations en santé sécurité,…) de l’école et de </a:t>
            </a:r>
            <a:r>
              <a:rPr lang="fr-FR" sz="1400" smtClean="0">
                <a:solidFill>
                  <a:prstClr val="black">
                    <a:lumMod val="75000"/>
                    <a:lumOff val="25000"/>
                  </a:prstClr>
                </a:solidFill>
                <a:latin typeface="Trebuchet MS" panose="020B0603020202020204"/>
              </a:rPr>
              <a:t>la DSDEN </a:t>
            </a:r>
            <a:r>
              <a:rPr lang="fr-FR" sz="1400" dirty="0" smtClean="0">
                <a:solidFill>
                  <a:prstClr val="black">
                    <a:lumMod val="75000"/>
                    <a:lumOff val="25000"/>
                  </a:prstClr>
                </a:solidFill>
                <a:latin typeface="Trebuchet MS" panose="020B0603020202020204"/>
              </a:rPr>
              <a:t>70</a:t>
            </a:r>
            <a:endParaRPr lang="fr-FR" sz="1400" dirty="0">
              <a:solidFill>
                <a:prstClr val="black">
                  <a:lumMod val="75000"/>
                  <a:lumOff val="25000"/>
                </a:prstClr>
              </a:solidFill>
              <a:latin typeface="Trebuchet MS" panose="020B0603020202020204"/>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400" b="0" i="0" u="none" strike="noStrike" cap="none" normalizeH="0" baseline="0" dirty="0" smtClean="0">
              <a:ln>
                <a:noFill/>
              </a:ln>
              <a:solidFill>
                <a:schemeClr val="tx1"/>
              </a:solidFill>
              <a:effectLst/>
            </a:endParaRPr>
          </a:p>
        </p:txBody>
      </p:sp>
      <p:pic>
        <p:nvPicPr>
          <p:cNvPr id="7" name="Image 6"/>
          <p:cNvPicPr>
            <a:picLocks noChangeAspect="1"/>
          </p:cNvPicPr>
          <p:nvPr/>
        </p:nvPicPr>
        <p:blipFill>
          <a:blip r:embed="rId3"/>
          <a:stretch>
            <a:fillRect/>
          </a:stretch>
        </p:blipFill>
        <p:spPr>
          <a:xfrm>
            <a:off x="1569491" y="4449574"/>
            <a:ext cx="5680086" cy="2408426"/>
          </a:xfrm>
          <a:prstGeom prst="rect">
            <a:avLst/>
          </a:prstGeom>
        </p:spPr>
      </p:pic>
    </p:spTree>
    <p:extLst>
      <p:ext uri="{BB962C8B-B14F-4D97-AF65-F5344CB8AC3E}">
        <p14:creationId xmlns:p14="http://schemas.microsoft.com/office/powerpoint/2010/main" val="466759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0112" y="1664261"/>
            <a:ext cx="11428404" cy="3194342"/>
          </a:xfrm>
          <a:prstGeom prst="rect">
            <a:avLst/>
          </a:prstGeom>
        </p:spPr>
      </p:pic>
    </p:spTree>
    <p:extLst>
      <p:ext uri="{BB962C8B-B14F-4D97-AF65-F5344CB8AC3E}">
        <p14:creationId xmlns:p14="http://schemas.microsoft.com/office/powerpoint/2010/main" val="128784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VIGIPIRATE</a:t>
            </a:r>
            <a:endParaRPr lang="fr-FR" sz="3200" dirty="0"/>
          </a:p>
        </p:txBody>
      </p:sp>
      <p:sp>
        <p:nvSpPr>
          <p:cNvPr id="3" name="Espace réservé du contenu 2"/>
          <p:cNvSpPr>
            <a:spLocks noGrp="1"/>
          </p:cNvSpPr>
          <p:nvPr>
            <p:ph idx="1"/>
          </p:nvPr>
        </p:nvSpPr>
        <p:spPr/>
        <p:txBody>
          <a:bodyPr/>
          <a:lstStyle/>
          <a:p>
            <a:pPr marL="0" indent="0">
              <a:buNone/>
            </a:pPr>
            <a:r>
              <a:rPr lang="fr-FR" sz="2200" dirty="0" smtClean="0"/>
              <a:t>Depuis le 29 octobre 2020, les établissement sont au dernier palier « Urgence-attentat » :</a:t>
            </a:r>
          </a:p>
          <a:p>
            <a:r>
              <a:rPr lang="fr-FR" sz="2200" dirty="0" smtClean="0"/>
              <a:t>la vigilance et la protection doivent être maximale</a:t>
            </a:r>
          </a:p>
          <a:p>
            <a:r>
              <a:rPr lang="fr-FR" sz="2200" dirty="0" smtClean="0"/>
              <a:t>Entrée dans les écoles à contrôler par un adulte</a:t>
            </a:r>
          </a:p>
          <a:p>
            <a:r>
              <a:rPr lang="fr-FR" sz="2200" dirty="0" smtClean="0"/>
              <a:t>Surveillance des abords (opération Sentinelle)</a:t>
            </a:r>
          </a:p>
          <a:p>
            <a:r>
              <a:rPr lang="fr-FR" sz="2200" dirty="0" smtClean="0"/>
              <a:t>Pas d’attroupement devant les écoles</a:t>
            </a:r>
          </a:p>
          <a:p>
            <a:r>
              <a:rPr lang="fr-FR" sz="2200" dirty="0" smtClean="0"/>
              <a:t>Dispositifs de sécurité : portier, visiophone</a:t>
            </a:r>
          </a:p>
          <a:p>
            <a:r>
              <a:rPr lang="fr-FR" sz="2200" dirty="0" smtClean="0"/>
              <a:t>PPMS Attentat- intrusion actualisé</a:t>
            </a:r>
          </a:p>
          <a:p>
            <a:endParaRPr lang="fr-FR" dirty="0"/>
          </a:p>
        </p:txBody>
      </p:sp>
    </p:spTree>
    <p:extLst>
      <p:ext uri="{BB962C8B-B14F-4D97-AF65-F5344CB8AC3E}">
        <p14:creationId xmlns:p14="http://schemas.microsoft.com/office/powerpoint/2010/main" val="426981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Numéros utiles</a:t>
            </a:r>
            <a:br>
              <a:rPr lang="fr-FR" b="1" dirty="0"/>
            </a:br>
            <a:endParaRPr lang="fr-FR" dirty="0"/>
          </a:p>
        </p:txBody>
      </p:sp>
      <p:sp>
        <p:nvSpPr>
          <p:cNvPr id="3" name="Espace réservé du contenu 2"/>
          <p:cNvSpPr>
            <a:spLocks noGrp="1"/>
          </p:cNvSpPr>
          <p:nvPr>
            <p:ph idx="1"/>
          </p:nvPr>
        </p:nvSpPr>
        <p:spPr>
          <a:xfrm>
            <a:off x="677334" y="2160589"/>
            <a:ext cx="8596668" cy="2660793"/>
          </a:xfrm>
        </p:spPr>
        <p:txBody>
          <a:bodyPr/>
          <a:lstStyle/>
          <a:p>
            <a:r>
              <a:rPr lang="fr-FR" sz="2000" dirty="0"/>
              <a:t>Assistant de Prévention Circonscription : 03-84-62-83-51</a:t>
            </a:r>
          </a:p>
          <a:p>
            <a:pPr marL="0" indent="0" algn="ctr">
              <a:buNone/>
            </a:pPr>
            <a:r>
              <a:rPr lang="fr-FR" sz="2000" dirty="0"/>
              <a:t>christophe.lanier@ac-besancon.fr</a:t>
            </a:r>
          </a:p>
          <a:p>
            <a:endParaRPr lang="fr-FR" sz="2000" dirty="0"/>
          </a:p>
          <a:p>
            <a:r>
              <a:rPr lang="fr-FR" sz="2000" dirty="0"/>
              <a:t>Assistante départementale de prévention : 03–84–78-16</a:t>
            </a:r>
          </a:p>
          <a:p>
            <a:pPr marL="0" indent="0" algn="ctr">
              <a:buNone/>
            </a:pPr>
            <a:r>
              <a:rPr lang="fr-FR" sz="2000" dirty="0"/>
              <a:t>assistant.prevention.dsden70@ac-besancon.fr</a:t>
            </a:r>
          </a:p>
          <a:p>
            <a:endParaRPr lang="fr-FR" dirty="0"/>
          </a:p>
        </p:txBody>
      </p:sp>
      <p:sp>
        <p:nvSpPr>
          <p:cNvPr id="4" name="ZoneTexte 3"/>
          <p:cNvSpPr txBox="1"/>
          <p:nvPr/>
        </p:nvSpPr>
        <p:spPr>
          <a:xfrm>
            <a:off x="5195455" y="5209309"/>
            <a:ext cx="7980218" cy="369332"/>
          </a:xfrm>
          <a:prstGeom prst="rect">
            <a:avLst/>
          </a:prstGeom>
          <a:noFill/>
        </p:spPr>
        <p:txBody>
          <a:bodyPr wrap="square" rtlCol="0">
            <a:spAutoFit/>
          </a:bodyPr>
          <a:lstStyle/>
          <a:p>
            <a:r>
              <a:rPr lang="fr-FR" dirty="0" smtClean="0"/>
              <a:t>Merci de votre attention</a:t>
            </a:r>
            <a:endParaRPr lang="fr-FR" dirty="0"/>
          </a:p>
        </p:txBody>
      </p:sp>
    </p:spTree>
    <p:extLst>
      <p:ext uri="{BB962C8B-B14F-4D97-AF65-F5344CB8AC3E}">
        <p14:creationId xmlns:p14="http://schemas.microsoft.com/office/powerpoint/2010/main" val="214466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PREVENTION</a:t>
            </a:r>
            <a:endParaRPr lang="fr-FR" dirty="0"/>
          </a:p>
        </p:txBody>
      </p:sp>
      <p:sp>
        <p:nvSpPr>
          <p:cNvPr id="3" name="Espace réservé du contenu 2"/>
          <p:cNvSpPr>
            <a:spLocks noGrp="1"/>
          </p:cNvSpPr>
          <p:nvPr>
            <p:ph idx="1"/>
          </p:nvPr>
        </p:nvSpPr>
        <p:spPr>
          <a:xfrm>
            <a:off x="327546" y="2160589"/>
            <a:ext cx="8946456" cy="2588832"/>
          </a:xfrm>
        </p:spPr>
        <p:txBody>
          <a:bodyPr>
            <a:noAutofit/>
          </a:bodyPr>
          <a:lstStyle/>
          <a:p>
            <a:pPr marL="0" indent="0">
              <a:buNone/>
            </a:pPr>
            <a:r>
              <a:rPr lang="fr-FR" sz="3000" b="1" dirty="0" smtClean="0"/>
              <a:t>Les autres personnes ressources</a:t>
            </a:r>
          </a:p>
          <a:p>
            <a:r>
              <a:rPr lang="fr-FR" sz="2200" dirty="0" smtClean="0"/>
              <a:t>Le réseau </a:t>
            </a:r>
            <a:r>
              <a:rPr lang="fr-FR" sz="2200" dirty="0" err="1" smtClean="0"/>
              <a:t>Pass</a:t>
            </a:r>
            <a:r>
              <a:rPr lang="fr-FR" sz="2200" dirty="0" smtClean="0"/>
              <a:t> de la MGEN</a:t>
            </a:r>
          </a:p>
          <a:p>
            <a:r>
              <a:rPr lang="fr-FR" sz="2200" dirty="0" smtClean="0"/>
              <a:t>La collectivité locale : mairie, SIVU</a:t>
            </a:r>
          </a:p>
          <a:p>
            <a:r>
              <a:rPr lang="fr-FR" sz="2200" dirty="0" smtClean="0"/>
              <a:t>Le référent sûreté de gendarmerie départemental : M Stéphane Thévenot </a:t>
            </a:r>
          </a:p>
          <a:p>
            <a:r>
              <a:rPr lang="fr-FR" sz="2200" dirty="0" smtClean="0"/>
              <a:t>Le référent sureté de votre brigade territoriale</a:t>
            </a:r>
          </a:p>
          <a:p>
            <a:r>
              <a:rPr lang="fr-FR" sz="2200" dirty="0" smtClean="0"/>
              <a:t>Les pompiers</a:t>
            </a:r>
            <a:endParaRPr lang="fr-FR" sz="2200" dirty="0"/>
          </a:p>
        </p:txBody>
      </p:sp>
    </p:spTree>
    <p:extLst>
      <p:ext uri="{BB962C8B-B14F-4D97-AF65-F5344CB8AC3E}">
        <p14:creationId xmlns:p14="http://schemas.microsoft.com/office/powerpoint/2010/main" val="1645379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PREVENTION</a:t>
            </a:r>
            <a:endParaRPr lang="fr-FR" dirty="0"/>
          </a:p>
        </p:txBody>
      </p:sp>
      <p:sp>
        <p:nvSpPr>
          <p:cNvPr id="3" name="Espace réservé du contenu 2"/>
          <p:cNvSpPr>
            <a:spLocks noGrp="1"/>
          </p:cNvSpPr>
          <p:nvPr>
            <p:ph idx="1"/>
          </p:nvPr>
        </p:nvSpPr>
        <p:spPr/>
        <p:txBody>
          <a:bodyPr>
            <a:normAutofit/>
          </a:bodyPr>
          <a:lstStyle/>
          <a:p>
            <a:pPr marL="0" indent="0">
              <a:buNone/>
            </a:pPr>
            <a:r>
              <a:rPr lang="fr-FR" sz="3000" b="1" dirty="0" smtClean="0"/>
              <a:t>Au niveau des personnels</a:t>
            </a:r>
          </a:p>
          <a:p>
            <a:r>
              <a:rPr lang="fr-FR" sz="2200" dirty="0" smtClean="0"/>
              <a:t>Les stages départementaux : posture, voix</a:t>
            </a:r>
          </a:p>
          <a:p>
            <a:r>
              <a:rPr lang="fr-FR" sz="2200" dirty="0" smtClean="0"/>
              <a:t>Les stages écoles : PSC1, voix, climat scolaire, école-famille</a:t>
            </a:r>
          </a:p>
          <a:p>
            <a:r>
              <a:rPr lang="fr-FR" sz="2200" dirty="0" smtClean="0"/>
              <a:t>Les animations pédagogiques : prévention, PPMS, climat scolaire</a:t>
            </a:r>
          </a:p>
        </p:txBody>
      </p:sp>
    </p:spTree>
    <p:extLst>
      <p:ext uri="{BB962C8B-B14F-4D97-AF65-F5344CB8AC3E}">
        <p14:creationId xmlns:p14="http://schemas.microsoft.com/office/powerpoint/2010/main" val="347251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PREVENTION</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sz="3000" b="1" dirty="0" smtClean="0"/>
              <a:t>Au niveau des locaux</a:t>
            </a:r>
          </a:p>
          <a:p>
            <a:r>
              <a:rPr lang="fr-FR" sz="2200" dirty="0" smtClean="0"/>
              <a:t>Les alarmes</a:t>
            </a:r>
          </a:p>
          <a:p>
            <a:r>
              <a:rPr lang="fr-FR" sz="2200" dirty="0" smtClean="0"/>
              <a:t>Les extincteurs</a:t>
            </a:r>
          </a:p>
          <a:p>
            <a:r>
              <a:rPr lang="fr-FR" sz="2200" dirty="0" smtClean="0"/>
              <a:t>Les accès publics</a:t>
            </a:r>
          </a:p>
          <a:p>
            <a:r>
              <a:rPr lang="fr-FR" sz="2200" dirty="0" smtClean="0"/>
              <a:t>Les portes de secours</a:t>
            </a:r>
          </a:p>
          <a:p>
            <a:r>
              <a:rPr lang="fr-FR" sz="2200" dirty="0" smtClean="0"/>
              <a:t>Les zones de rangement</a:t>
            </a:r>
          </a:p>
          <a:p>
            <a:r>
              <a:rPr lang="fr-FR" sz="2200" dirty="0" smtClean="0"/>
              <a:t>Le matériel (massicot, cutter, escabeau,…)</a:t>
            </a:r>
          </a:p>
          <a:p>
            <a:r>
              <a:rPr lang="fr-FR" sz="2200" dirty="0" smtClean="0"/>
              <a:t>Les aires de jeux et installations sportives</a:t>
            </a:r>
          </a:p>
          <a:p>
            <a:r>
              <a:rPr lang="fr-FR" sz="2200" dirty="0" smtClean="0"/>
              <a:t>Les affichages</a:t>
            </a:r>
          </a:p>
        </p:txBody>
      </p:sp>
    </p:spTree>
    <p:extLst>
      <p:ext uri="{BB962C8B-B14F-4D97-AF65-F5344CB8AC3E}">
        <p14:creationId xmlns:p14="http://schemas.microsoft.com/office/powerpoint/2010/main" val="318715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INSTANCES</a:t>
            </a:r>
            <a:endParaRPr lang="fr-FR" dirty="0"/>
          </a:p>
        </p:txBody>
      </p:sp>
      <p:sp>
        <p:nvSpPr>
          <p:cNvPr id="3" name="Espace réservé du contenu 2"/>
          <p:cNvSpPr>
            <a:spLocks noGrp="1"/>
          </p:cNvSpPr>
          <p:nvPr>
            <p:ph idx="1"/>
          </p:nvPr>
        </p:nvSpPr>
        <p:spPr>
          <a:xfrm>
            <a:off x="327546" y="1723860"/>
            <a:ext cx="8946456" cy="4697411"/>
          </a:xfrm>
        </p:spPr>
        <p:txBody>
          <a:bodyPr>
            <a:normAutofit fontScale="62500" lnSpcReduction="20000"/>
          </a:bodyPr>
          <a:lstStyle/>
          <a:p>
            <a:pPr marL="0" indent="0">
              <a:buNone/>
            </a:pPr>
            <a:r>
              <a:rPr lang="fr-FR" sz="4300" b="1" dirty="0" smtClean="0"/>
              <a:t>Le Comité Hygiène et Sécurité – Conditions de travail (CHSCT)</a:t>
            </a:r>
          </a:p>
          <a:p>
            <a:pPr marL="0" indent="0">
              <a:buNone/>
            </a:pPr>
            <a:endParaRPr lang="fr-FR" sz="3800" b="1" dirty="0" smtClean="0"/>
          </a:p>
          <a:p>
            <a:r>
              <a:rPr lang="fr-FR" sz="2800" dirty="0" smtClean="0"/>
              <a:t>Ses missions : participer </a:t>
            </a:r>
            <a:r>
              <a:rPr lang="fr-FR" sz="2800" dirty="0"/>
              <a:t>à l'amélioration des conditions de </a:t>
            </a:r>
            <a:r>
              <a:rPr lang="fr-FR" sz="2800" dirty="0" smtClean="0"/>
              <a:t>travail, veiller </a:t>
            </a:r>
            <a:r>
              <a:rPr lang="fr-FR" sz="2800" dirty="0"/>
              <a:t>à la mise en œuvre, par les chefs de service ou d’établissement, des prescriptions du code du travail relatives à la santé et la sécurité au </a:t>
            </a:r>
            <a:r>
              <a:rPr lang="fr-FR" sz="2800" dirty="0" smtClean="0"/>
              <a:t>travail.</a:t>
            </a:r>
          </a:p>
          <a:p>
            <a:r>
              <a:rPr lang="fr-FR" sz="2800" dirty="0" smtClean="0"/>
              <a:t>Sa composition : </a:t>
            </a:r>
            <a:r>
              <a:rPr lang="fr-FR" sz="2800" dirty="0" err="1" smtClean="0"/>
              <a:t>Dasen</a:t>
            </a:r>
            <a:r>
              <a:rPr lang="fr-FR" sz="2800" dirty="0" smtClean="0"/>
              <a:t> (présidente) - 7 représentants des personnels élus dont un  secrétaire.</a:t>
            </a:r>
          </a:p>
          <a:p>
            <a:r>
              <a:rPr lang="fr-FR" sz="2800" dirty="0" smtClean="0"/>
              <a:t>Le CHSCT peut également s’entourer des personnes ressources (assistants et conseiller de prévention, médecin conseiller technique, assistante sociale, IEN, ISST,…</a:t>
            </a:r>
          </a:p>
          <a:p>
            <a:r>
              <a:rPr lang="fr-FR" sz="2800" dirty="0" smtClean="0"/>
              <a:t>Actions : visites d’établissement, évaluation des exercices académiques, examen des fiches SST, élaboration du programme de prévention départemental, travail sur des problématiques particulières …</a:t>
            </a:r>
            <a:endParaRPr lang="fr-FR" sz="2800" dirty="0"/>
          </a:p>
        </p:txBody>
      </p:sp>
    </p:spTree>
    <p:extLst>
      <p:ext uri="{BB962C8B-B14F-4D97-AF65-F5344CB8AC3E}">
        <p14:creationId xmlns:p14="http://schemas.microsoft.com/office/powerpoint/2010/main" val="2028944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INSTANCES</a:t>
            </a:r>
            <a:endParaRPr lang="fr-FR" dirty="0"/>
          </a:p>
        </p:txBody>
      </p:sp>
      <p:sp>
        <p:nvSpPr>
          <p:cNvPr id="3" name="Espace réservé du contenu 2"/>
          <p:cNvSpPr>
            <a:spLocks noGrp="1"/>
          </p:cNvSpPr>
          <p:nvPr>
            <p:ph idx="1"/>
          </p:nvPr>
        </p:nvSpPr>
        <p:spPr>
          <a:xfrm>
            <a:off x="124691" y="1427018"/>
            <a:ext cx="9149312" cy="4959927"/>
          </a:xfrm>
        </p:spPr>
        <p:txBody>
          <a:bodyPr>
            <a:normAutofit fontScale="70000" lnSpcReduction="20000"/>
          </a:bodyPr>
          <a:lstStyle/>
          <a:p>
            <a:pPr marL="0" indent="0">
              <a:buNone/>
            </a:pPr>
            <a:r>
              <a:rPr lang="fr-FR" sz="3200" b="1" dirty="0" smtClean="0"/>
              <a:t>La commission de sécurité</a:t>
            </a:r>
          </a:p>
          <a:p>
            <a:pPr marL="0" indent="0">
              <a:buNone/>
            </a:pPr>
            <a:endParaRPr lang="fr-FR" sz="1900" b="1" dirty="0" smtClean="0"/>
          </a:p>
          <a:p>
            <a:r>
              <a:rPr lang="fr-FR" sz="2300" dirty="0" smtClean="0"/>
              <a:t>Elle concerne les écoles (ERP) des catégories 1 à 4. Son rôle est de donner un avis sur les conditions d’application des règles de sécurité incendie (électricité, chauffage, extincteurs, alarmes, issues de secours, matériaux,…)</a:t>
            </a:r>
          </a:p>
          <a:p>
            <a:endParaRPr lang="fr-FR" sz="2300" dirty="0"/>
          </a:p>
          <a:p>
            <a:r>
              <a:rPr lang="fr-FR" sz="2300" dirty="0"/>
              <a:t>Différents types de visites des ERP par la commission de sécurité: </a:t>
            </a:r>
          </a:p>
          <a:p>
            <a:pPr>
              <a:lnSpc>
                <a:spcPct val="120000"/>
              </a:lnSpc>
              <a:spcBef>
                <a:spcPts val="0"/>
              </a:spcBef>
            </a:pPr>
            <a:r>
              <a:rPr lang="fr-FR" sz="2300" dirty="0"/>
              <a:t> Visite avant ouverture, </a:t>
            </a:r>
          </a:p>
          <a:p>
            <a:pPr>
              <a:lnSpc>
                <a:spcPct val="120000"/>
              </a:lnSpc>
              <a:spcBef>
                <a:spcPts val="0"/>
              </a:spcBef>
            </a:pPr>
            <a:r>
              <a:rPr lang="fr-FR" sz="2300" dirty="0"/>
              <a:t> Visite de réception après travaux, </a:t>
            </a:r>
          </a:p>
          <a:p>
            <a:pPr>
              <a:lnSpc>
                <a:spcPct val="120000"/>
              </a:lnSpc>
              <a:spcBef>
                <a:spcPts val="0"/>
              </a:spcBef>
            </a:pPr>
            <a:r>
              <a:rPr lang="fr-FR" sz="2300" dirty="0"/>
              <a:t> Visite périodique. </a:t>
            </a:r>
          </a:p>
          <a:p>
            <a:pPr>
              <a:lnSpc>
                <a:spcPct val="120000"/>
              </a:lnSpc>
              <a:spcBef>
                <a:spcPts val="0"/>
              </a:spcBef>
            </a:pPr>
            <a:r>
              <a:rPr lang="fr-FR" sz="2300" dirty="0"/>
              <a:t> Visite de contrôle (inopinée ou non) </a:t>
            </a:r>
          </a:p>
          <a:p>
            <a:endParaRPr lang="fr-FR" sz="2300" dirty="0" smtClean="0"/>
          </a:p>
          <a:p>
            <a:r>
              <a:rPr lang="fr-FR" sz="2300" dirty="0" smtClean="0"/>
              <a:t>Pour les écoles de 5</a:t>
            </a:r>
            <a:r>
              <a:rPr lang="fr-FR" sz="2300" baseline="30000" dirty="0" smtClean="0"/>
              <a:t>ème</a:t>
            </a:r>
            <a:r>
              <a:rPr lang="fr-FR" sz="2300" dirty="0" smtClean="0"/>
              <a:t> catégorie, le maire, saisi par le directeur d’école peut demander le passage de la commission s’il a connaissance d’un danger grave.</a:t>
            </a:r>
          </a:p>
          <a:p>
            <a:r>
              <a:rPr lang="fr-FR" sz="2300" dirty="0" smtClean="0"/>
              <a:t>Le procès verbal établi mentionne des prescriptions qui doivent être levées par l’utilisateur (désencombrer des couloirs, des issues) ou par la mairie (vérification électrique, local de stockage,…)sinon la fermeture de l’établissement peut être prononcée</a:t>
            </a:r>
            <a:endParaRPr lang="fr-FR" sz="2300" dirty="0"/>
          </a:p>
        </p:txBody>
      </p:sp>
    </p:spTree>
    <p:extLst>
      <p:ext uri="{BB962C8B-B14F-4D97-AF65-F5344CB8AC3E}">
        <p14:creationId xmlns:p14="http://schemas.microsoft.com/office/powerpoint/2010/main" val="126265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INSTANCES</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sz="3000" b="1" dirty="0" smtClean="0"/>
              <a:t>Le classement des écoles (ERP de type R)</a:t>
            </a:r>
          </a:p>
          <a:p>
            <a:pPr marL="0" indent="0">
              <a:buNone/>
            </a:pPr>
            <a:endParaRPr lang="fr-FR" sz="3000" b="1" dirty="0" smtClean="0"/>
          </a:p>
          <a:p>
            <a:r>
              <a:rPr lang="fr-FR" sz="2200" dirty="0" smtClean="0"/>
              <a:t>École maternelle de 5</a:t>
            </a:r>
            <a:r>
              <a:rPr lang="fr-FR" sz="2200" baseline="30000" dirty="0" smtClean="0"/>
              <a:t>ème</a:t>
            </a:r>
            <a:r>
              <a:rPr lang="fr-FR" sz="2200" dirty="0" smtClean="0"/>
              <a:t> catégorie : effectif total inférieur à </a:t>
            </a:r>
            <a:r>
              <a:rPr lang="fr-FR" sz="2200" b="1" dirty="0" smtClean="0"/>
              <a:t>100</a:t>
            </a:r>
            <a:r>
              <a:rPr lang="fr-FR" sz="2200" dirty="0" smtClean="0"/>
              <a:t>. (20 personnes maxi si un seul niveau situé en étage)</a:t>
            </a:r>
          </a:p>
          <a:p>
            <a:r>
              <a:rPr lang="fr-FR" sz="2200" dirty="0" smtClean="0"/>
              <a:t>Ecole primaire de 5</a:t>
            </a:r>
            <a:r>
              <a:rPr lang="fr-FR" sz="2200" baseline="30000" dirty="0" smtClean="0"/>
              <a:t>ème</a:t>
            </a:r>
            <a:r>
              <a:rPr lang="fr-FR" sz="2200" dirty="0" smtClean="0"/>
              <a:t> catégorie : effectif total inférieur à </a:t>
            </a:r>
            <a:r>
              <a:rPr lang="fr-FR" sz="2200" b="1" dirty="0" smtClean="0"/>
              <a:t>200</a:t>
            </a:r>
            <a:r>
              <a:rPr lang="fr-FR" sz="2200" dirty="0" smtClean="0"/>
              <a:t>. (100 personnes en étage.)</a:t>
            </a:r>
          </a:p>
          <a:p>
            <a:r>
              <a:rPr lang="fr-FR" sz="2200" dirty="0" smtClean="0"/>
              <a:t>Si le nombre d’élèves est égal ou supérieur à l’un de ces nombres (100 ou 200), l’école passe en 4</a:t>
            </a:r>
            <a:r>
              <a:rPr lang="fr-FR" sz="2200" baseline="30000" dirty="0" smtClean="0"/>
              <a:t>ème</a:t>
            </a:r>
            <a:r>
              <a:rPr lang="fr-FR" sz="2200" dirty="0" smtClean="0"/>
              <a:t> catégorie</a:t>
            </a:r>
          </a:p>
          <a:p>
            <a:r>
              <a:rPr lang="fr-FR" sz="2200" dirty="0" smtClean="0"/>
              <a:t>Tout accueil d’élèves de maternelle en étage entraine le classement de l’école en 4</a:t>
            </a:r>
            <a:r>
              <a:rPr lang="fr-FR" sz="2200" baseline="30000" dirty="0" smtClean="0"/>
              <a:t>ème</a:t>
            </a:r>
            <a:r>
              <a:rPr lang="fr-FR" sz="2200" dirty="0" smtClean="0"/>
              <a:t> catégorie.</a:t>
            </a:r>
          </a:p>
          <a:p>
            <a:pPr marL="0" indent="0">
              <a:buNone/>
            </a:pPr>
            <a:endParaRPr lang="fr-FR" dirty="0" smtClean="0"/>
          </a:p>
          <a:p>
            <a:endParaRPr lang="fr-FR" dirty="0"/>
          </a:p>
        </p:txBody>
      </p:sp>
    </p:spTree>
    <p:extLst>
      <p:ext uri="{BB962C8B-B14F-4D97-AF65-F5344CB8AC3E}">
        <p14:creationId xmlns:p14="http://schemas.microsoft.com/office/powerpoint/2010/main" val="1999223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2375</TotalTime>
  <Words>3799</Words>
  <Application>Microsoft Office PowerPoint</Application>
  <PresentationFormat>Grand écran</PresentationFormat>
  <Paragraphs>451</Paragraphs>
  <Slides>34</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Courier New</vt:lpstr>
      <vt:lpstr>Times New Roman</vt:lpstr>
      <vt:lpstr>Trebuchet MS</vt:lpstr>
      <vt:lpstr>Wingdings</vt:lpstr>
      <vt:lpstr>Wingdings 3</vt:lpstr>
      <vt:lpstr>Facette</vt:lpstr>
      <vt:lpstr>PREVENTION - SECURITE</vt:lpstr>
      <vt:lpstr>Présentation PowerPoint</vt:lpstr>
      <vt:lpstr>LA PREVENTION</vt:lpstr>
      <vt:lpstr>LA PREVENTION</vt:lpstr>
      <vt:lpstr>LA PREVENTION</vt:lpstr>
      <vt:lpstr>LA PREVENTION</vt:lpstr>
      <vt:lpstr>LES INSTANCES</vt:lpstr>
      <vt:lpstr>LES INSTANCES</vt:lpstr>
      <vt:lpstr>LES INSTANCES</vt:lpstr>
      <vt:lpstr>LES INSTANCES</vt:lpstr>
      <vt:lpstr>LES INSTANCES</vt:lpstr>
      <vt:lpstr>L’ECOLE ET LES RISQUES</vt:lpstr>
      <vt:lpstr>L’ECOLE ET LES RISQUES</vt:lpstr>
      <vt:lpstr>L’ECOLE ET LES RISQUES</vt:lpstr>
      <vt:lpstr>L’ECOLE ET LES RISQUES</vt:lpstr>
      <vt:lpstr>Présentation PowerPoint</vt:lpstr>
      <vt:lpstr>Présentation PowerPoint</vt:lpstr>
      <vt:lpstr>Présentation PowerPoint</vt:lpstr>
      <vt:lpstr>Présentation PowerPoint</vt:lpstr>
      <vt:lpstr>LES OUTILS</vt:lpstr>
      <vt:lpstr>LES OUTILS</vt:lpstr>
      <vt:lpstr>Présentation PowerPoint</vt:lpstr>
      <vt:lpstr>LES OUTILS</vt:lpstr>
      <vt:lpstr>LES OUTILS</vt:lpstr>
      <vt:lpstr>LES OUTILS</vt:lpstr>
      <vt:lpstr>LES OUTILS</vt:lpstr>
      <vt:lpstr>Présentation PowerPoint</vt:lpstr>
      <vt:lpstr>Présentation PowerPoint</vt:lpstr>
      <vt:lpstr>Présentation PowerPoint</vt:lpstr>
      <vt:lpstr>LES OUTILS</vt:lpstr>
      <vt:lpstr>LES OUTILS</vt:lpstr>
      <vt:lpstr>Présentation PowerPoint</vt:lpstr>
      <vt:lpstr>VIGIPIRATE</vt:lpstr>
      <vt:lpstr>Numéros utiles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 SECURITE</dc:title>
  <dc:creator>christophe lanier</dc:creator>
  <cp:lastModifiedBy>christophe lanier</cp:lastModifiedBy>
  <cp:revision>69</cp:revision>
  <dcterms:created xsi:type="dcterms:W3CDTF">2020-11-20T09:34:34Z</dcterms:created>
  <dcterms:modified xsi:type="dcterms:W3CDTF">2020-11-27T15:52:22Z</dcterms:modified>
</cp:coreProperties>
</file>