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44"/>
  </p:notesMasterIdLst>
  <p:sldIdLst>
    <p:sldId id="292" r:id="rId2"/>
    <p:sldId id="256" r:id="rId3"/>
    <p:sldId id="258" r:id="rId4"/>
    <p:sldId id="257" r:id="rId5"/>
    <p:sldId id="259" r:id="rId6"/>
    <p:sldId id="261" r:id="rId7"/>
    <p:sldId id="277" r:id="rId8"/>
    <p:sldId id="278" r:id="rId9"/>
    <p:sldId id="279" r:id="rId10"/>
    <p:sldId id="263" r:id="rId11"/>
    <p:sldId id="264" r:id="rId12"/>
    <p:sldId id="265" r:id="rId13"/>
    <p:sldId id="266" r:id="rId14"/>
    <p:sldId id="267" r:id="rId15"/>
    <p:sldId id="268" r:id="rId16"/>
    <p:sldId id="269" r:id="rId17"/>
    <p:sldId id="270" r:id="rId18"/>
    <p:sldId id="274" r:id="rId19"/>
    <p:sldId id="280" r:id="rId20"/>
    <p:sldId id="275" r:id="rId21"/>
    <p:sldId id="303" r:id="rId22"/>
    <p:sldId id="302" r:id="rId23"/>
    <p:sldId id="304" r:id="rId24"/>
    <p:sldId id="305" r:id="rId25"/>
    <p:sldId id="276" r:id="rId26"/>
    <p:sldId id="293" r:id="rId27"/>
    <p:sldId id="294" r:id="rId28"/>
    <p:sldId id="295" r:id="rId29"/>
    <p:sldId id="296" r:id="rId30"/>
    <p:sldId id="297" r:id="rId31"/>
    <p:sldId id="298" r:id="rId32"/>
    <p:sldId id="281" r:id="rId33"/>
    <p:sldId id="271" r:id="rId34"/>
    <p:sldId id="272" r:id="rId35"/>
    <p:sldId id="273" r:id="rId36"/>
    <p:sldId id="282" r:id="rId37"/>
    <p:sldId id="283" r:id="rId38"/>
    <p:sldId id="289" r:id="rId39"/>
    <p:sldId id="284" r:id="rId40"/>
    <p:sldId id="285" r:id="rId41"/>
    <p:sldId id="286" r:id="rId42"/>
    <p:sldId id="299"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4660"/>
  </p:normalViewPr>
  <p:slideViewPr>
    <p:cSldViewPr snapToGrid="0">
      <p:cViewPr varScale="1">
        <p:scale>
          <a:sx n="63" d="100"/>
          <a:sy n="63" d="100"/>
        </p:scale>
        <p:origin x="84" y="9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58F341-B668-488C-911D-8D74910B0FDB}" type="doc">
      <dgm:prSet loTypeId="urn:microsoft.com/office/officeart/2005/8/layout/chart3" loCatId="cycle" qsTypeId="urn:microsoft.com/office/officeart/2005/8/quickstyle/simple3" qsCatId="simple" csTypeId="urn:microsoft.com/office/officeart/2005/8/colors/colorful4" csCatId="colorful" phldr="1"/>
      <dgm:spPr/>
    </dgm:pt>
    <dgm:pt modelId="{D716AB26-323D-4FCC-B221-282C4E39B215}">
      <dgm:prSet phldrT="[Texte]" custT="1"/>
      <dgm:spPr/>
      <dgm:t>
        <a:bodyPr/>
        <a:lstStyle/>
        <a:p>
          <a:r>
            <a:rPr lang="fr-FR" sz="1100" u="sng" dirty="0"/>
            <a:t>Programmes</a:t>
          </a:r>
        </a:p>
        <a:p>
          <a:r>
            <a:rPr lang="fr-FR" sz="1000" dirty="0"/>
            <a:t>Connaissances</a:t>
          </a:r>
          <a:r>
            <a:rPr lang="fr-FR" sz="1100" dirty="0"/>
            <a:t> et compétences</a:t>
          </a:r>
        </a:p>
      </dgm:t>
    </dgm:pt>
    <dgm:pt modelId="{932B60B6-E812-4250-B72F-7038D68C2415}" type="parTrans" cxnId="{EB0DB5CE-4D8F-4E7E-8837-FCBFA8CEC46A}">
      <dgm:prSet/>
      <dgm:spPr/>
      <dgm:t>
        <a:bodyPr/>
        <a:lstStyle/>
        <a:p>
          <a:endParaRPr lang="fr-FR"/>
        </a:p>
      </dgm:t>
    </dgm:pt>
    <dgm:pt modelId="{8F66D11E-3BC6-4B99-91B1-7DFDF837E45F}" type="sibTrans" cxnId="{EB0DB5CE-4D8F-4E7E-8837-FCBFA8CEC46A}">
      <dgm:prSet/>
      <dgm:spPr/>
      <dgm:t>
        <a:bodyPr/>
        <a:lstStyle/>
        <a:p>
          <a:endParaRPr lang="fr-FR"/>
        </a:p>
      </dgm:t>
    </dgm:pt>
    <dgm:pt modelId="{BD9EB4DF-28DD-4569-A57A-0F92C4BBCA49}">
      <dgm:prSet phldrT="[Texte]"/>
      <dgm:spPr/>
      <dgm:t>
        <a:bodyPr/>
        <a:lstStyle/>
        <a:p>
          <a:r>
            <a:rPr lang="fr-FR" dirty="0"/>
            <a:t>Exemples d’activités</a:t>
          </a:r>
        </a:p>
      </dgm:t>
    </dgm:pt>
    <dgm:pt modelId="{B126D446-D30C-4B8A-8871-FEA0FD67644E}" type="parTrans" cxnId="{8B8FADDB-A4B1-4EBC-8605-14E0C64695D0}">
      <dgm:prSet/>
      <dgm:spPr/>
      <dgm:t>
        <a:bodyPr/>
        <a:lstStyle/>
        <a:p>
          <a:endParaRPr lang="fr-FR"/>
        </a:p>
      </dgm:t>
    </dgm:pt>
    <dgm:pt modelId="{2F7B9557-5EA6-429F-90C3-CDAC1C27B8A8}" type="sibTrans" cxnId="{8B8FADDB-A4B1-4EBC-8605-14E0C64695D0}">
      <dgm:prSet/>
      <dgm:spPr/>
      <dgm:t>
        <a:bodyPr/>
        <a:lstStyle/>
        <a:p>
          <a:endParaRPr lang="fr-FR"/>
        </a:p>
      </dgm:t>
    </dgm:pt>
    <dgm:pt modelId="{07648A32-8CD8-4B0B-A4D4-7166821B62E9}">
      <dgm:prSet phldrT="[Texte]" custT="1"/>
      <dgm:spPr/>
      <dgm:t>
        <a:bodyPr/>
        <a:lstStyle/>
        <a:p>
          <a:r>
            <a:rPr lang="fr-FR" sz="1400" dirty="0"/>
            <a:t>Evaluation</a:t>
          </a:r>
          <a:endParaRPr lang="fr-FR" sz="1100" dirty="0"/>
        </a:p>
      </dgm:t>
    </dgm:pt>
    <dgm:pt modelId="{8647EC4F-AEA3-4EBC-9E1F-C19E742C6DDB}" type="parTrans" cxnId="{F4AC589E-A933-4C62-988C-35A1CF331F39}">
      <dgm:prSet/>
      <dgm:spPr/>
      <dgm:t>
        <a:bodyPr/>
        <a:lstStyle/>
        <a:p>
          <a:endParaRPr lang="fr-FR"/>
        </a:p>
      </dgm:t>
    </dgm:pt>
    <dgm:pt modelId="{50BFB3D8-C449-4A7F-B468-A06447496F2C}" type="sibTrans" cxnId="{F4AC589E-A933-4C62-988C-35A1CF331F39}">
      <dgm:prSet/>
      <dgm:spPr/>
      <dgm:t>
        <a:bodyPr/>
        <a:lstStyle/>
        <a:p>
          <a:endParaRPr lang="fr-FR"/>
        </a:p>
      </dgm:t>
    </dgm:pt>
    <dgm:pt modelId="{6EC64519-32E6-4E3F-A228-5269853DA640}" type="pres">
      <dgm:prSet presAssocID="{1758F341-B668-488C-911D-8D74910B0FDB}" presName="compositeShape" presStyleCnt="0">
        <dgm:presLayoutVars>
          <dgm:chMax val="7"/>
          <dgm:dir/>
          <dgm:resizeHandles val="exact"/>
        </dgm:presLayoutVars>
      </dgm:prSet>
      <dgm:spPr/>
    </dgm:pt>
    <dgm:pt modelId="{4B4EB85F-987E-45B4-AD48-B3215AA908DE}" type="pres">
      <dgm:prSet presAssocID="{1758F341-B668-488C-911D-8D74910B0FDB}" presName="wedge1" presStyleLbl="node1" presStyleIdx="0" presStyleCnt="3" custScaleX="107783" custScaleY="100302" custLinFactNeighborX="55575" custLinFactNeighborY="-15082"/>
      <dgm:spPr/>
    </dgm:pt>
    <dgm:pt modelId="{3F7F9163-B335-4084-B8FE-750CF6A5DBC6}" type="pres">
      <dgm:prSet presAssocID="{1758F341-B668-488C-911D-8D74910B0FDB}" presName="wedge1Tx" presStyleLbl="node1" presStyleIdx="0" presStyleCnt="3">
        <dgm:presLayoutVars>
          <dgm:chMax val="0"/>
          <dgm:chPref val="0"/>
          <dgm:bulletEnabled val="1"/>
        </dgm:presLayoutVars>
      </dgm:prSet>
      <dgm:spPr/>
    </dgm:pt>
    <dgm:pt modelId="{B69BC45A-5C5C-4ED5-A2B4-497AFA58476F}" type="pres">
      <dgm:prSet presAssocID="{1758F341-B668-488C-911D-8D74910B0FDB}" presName="wedge2" presStyleLbl="node1" presStyleIdx="1" presStyleCnt="3" custLinFactNeighborX="64763" custLinFactNeighborY="-19118"/>
      <dgm:spPr/>
    </dgm:pt>
    <dgm:pt modelId="{6933A235-00C0-4CA2-A145-3ACD3D782E16}" type="pres">
      <dgm:prSet presAssocID="{1758F341-B668-488C-911D-8D74910B0FDB}" presName="wedge2Tx" presStyleLbl="node1" presStyleIdx="1" presStyleCnt="3">
        <dgm:presLayoutVars>
          <dgm:chMax val="0"/>
          <dgm:chPref val="0"/>
          <dgm:bulletEnabled val="1"/>
        </dgm:presLayoutVars>
      </dgm:prSet>
      <dgm:spPr/>
    </dgm:pt>
    <dgm:pt modelId="{21514CD9-1636-466C-B0BD-89EA4F29D55C}" type="pres">
      <dgm:prSet presAssocID="{1758F341-B668-488C-911D-8D74910B0FDB}" presName="wedge3" presStyleLbl="node1" presStyleIdx="2" presStyleCnt="3" custLinFactNeighborX="65320" custLinFactNeighborY="-18895"/>
      <dgm:spPr/>
    </dgm:pt>
    <dgm:pt modelId="{6DC41C57-8A50-487B-B682-204724BC3757}" type="pres">
      <dgm:prSet presAssocID="{1758F341-B668-488C-911D-8D74910B0FDB}" presName="wedge3Tx" presStyleLbl="node1" presStyleIdx="2" presStyleCnt="3">
        <dgm:presLayoutVars>
          <dgm:chMax val="0"/>
          <dgm:chPref val="0"/>
          <dgm:bulletEnabled val="1"/>
        </dgm:presLayoutVars>
      </dgm:prSet>
      <dgm:spPr/>
    </dgm:pt>
  </dgm:ptLst>
  <dgm:cxnLst>
    <dgm:cxn modelId="{F4641353-248F-4086-9C44-724ADB17FE6E}" type="presOf" srcId="{BD9EB4DF-28DD-4569-A57A-0F92C4BBCA49}" destId="{B69BC45A-5C5C-4ED5-A2B4-497AFA58476F}" srcOrd="0" destOrd="0" presId="urn:microsoft.com/office/officeart/2005/8/layout/chart3"/>
    <dgm:cxn modelId="{DE1E4696-0DD0-407D-A6F1-DF245E6AD262}" type="presOf" srcId="{07648A32-8CD8-4B0B-A4D4-7166821B62E9}" destId="{6DC41C57-8A50-487B-B682-204724BC3757}" srcOrd="1" destOrd="0" presId="urn:microsoft.com/office/officeart/2005/8/layout/chart3"/>
    <dgm:cxn modelId="{EB0DB5CE-4D8F-4E7E-8837-FCBFA8CEC46A}" srcId="{1758F341-B668-488C-911D-8D74910B0FDB}" destId="{D716AB26-323D-4FCC-B221-282C4E39B215}" srcOrd="0" destOrd="0" parTransId="{932B60B6-E812-4250-B72F-7038D68C2415}" sibTransId="{8F66D11E-3BC6-4B99-91B1-7DFDF837E45F}"/>
    <dgm:cxn modelId="{63A335A1-6DD8-4C41-BD35-250BE7815FB3}" type="presOf" srcId="{D716AB26-323D-4FCC-B221-282C4E39B215}" destId="{3F7F9163-B335-4084-B8FE-750CF6A5DBC6}" srcOrd="1" destOrd="0" presId="urn:microsoft.com/office/officeart/2005/8/layout/chart3"/>
    <dgm:cxn modelId="{8C80734A-9903-4321-A2CC-C711E37CBB83}" type="presOf" srcId="{D716AB26-323D-4FCC-B221-282C4E39B215}" destId="{4B4EB85F-987E-45B4-AD48-B3215AA908DE}" srcOrd="0" destOrd="0" presId="urn:microsoft.com/office/officeart/2005/8/layout/chart3"/>
    <dgm:cxn modelId="{FAAC9B17-1218-45CE-A0A4-D0BFDFE4EAB5}" type="presOf" srcId="{07648A32-8CD8-4B0B-A4D4-7166821B62E9}" destId="{21514CD9-1636-466C-B0BD-89EA4F29D55C}" srcOrd="0" destOrd="0" presId="urn:microsoft.com/office/officeart/2005/8/layout/chart3"/>
    <dgm:cxn modelId="{F4AC589E-A933-4C62-988C-35A1CF331F39}" srcId="{1758F341-B668-488C-911D-8D74910B0FDB}" destId="{07648A32-8CD8-4B0B-A4D4-7166821B62E9}" srcOrd="2" destOrd="0" parTransId="{8647EC4F-AEA3-4EBC-9E1F-C19E742C6DDB}" sibTransId="{50BFB3D8-C449-4A7F-B468-A06447496F2C}"/>
    <dgm:cxn modelId="{8B8FADDB-A4B1-4EBC-8605-14E0C64695D0}" srcId="{1758F341-B668-488C-911D-8D74910B0FDB}" destId="{BD9EB4DF-28DD-4569-A57A-0F92C4BBCA49}" srcOrd="1" destOrd="0" parTransId="{B126D446-D30C-4B8A-8871-FEA0FD67644E}" sibTransId="{2F7B9557-5EA6-429F-90C3-CDAC1C27B8A8}"/>
    <dgm:cxn modelId="{86056512-AE27-4A2C-A06A-E82C11611E76}" type="presOf" srcId="{1758F341-B668-488C-911D-8D74910B0FDB}" destId="{6EC64519-32E6-4E3F-A228-5269853DA640}" srcOrd="0" destOrd="0" presId="urn:microsoft.com/office/officeart/2005/8/layout/chart3"/>
    <dgm:cxn modelId="{1E578061-CECC-463D-88B1-A409B57483BD}" type="presOf" srcId="{BD9EB4DF-28DD-4569-A57A-0F92C4BBCA49}" destId="{6933A235-00C0-4CA2-A145-3ACD3D782E16}" srcOrd="1" destOrd="0" presId="urn:microsoft.com/office/officeart/2005/8/layout/chart3"/>
    <dgm:cxn modelId="{DC6F8F34-EA81-415B-A8CF-3B86929F6E9A}" type="presParOf" srcId="{6EC64519-32E6-4E3F-A228-5269853DA640}" destId="{4B4EB85F-987E-45B4-AD48-B3215AA908DE}" srcOrd="0" destOrd="0" presId="urn:microsoft.com/office/officeart/2005/8/layout/chart3"/>
    <dgm:cxn modelId="{9312D3C2-83EE-4468-8B24-95C3EDCB7204}" type="presParOf" srcId="{6EC64519-32E6-4E3F-A228-5269853DA640}" destId="{3F7F9163-B335-4084-B8FE-750CF6A5DBC6}" srcOrd="1" destOrd="0" presId="urn:microsoft.com/office/officeart/2005/8/layout/chart3"/>
    <dgm:cxn modelId="{2B56FF73-0619-4FD0-A98D-CFBAB270817B}" type="presParOf" srcId="{6EC64519-32E6-4E3F-A228-5269853DA640}" destId="{B69BC45A-5C5C-4ED5-A2B4-497AFA58476F}" srcOrd="2" destOrd="0" presId="urn:microsoft.com/office/officeart/2005/8/layout/chart3"/>
    <dgm:cxn modelId="{9FAE100D-119F-479C-A7BE-7895625A2F86}" type="presParOf" srcId="{6EC64519-32E6-4E3F-A228-5269853DA640}" destId="{6933A235-00C0-4CA2-A145-3ACD3D782E16}" srcOrd="3" destOrd="0" presId="urn:microsoft.com/office/officeart/2005/8/layout/chart3"/>
    <dgm:cxn modelId="{F7146280-5BB7-4124-BD33-77A25BD675F1}" type="presParOf" srcId="{6EC64519-32E6-4E3F-A228-5269853DA640}" destId="{21514CD9-1636-466C-B0BD-89EA4F29D55C}" srcOrd="4" destOrd="0" presId="urn:microsoft.com/office/officeart/2005/8/layout/chart3"/>
    <dgm:cxn modelId="{BAABCFFC-4AFF-454A-95EE-30A99D8D41E8}" type="presParOf" srcId="{6EC64519-32E6-4E3F-A228-5269853DA640}" destId="{6DC41C57-8A50-487B-B682-204724BC3757}"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FC2267-DD25-4C8C-B5FF-5371E01338B1}" type="doc">
      <dgm:prSet loTypeId="urn:microsoft.com/office/officeart/2005/8/layout/cycle6" loCatId="cycle" qsTypeId="urn:microsoft.com/office/officeart/2005/8/quickstyle/simple3" qsCatId="simple" csTypeId="urn:microsoft.com/office/officeart/2005/8/colors/colorful2" csCatId="colorful" phldr="1"/>
      <dgm:spPr/>
      <dgm:t>
        <a:bodyPr/>
        <a:lstStyle/>
        <a:p>
          <a:endParaRPr lang="fr-FR"/>
        </a:p>
      </dgm:t>
    </dgm:pt>
    <dgm:pt modelId="{A237028F-37FF-4ECC-B542-54B0716546F4}">
      <dgm:prSet phldrT="[Texte]" custT="1"/>
      <dgm:spPr/>
      <dgm:t>
        <a:bodyPr/>
        <a:lstStyle/>
        <a:p>
          <a:r>
            <a:rPr lang="fr-FR" sz="2000" dirty="0"/>
            <a:t>Chercher</a:t>
          </a:r>
        </a:p>
      </dgm:t>
    </dgm:pt>
    <dgm:pt modelId="{68693178-D341-4447-9058-CBF512BC1503}" type="parTrans" cxnId="{4D4E19F5-D0EB-40AC-8BB9-7F4FA5FD0A05}">
      <dgm:prSet/>
      <dgm:spPr/>
      <dgm:t>
        <a:bodyPr/>
        <a:lstStyle/>
        <a:p>
          <a:endParaRPr lang="fr-FR" sz="3200"/>
        </a:p>
      </dgm:t>
    </dgm:pt>
    <dgm:pt modelId="{5D741EAA-1610-41D8-AA07-43586BC8148D}" type="sibTrans" cxnId="{4D4E19F5-D0EB-40AC-8BB9-7F4FA5FD0A05}">
      <dgm:prSet/>
      <dgm:spPr/>
      <dgm:t>
        <a:bodyPr/>
        <a:lstStyle/>
        <a:p>
          <a:endParaRPr lang="fr-FR" sz="3200"/>
        </a:p>
      </dgm:t>
    </dgm:pt>
    <dgm:pt modelId="{391F0226-0708-4D5B-954F-79EE574008C5}">
      <dgm:prSet phldrT="[Texte]" custT="1"/>
      <dgm:spPr/>
      <dgm:t>
        <a:bodyPr/>
        <a:lstStyle/>
        <a:p>
          <a:r>
            <a:rPr lang="fr-FR" sz="2000" dirty="0"/>
            <a:t>Modéliser</a:t>
          </a:r>
        </a:p>
      </dgm:t>
    </dgm:pt>
    <dgm:pt modelId="{9063E899-2CD9-4A74-9B8D-6C8BED658727}" type="parTrans" cxnId="{0321221B-5658-4CD7-B317-E66ADAC3476D}">
      <dgm:prSet/>
      <dgm:spPr/>
      <dgm:t>
        <a:bodyPr/>
        <a:lstStyle/>
        <a:p>
          <a:endParaRPr lang="fr-FR" sz="3200"/>
        </a:p>
      </dgm:t>
    </dgm:pt>
    <dgm:pt modelId="{4576C392-08F5-4321-AC3F-F44326B8AD2F}" type="sibTrans" cxnId="{0321221B-5658-4CD7-B317-E66ADAC3476D}">
      <dgm:prSet/>
      <dgm:spPr/>
      <dgm:t>
        <a:bodyPr/>
        <a:lstStyle/>
        <a:p>
          <a:endParaRPr lang="fr-FR" sz="3200"/>
        </a:p>
      </dgm:t>
    </dgm:pt>
    <dgm:pt modelId="{CE8A529E-1F65-4FED-AD4E-FCE267EC5FBD}">
      <dgm:prSet phldrT="[Texte]" custT="1"/>
      <dgm:spPr/>
      <dgm:t>
        <a:bodyPr/>
        <a:lstStyle/>
        <a:p>
          <a:r>
            <a:rPr lang="fr-FR" sz="2000" dirty="0"/>
            <a:t>Représenter</a:t>
          </a:r>
        </a:p>
      </dgm:t>
    </dgm:pt>
    <dgm:pt modelId="{C7E37EF8-1022-462E-BCC5-98D7316381A4}" type="parTrans" cxnId="{D61150DF-C40E-480A-89B9-E2E181D5AD00}">
      <dgm:prSet/>
      <dgm:spPr/>
      <dgm:t>
        <a:bodyPr/>
        <a:lstStyle/>
        <a:p>
          <a:endParaRPr lang="fr-FR" sz="3200"/>
        </a:p>
      </dgm:t>
    </dgm:pt>
    <dgm:pt modelId="{E2B0891A-B6FE-4332-B0FB-A68FE535FE47}" type="sibTrans" cxnId="{D61150DF-C40E-480A-89B9-E2E181D5AD00}">
      <dgm:prSet/>
      <dgm:spPr/>
      <dgm:t>
        <a:bodyPr/>
        <a:lstStyle/>
        <a:p>
          <a:endParaRPr lang="fr-FR" sz="3200"/>
        </a:p>
      </dgm:t>
    </dgm:pt>
    <dgm:pt modelId="{5D13851F-DC27-49BB-8EC8-646D6653FF62}">
      <dgm:prSet phldrT="[Texte]" custT="1"/>
      <dgm:spPr/>
      <dgm:t>
        <a:bodyPr/>
        <a:lstStyle/>
        <a:p>
          <a:r>
            <a:rPr lang="fr-FR" sz="2000" dirty="0"/>
            <a:t>Calculer</a:t>
          </a:r>
        </a:p>
      </dgm:t>
    </dgm:pt>
    <dgm:pt modelId="{152EFC44-33A5-4311-A37D-6B321309E908}" type="parTrans" cxnId="{4AB43E91-FE1B-40B8-AF02-D5BE14A385E5}">
      <dgm:prSet/>
      <dgm:spPr/>
      <dgm:t>
        <a:bodyPr/>
        <a:lstStyle/>
        <a:p>
          <a:endParaRPr lang="fr-FR" sz="3200"/>
        </a:p>
      </dgm:t>
    </dgm:pt>
    <dgm:pt modelId="{EA40F531-9399-42FC-8735-832CFF3BB9C2}" type="sibTrans" cxnId="{4AB43E91-FE1B-40B8-AF02-D5BE14A385E5}">
      <dgm:prSet/>
      <dgm:spPr/>
      <dgm:t>
        <a:bodyPr/>
        <a:lstStyle/>
        <a:p>
          <a:endParaRPr lang="fr-FR" sz="3200"/>
        </a:p>
      </dgm:t>
    </dgm:pt>
    <dgm:pt modelId="{06F1EE64-C7A3-483D-8E69-00A431152042}">
      <dgm:prSet phldrT="[Texte]" custT="1"/>
      <dgm:spPr/>
      <dgm:t>
        <a:bodyPr/>
        <a:lstStyle/>
        <a:p>
          <a:r>
            <a:rPr lang="fr-FR" sz="2000" dirty="0"/>
            <a:t>Raisonner</a:t>
          </a:r>
        </a:p>
      </dgm:t>
    </dgm:pt>
    <dgm:pt modelId="{50E920BF-2D16-4E24-A2A2-FF0720C92AF6}" type="parTrans" cxnId="{161606DB-AE04-40C1-AD88-7AD0918056EF}">
      <dgm:prSet/>
      <dgm:spPr/>
      <dgm:t>
        <a:bodyPr/>
        <a:lstStyle/>
        <a:p>
          <a:endParaRPr lang="fr-FR" sz="3200"/>
        </a:p>
      </dgm:t>
    </dgm:pt>
    <dgm:pt modelId="{D5AF7698-453E-4D31-B8C8-D06265333118}" type="sibTrans" cxnId="{161606DB-AE04-40C1-AD88-7AD0918056EF}">
      <dgm:prSet/>
      <dgm:spPr/>
      <dgm:t>
        <a:bodyPr/>
        <a:lstStyle/>
        <a:p>
          <a:endParaRPr lang="fr-FR" sz="3200"/>
        </a:p>
      </dgm:t>
    </dgm:pt>
    <dgm:pt modelId="{C548071F-3331-45BE-A2D7-462EDB2D891E}">
      <dgm:prSet custT="1"/>
      <dgm:spPr/>
      <dgm:t>
        <a:bodyPr/>
        <a:lstStyle/>
        <a:p>
          <a:r>
            <a:rPr lang="fr-FR" sz="2000" dirty="0"/>
            <a:t>Communiquer</a:t>
          </a:r>
        </a:p>
      </dgm:t>
    </dgm:pt>
    <dgm:pt modelId="{08DB8527-7EC1-489F-A91D-F7BC1FD147AB}" type="parTrans" cxnId="{4D91E820-27B7-4C7A-AFA7-A48B0A6339AC}">
      <dgm:prSet/>
      <dgm:spPr/>
      <dgm:t>
        <a:bodyPr/>
        <a:lstStyle/>
        <a:p>
          <a:endParaRPr lang="fr-FR" sz="3200"/>
        </a:p>
      </dgm:t>
    </dgm:pt>
    <dgm:pt modelId="{BC2A9DC7-FFAC-4B8E-A11D-36030A5DDE18}" type="sibTrans" cxnId="{4D91E820-27B7-4C7A-AFA7-A48B0A6339AC}">
      <dgm:prSet/>
      <dgm:spPr/>
      <dgm:t>
        <a:bodyPr/>
        <a:lstStyle/>
        <a:p>
          <a:endParaRPr lang="fr-FR" sz="3200"/>
        </a:p>
      </dgm:t>
    </dgm:pt>
    <dgm:pt modelId="{A801EF3F-1B42-48DC-97B7-695DCDC0CDC8}" type="pres">
      <dgm:prSet presAssocID="{95FC2267-DD25-4C8C-B5FF-5371E01338B1}" presName="cycle" presStyleCnt="0">
        <dgm:presLayoutVars>
          <dgm:dir/>
          <dgm:resizeHandles val="exact"/>
        </dgm:presLayoutVars>
      </dgm:prSet>
      <dgm:spPr/>
    </dgm:pt>
    <dgm:pt modelId="{E963E141-447A-4BDA-9C99-CCB96CEFEF9F}" type="pres">
      <dgm:prSet presAssocID="{A237028F-37FF-4ECC-B542-54B0716546F4}" presName="node" presStyleLbl="node1" presStyleIdx="0" presStyleCnt="6" custScaleX="134434" custRadScaleRad="100514" custRadScaleInc="444">
        <dgm:presLayoutVars>
          <dgm:bulletEnabled val="1"/>
        </dgm:presLayoutVars>
      </dgm:prSet>
      <dgm:spPr/>
    </dgm:pt>
    <dgm:pt modelId="{BCC542D2-CD26-4836-9B27-548C8CB1FFC7}" type="pres">
      <dgm:prSet presAssocID="{A237028F-37FF-4ECC-B542-54B0716546F4}" presName="spNode" presStyleCnt="0"/>
      <dgm:spPr/>
    </dgm:pt>
    <dgm:pt modelId="{C46142FE-BA70-4631-8B93-CBF58AC1FAA9}" type="pres">
      <dgm:prSet presAssocID="{5D741EAA-1610-41D8-AA07-43586BC8148D}" presName="sibTrans" presStyleLbl="sibTrans1D1" presStyleIdx="0" presStyleCnt="6"/>
      <dgm:spPr/>
    </dgm:pt>
    <dgm:pt modelId="{22980207-9467-468C-A04B-2C344886FC92}" type="pres">
      <dgm:prSet presAssocID="{391F0226-0708-4D5B-954F-79EE574008C5}" presName="node" presStyleLbl="node1" presStyleIdx="1" presStyleCnt="6" custScaleX="131566" custRadScaleRad="101369" custRadScaleInc="40527">
        <dgm:presLayoutVars>
          <dgm:bulletEnabled val="1"/>
        </dgm:presLayoutVars>
      </dgm:prSet>
      <dgm:spPr/>
    </dgm:pt>
    <dgm:pt modelId="{7D552707-8766-488A-B1E0-D2B2C1838165}" type="pres">
      <dgm:prSet presAssocID="{391F0226-0708-4D5B-954F-79EE574008C5}" presName="spNode" presStyleCnt="0"/>
      <dgm:spPr/>
    </dgm:pt>
    <dgm:pt modelId="{7BB2AD6B-DE2F-4071-BA6A-7F350407E6EE}" type="pres">
      <dgm:prSet presAssocID="{4576C392-08F5-4321-AC3F-F44326B8AD2F}" presName="sibTrans" presStyleLbl="sibTrans1D1" presStyleIdx="1" presStyleCnt="6"/>
      <dgm:spPr/>
    </dgm:pt>
    <dgm:pt modelId="{B906AAD4-07F4-4D4F-8805-4B6AA8AC5E83}" type="pres">
      <dgm:prSet presAssocID="{CE8A529E-1F65-4FED-AD4E-FCE267EC5FBD}" presName="node" presStyleLbl="node1" presStyleIdx="2" presStyleCnt="6" custScaleX="170169" custRadScaleRad="97974" custRadScaleInc="-38670">
        <dgm:presLayoutVars>
          <dgm:bulletEnabled val="1"/>
        </dgm:presLayoutVars>
      </dgm:prSet>
      <dgm:spPr/>
    </dgm:pt>
    <dgm:pt modelId="{4830D506-5DF0-4D86-9273-708281A0D95E}" type="pres">
      <dgm:prSet presAssocID="{CE8A529E-1F65-4FED-AD4E-FCE267EC5FBD}" presName="spNode" presStyleCnt="0"/>
      <dgm:spPr/>
    </dgm:pt>
    <dgm:pt modelId="{780749FC-9A5B-4645-826D-1862A8B1304F}" type="pres">
      <dgm:prSet presAssocID="{E2B0891A-B6FE-4332-B0FB-A68FE535FE47}" presName="sibTrans" presStyleLbl="sibTrans1D1" presStyleIdx="2" presStyleCnt="6"/>
      <dgm:spPr/>
    </dgm:pt>
    <dgm:pt modelId="{6B876D7C-264A-4D28-9563-B8CA0A8AED8B}" type="pres">
      <dgm:prSet presAssocID="{5D13851F-DC27-49BB-8EC8-646D6653FF62}" presName="node" presStyleLbl="node1" presStyleIdx="3" presStyleCnt="6" custRadScaleRad="99553" custRadScaleInc="-19518">
        <dgm:presLayoutVars>
          <dgm:bulletEnabled val="1"/>
        </dgm:presLayoutVars>
      </dgm:prSet>
      <dgm:spPr/>
    </dgm:pt>
    <dgm:pt modelId="{AAAD50DC-B789-456F-9342-78F48ABC378E}" type="pres">
      <dgm:prSet presAssocID="{5D13851F-DC27-49BB-8EC8-646D6653FF62}" presName="spNode" presStyleCnt="0"/>
      <dgm:spPr/>
    </dgm:pt>
    <dgm:pt modelId="{D638693C-5BEE-4001-8AB4-5DB5C5476DD8}" type="pres">
      <dgm:prSet presAssocID="{EA40F531-9399-42FC-8735-832CFF3BB9C2}" presName="sibTrans" presStyleLbl="sibTrans1D1" presStyleIdx="3" presStyleCnt="6"/>
      <dgm:spPr/>
    </dgm:pt>
    <dgm:pt modelId="{65755C22-3D54-489E-B767-CF2F98C6AC03}" type="pres">
      <dgm:prSet presAssocID="{06F1EE64-C7A3-483D-8E69-00A431152042}" presName="node" presStyleLbl="node1" presStyleIdx="4" presStyleCnt="6" custScaleX="134885">
        <dgm:presLayoutVars>
          <dgm:bulletEnabled val="1"/>
        </dgm:presLayoutVars>
      </dgm:prSet>
      <dgm:spPr/>
    </dgm:pt>
    <dgm:pt modelId="{2DE5731A-0CAD-464E-9829-A4B9A99098C4}" type="pres">
      <dgm:prSet presAssocID="{06F1EE64-C7A3-483D-8E69-00A431152042}" presName="spNode" presStyleCnt="0"/>
      <dgm:spPr/>
    </dgm:pt>
    <dgm:pt modelId="{93878BE6-2EF9-4751-A5AC-524A1F62CD9D}" type="pres">
      <dgm:prSet presAssocID="{D5AF7698-453E-4D31-B8C8-D06265333118}" presName="sibTrans" presStyleLbl="sibTrans1D1" presStyleIdx="4" presStyleCnt="6"/>
      <dgm:spPr/>
    </dgm:pt>
    <dgm:pt modelId="{556AB36F-BB9B-4146-96F0-CD3B378F5545}" type="pres">
      <dgm:prSet presAssocID="{C548071F-3331-45BE-A2D7-462EDB2D891E}" presName="node" presStyleLbl="node1" presStyleIdx="5" presStyleCnt="6" custScaleX="169217" custRadScaleRad="101119" custRadScaleInc="-42308">
        <dgm:presLayoutVars>
          <dgm:bulletEnabled val="1"/>
        </dgm:presLayoutVars>
      </dgm:prSet>
      <dgm:spPr/>
    </dgm:pt>
    <dgm:pt modelId="{AD91ECA0-5E0E-42BB-8F15-F7F8A4BB9E14}" type="pres">
      <dgm:prSet presAssocID="{C548071F-3331-45BE-A2D7-462EDB2D891E}" presName="spNode" presStyleCnt="0"/>
      <dgm:spPr/>
    </dgm:pt>
    <dgm:pt modelId="{E01D04F2-63A8-48A4-A85E-4384EFD7A9E7}" type="pres">
      <dgm:prSet presAssocID="{BC2A9DC7-FFAC-4B8E-A11D-36030A5DDE18}" presName="sibTrans" presStyleLbl="sibTrans1D1" presStyleIdx="5" presStyleCnt="6"/>
      <dgm:spPr/>
    </dgm:pt>
  </dgm:ptLst>
  <dgm:cxnLst>
    <dgm:cxn modelId="{510B791F-CA88-48D4-B1ED-BC91799CCB75}" type="presOf" srcId="{5D13851F-DC27-49BB-8EC8-646D6653FF62}" destId="{6B876D7C-264A-4D28-9563-B8CA0A8AED8B}" srcOrd="0" destOrd="0" presId="urn:microsoft.com/office/officeart/2005/8/layout/cycle6"/>
    <dgm:cxn modelId="{DF74FE18-F669-457E-91E3-29C0ABC46859}" type="presOf" srcId="{BC2A9DC7-FFAC-4B8E-A11D-36030A5DDE18}" destId="{E01D04F2-63A8-48A4-A85E-4384EFD7A9E7}" srcOrd="0" destOrd="0" presId="urn:microsoft.com/office/officeart/2005/8/layout/cycle6"/>
    <dgm:cxn modelId="{548669B1-B1B9-49CA-9AE4-EEED8E1D06BD}" type="presOf" srcId="{E2B0891A-B6FE-4332-B0FB-A68FE535FE47}" destId="{780749FC-9A5B-4645-826D-1862A8B1304F}" srcOrd="0" destOrd="0" presId="urn:microsoft.com/office/officeart/2005/8/layout/cycle6"/>
    <dgm:cxn modelId="{4D91E820-27B7-4C7A-AFA7-A48B0A6339AC}" srcId="{95FC2267-DD25-4C8C-B5FF-5371E01338B1}" destId="{C548071F-3331-45BE-A2D7-462EDB2D891E}" srcOrd="5" destOrd="0" parTransId="{08DB8527-7EC1-489F-A91D-F7BC1FD147AB}" sibTransId="{BC2A9DC7-FFAC-4B8E-A11D-36030A5DDE18}"/>
    <dgm:cxn modelId="{E36E2E8C-203E-4EFA-82EB-7F3502C4BB53}" type="presOf" srcId="{EA40F531-9399-42FC-8735-832CFF3BB9C2}" destId="{D638693C-5BEE-4001-8AB4-5DB5C5476DD8}" srcOrd="0" destOrd="0" presId="urn:microsoft.com/office/officeart/2005/8/layout/cycle6"/>
    <dgm:cxn modelId="{D61150DF-C40E-480A-89B9-E2E181D5AD00}" srcId="{95FC2267-DD25-4C8C-B5FF-5371E01338B1}" destId="{CE8A529E-1F65-4FED-AD4E-FCE267EC5FBD}" srcOrd="2" destOrd="0" parTransId="{C7E37EF8-1022-462E-BCC5-98D7316381A4}" sibTransId="{E2B0891A-B6FE-4332-B0FB-A68FE535FE47}"/>
    <dgm:cxn modelId="{BA92C616-18F5-4B39-A1AE-761681AE97BC}" type="presOf" srcId="{A237028F-37FF-4ECC-B542-54B0716546F4}" destId="{E963E141-447A-4BDA-9C99-CCB96CEFEF9F}" srcOrd="0" destOrd="0" presId="urn:microsoft.com/office/officeart/2005/8/layout/cycle6"/>
    <dgm:cxn modelId="{AB935B73-E18F-4367-869C-47402C92E10D}" type="presOf" srcId="{C548071F-3331-45BE-A2D7-462EDB2D891E}" destId="{556AB36F-BB9B-4146-96F0-CD3B378F5545}" srcOrd="0" destOrd="0" presId="urn:microsoft.com/office/officeart/2005/8/layout/cycle6"/>
    <dgm:cxn modelId="{259408FB-341A-435E-924F-C7B09E07077A}" type="presOf" srcId="{CE8A529E-1F65-4FED-AD4E-FCE267EC5FBD}" destId="{B906AAD4-07F4-4D4F-8805-4B6AA8AC5E83}" srcOrd="0" destOrd="0" presId="urn:microsoft.com/office/officeart/2005/8/layout/cycle6"/>
    <dgm:cxn modelId="{82B37794-B9AF-48D2-9127-99DC9EA24AAC}" type="presOf" srcId="{5D741EAA-1610-41D8-AA07-43586BC8148D}" destId="{C46142FE-BA70-4631-8B93-CBF58AC1FAA9}" srcOrd="0" destOrd="0" presId="urn:microsoft.com/office/officeart/2005/8/layout/cycle6"/>
    <dgm:cxn modelId="{4D4E19F5-D0EB-40AC-8BB9-7F4FA5FD0A05}" srcId="{95FC2267-DD25-4C8C-B5FF-5371E01338B1}" destId="{A237028F-37FF-4ECC-B542-54B0716546F4}" srcOrd="0" destOrd="0" parTransId="{68693178-D341-4447-9058-CBF512BC1503}" sibTransId="{5D741EAA-1610-41D8-AA07-43586BC8148D}"/>
    <dgm:cxn modelId="{4AB43E91-FE1B-40B8-AF02-D5BE14A385E5}" srcId="{95FC2267-DD25-4C8C-B5FF-5371E01338B1}" destId="{5D13851F-DC27-49BB-8EC8-646D6653FF62}" srcOrd="3" destOrd="0" parTransId="{152EFC44-33A5-4311-A37D-6B321309E908}" sibTransId="{EA40F531-9399-42FC-8735-832CFF3BB9C2}"/>
    <dgm:cxn modelId="{6562E3CD-6367-466A-97E9-D4257DFDE349}" type="presOf" srcId="{06F1EE64-C7A3-483D-8E69-00A431152042}" destId="{65755C22-3D54-489E-B767-CF2F98C6AC03}" srcOrd="0" destOrd="0" presId="urn:microsoft.com/office/officeart/2005/8/layout/cycle6"/>
    <dgm:cxn modelId="{BD76B608-568B-490A-9865-9BE3A0A9278C}" type="presOf" srcId="{4576C392-08F5-4321-AC3F-F44326B8AD2F}" destId="{7BB2AD6B-DE2F-4071-BA6A-7F350407E6EE}" srcOrd="0" destOrd="0" presId="urn:microsoft.com/office/officeart/2005/8/layout/cycle6"/>
    <dgm:cxn modelId="{0321221B-5658-4CD7-B317-E66ADAC3476D}" srcId="{95FC2267-DD25-4C8C-B5FF-5371E01338B1}" destId="{391F0226-0708-4D5B-954F-79EE574008C5}" srcOrd="1" destOrd="0" parTransId="{9063E899-2CD9-4A74-9B8D-6C8BED658727}" sibTransId="{4576C392-08F5-4321-AC3F-F44326B8AD2F}"/>
    <dgm:cxn modelId="{19375DC6-386C-494E-B096-B16167EA3F44}" type="presOf" srcId="{D5AF7698-453E-4D31-B8C8-D06265333118}" destId="{93878BE6-2EF9-4751-A5AC-524A1F62CD9D}" srcOrd="0" destOrd="0" presId="urn:microsoft.com/office/officeart/2005/8/layout/cycle6"/>
    <dgm:cxn modelId="{161606DB-AE04-40C1-AD88-7AD0918056EF}" srcId="{95FC2267-DD25-4C8C-B5FF-5371E01338B1}" destId="{06F1EE64-C7A3-483D-8E69-00A431152042}" srcOrd="4" destOrd="0" parTransId="{50E920BF-2D16-4E24-A2A2-FF0720C92AF6}" sibTransId="{D5AF7698-453E-4D31-B8C8-D06265333118}"/>
    <dgm:cxn modelId="{82F3C1C0-333D-48BD-9AFE-CCA15AF14ED3}" type="presOf" srcId="{95FC2267-DD25-4C8C-B5FF-5371E01338B1}" destId="{A801EF3F-1B42-48DC-97B7-695DCDC0CDC8}" srcOrd="0" destOrd="0" presId="urn:microsoft.com/office/officeart/2005/8/layout/cycle6"/>
    <dgm:cxn modelId="{8CF73D51-2496-43C8-ACB0-D78925B02D7B}" type="presOf" srcId="{391F0226-0708-4D5B-954F-79EE574008C5}" destId="{22980207-9467-468C-A04B-2C344886FC92}" srcOrd="0" destOrd="0" presId="urn:microsoft.com/office/officeart/2005/8/layout/cycle6"/>
    <dgm:cxn modelId="{EED7F9B4-ADFF-4F9F-86A6-037F25F6AD92}" type="presParOf" srcId="{A801EF3F-1B42-48DC-97B7-695DCDC0CDC8}" destId="{E963E141-447A-4BDA-9C99-CCB96CEFEF9F}" srcOrd="0" destOrd="0" presId="urn:microsoft.com/office/officeart/2005/8/layout/cycle6"/>
    <dgm:cxn modelId="{2A6BF2B1-0F6B-4591-B0EE-78053C90AE2D}" type="presParOf" srcId="{A801EF3F-1B42-48DC-97B7-695DCDC0CDC8}" destId="{BCC542D2-CD26-4836-9B27-548C8CB1FFC7}" srcOrd="1" destOrd="0" presId="urn:microsoft.com/office/officeart/2005/8/layout/cycle6"/>
    <dgm:cxn modelId="{917F5612-748D-4ECA-8CE2-3B421D83E6FE}" type="presParOf" srcId="{A801EF3F-1B42-48DC-97B7-695DCDC0CDC8}" destId="{C46142FE-BA70-4631-8B93-CBF58AC1FAA9}" srcOrd="2" destOrd="0" presId="urn:microsoft.com/office/officeart/2005/8/layout/cycle6"/>
    <dgm:cxn modelId="{7AB3CFD8-7A47-486A-8939-A7886AFFCC6F}" type="presParOf" srcId="{A801EF3F-1B42-48DC-97B7-695DCDC0CDC8}" destId="{22980207-9467-468C-A04B-2C344886FC92}" srcOrd="3" destOrd="0" presId="urn:microsoft.com/office/officeart/2005/8/layout/cycle6"/>
    <dgm:cxn modelId="{4EC54AD9-EDF3-480F-A89B-61B99D5F81DD}" type="presParOf" srcId="{A801EF3F-1B42-48DC-97B7-695DCDC0CDC8}" destId="{7D552707-8766-488A-B1E0-D2B2C1838165}" srcOrd="4" destOrd="0" presId="urn:microsoft.com/office/officeart/2005/8/layout/cycle6"/>
    <dgm:cxn modelId="{22FCC092-C57E-4E63-96EB-7E47BB58BE13}" type="presParOf" srcId="{A801EF3F-1B42-48DC-97B7-695DCDC0CDC8}" destId="{7BB2AD6B-DE2F-4071-BA6A-7F350407E6EE}" srcOrd="5" destOrd="0" presId="urn:microsoft.com/office/officeart/2005/8/layout/cycle6"/>
    <dgm:cxn modelId="{1B5DAA1E-B3FD-41E5-B9A3-16B951C8E522}" type="presParOf" srcId="{A801EF3F-1B42-48DC-97B7-695DCDC0CDC8}" destId="{B906AAD4-07F4-4D4F-8805-4B6AA8AC5E83}" srcOrd="6" destOrd="0" presId="urn:microsoft.com/office/officeart/2005/8/layout/cycle6"/>
    <dgm:cxn modelId="{9560E5E5-0582-49E5-99F5-A1B1A08C8B82}" type="presParOf" srcId="{A801EF3F-1B42-48DC-97B7-695DCDC0CDC8}" destId="{4830D506-5DF0-4D86-9273-708281A0D95E}" srcOrd="7" destOrd="0" presId="urn:microsoft.com/office/officeart/2005/8/layout/cycle6"/>
    <dgm:cxn modelId="{CEECF207-6B54-48CB-9575-7D8C52C11797}" type="presParOf" srcId="{A801EF3F-1B42-48DC-97B7-695DCDC0CDC8}" destId="{780749FC-9A5B-4645-826D-1862A8B1304F}" srcOrd="8" destOrd="0" presId="urn:microsoft.com/office/officeart/2005/8/layout/cycle6"/>
    <dgm:cxn modelId="{705AC798-DDC7-4185-8413-314D3434EF03}" type="presParOf" srcId="{A801EF3F-1B42-48DC-97B7-695DCDC0CDC8}" destId="{6B876D7C-264A-4D28-9563-B8CA0A8AED8B}" srcOrd="9" destOrd="0" presId="urn:microsoft.com/office/officeart/2005/8/layout/cycle6"/>
    <dgm:cxn modelId="{E03CCD03-F61A-498C-A961-558D3814CD7A}" type="presParOf" srcId="{A801EF3F-1B42-48DC-97B7-695DCDC0CDC8}" destId="{AAAD50DC-B789-456F-9342-78F48ABC378E}" srcOrd="10" destOrd="0" presId="urn:microsoft.com/office/officeart/2005/8/layout/cycle6"/>
    <dgm:cxn modelId="{D64D556D-19B6-4BFD-AD9E-E91231BD3E98}" type="presParOf" srcId="{A801EF3F-1B42-48DC-97B7-695DCDC0CDC8}" destId="{D638693C-5BEE-4001-8AB4-5DB5C5476DD8}" srcOrd="11" destOrd="0" presId="urn:microsoft.com/office/officeart/2005/8/layout/cycle6"/>
    <dgm:cxn modelId="{5E95A37E-D63C-4F2B-B914-70E9203F09F4}" type="presParOf" srcId="{A801EF3F-1B42-48DC-97B7-695DCDC0CDC8}" destId="{65755C22-3D54-489E-B767-CF2F98C6AC03}" srcOrd="12" destOrd="0" presId="urn:microsoft.com/office/officeart/2005/8/layout/cycle6"/>
    <dgm:cxn modelId="{3527D586-FCFB-4ADD-87F3-8F706B16B7FE}" type="presParOf" srcId="{A801EF3F-1B42-48DC-97B7-695DCDC0CDC8}" destId="{2DE5731A-0CAD-464E-9829-A4B9A99098C4}" srcOrd="13" destOrd="0" presId="urn:microsoft.com/office/officeart/2005/8/layout/cycle6"/>
    <dgm:cxn modelId="{91891CAE-1417-4D3B-B7DA-81A505336C9A}" type="presParOf" srcId="{A801EF3F-1B42-48DC-97B7-695DCDC0CDC8}" destId="{93878BE6-2EF9-4751-A5AC-524A1F62CD9D}" srcOrd="14" destOrd="0" presId="urn:microsoft.com/office/officeart/2005/8/layout/cycle6"/>
    <dgm:cxn modelId="{6A826D9F-64DD-4987-8678-5BCF9F4CAED4}" type="presParOf" srcId="{A801EF3F-1B42-48DC-97B7-695DCDC0CDC8}" destId="{556AB36F-BB9B-4146-96F0-CD3B378F5545}" srcOrd="15" destOrd="0" presId="urn:microsoft.com/office/officeart/2005/8/layout/cycle6"/>
    <dgm:cxn modelId="{EC837FAF-A11A-4DE8-8E7B-A1E6148721DE}" type="presParOf" srcId="{A801EF3F-1B42-48DC-97B7-695DCDC0CDC8}" destId="{AD91ECA0-5E0E-42BB-8F15-F7F8A4BB9E14}" srcOrd="16" destOrd="0" presId="urn:microsoft.com/office/officeart/2005/8/layout/cycle6"/>
    <dgm:cxn modelId="{657BCA7A-7824-40A5-97B7-2689C3BA2206}" type="presParOf" srcId="{A801EF3F-1B42-48DC-97B7-695DCDC0CDC8}" destId="{E01D04F2-63A8-48A4-A85E-4384EFD7A9E7}" srcOrd="17"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3A9D78-14CC-469C-A307-2CDEB0326B4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r-FR"/>
        </a:p>
      </dgm:t>
    </dgm:pt>
    <dgm:pt modelId="{E1A4DF66-86BA-4BA1-8A28-062C8A5C88D9}">
      <dgm:prSet phldrT="[Texte]"/>
      <dgm:spPr/>
      <dgm:t>
        <a:bodyPr/>
        <a:lstStyle/>
        <a:p>
          <a:r>
            <a:rPr lang="fr-FR" dirty="0"/>
            <a:t>Les procédures </a:t>
          </a:r>
        </a:p>
      </dgm:t>
    </dgm:pt>
    <dgm:pt modelId="{83B02D7C-C9C5-47E5-A192-52893DB98393}" type="parTrans" cxnId="{348BFD27-33A9-4E71-BAB4-F5CAEEB4C2F7}">
      <dgm:prSet/>
      <dgm:spPr/>
      <dgm:t>
        <a:bodyPr/>
        <a:lstStyle/>
        <a:p>
          <a:endParaRPr lang="fr-FR"/>
        </a:p>
      </dgm:t>
    </dgm:pt>
    <dgm:pt modelId="{B475F054-7A6B-4A87-B2DA-DCE27FB5B929}" type="sibTrans" cxnId="{348BFD27-33A9-4E71-BAB4-F5CAEEB4C2F7}">
      <dgm:prSet/>
      <dgm:spPr/>
      <dgm:t>
        <a:bodyPr/>
        <a:lstStyle/>
        <a:p>
          <a:endParaRPr lang="fr-FR"/>
        </a:p>
      </dgm:t>
    </dgm:pt>
    <dgm:pt modelId="{6B53CC18-18DC-4A00-B138-1D59A73C3865}">
      <dgm:prSet phldrT="[Texte]"/>
      <dgm:spPr/>
      <dgm:t>
        <a:bodyPr/>
        <a:lstStyle/>
        <a:p>
          <a:r>
            <a:rPr lang="fr-FR" dirty="0"/>
            <a:t>Propriétés de linéarité (multiplicative, additive)</a:t>
          </a:r>
        </a:p>
      </dgm:t>
    </dgm:pt>
    <dgm:pt modelId="{2EF0F6C6-3038-40F4-9D0D-E77235612F13}" type="parTrans" cxnId="{18DA465D-883B-4457-B06E-0921064B28F1}">
      <dgm:prSet/>
      <dgm:spPr/>
      <dgm:t>
        <a:bodyPr/>
        <a:lstStyle/>
        <a:p>
          <a:endParaRPr lang="fr-FR"/>
        </a:p>
      </dgm:t>
    </dgm:pt>
    <dgm:pt modelId="{50A0C03A-F440-4DF8-B3B9-27DE00586AB3}" type="sibTrans" cxnId="{18DA465D-883B-4457-B06E-0921064B28F1}">
      <dgm:prSet/>
      <dgm:spPr/>
      <dgm:t>
        <a:bodyPr/>
        <a:lstStyle/>
        <a:p>
          <a:endParaRPr lang="fr-FR"/>
        </a:p>
      </dgm:t>
    </dgm:pt>
    <dgm:pt modelId="{9A18CFE7-3D68-49FB-BA01-631C44B6F240}">
      <dgm:prSet phldrT="[Texte]"/>
      <dgm:spPr/>
      <dgm:t>
        <a:bodyPr/>
        <a:lstStyle/>
        <a:p>
          <a:r>
            <a:rPr lang="fr-FR" dirty="0"/>
            <a:t>Retour à l’unité</a:t>
          </a:r>
        </a:p>
      </dgm:t>
    </dgm:pt>
    <dgm:pt modelId="{5F4849AD-0B61-4B9A-8D22-6F296646DD4B}" type="parTrans" cxnId="{78A6F983-E307-4F0C-8ACD-792E6DC9C079}">
      <dgm:prSet/>
      <dgm:spPr/>
      <dgm:t>
        <a:bodyPr/>
        <a:lstStyle/>
        <a:p>
          <a:endParaRPr lang="fr-FR"/>
        </a:p>
      </dgm:t>
    </dgm:pt>
    <dgm:pt modelId="{DCCAFAEC-DF6C-4E67-86E1-C8EF21909E88}" type="sibTrans" cxnId="{78A6F983-E307-4F0C-8ACD-792E6DC9C079}">
      <dgm:prSet/>
      <dgm:spPr/>
      <dgm:t>
        <a:bodyPr/>
        <a:lstStyle/>
        <a:p>
          <a:endParaRPr lang="fr-FR"/>
        </a:p>
      </dgm:t>
    </dgm:pt>
    <dgm:pt modelId="{98ECCA73-0F7B-4027-B37F-316C9C5293C7}">
      <dgm:prSet phldrT="[Texte]"/>
      <dgm:spPr/>
      <dgm:t>
        <a:bodyPr/>
        <a:lstStyle/>
        <a:p>
          <a:r>
            <a:rPr lang="fr-FR" dirty="0"/>
            <a:t>Les nombres et leurs relations</a:t>
          </a:r>
        </a:p>
      </dgm:t>
    </dgm:pt>
    <dgm:pt modelId="{193A73CA-D30E-4EE9-B325-28DF5EACA180}" type="parTrans" cxnId="{5CB18688-DC1D-45C6-94CA-F7AAE8BCD684}">
      <dgm:prSet/>
      <dgm:spPr/>
      <dgm:t>
        <a:bodyPr/>
        <a:lstStyle/>
        <a:p>
          <a:endParaRPr lang="fr-FR"/>
        </a:p>
      </dgm:t>
    </dgm:pt>
    <dgm:pt modelId="{065E79A1-ADE3-4AAA-B0ED-65066669A929}" type="sibTrans" cxnId="{5CB18688-DC1D-45C6-94CA-F7AAE8BCD684}">
      <dgm:prSet/>
      <dgm:spPr/>
      <dgm:t>
        <a:bodyPr/>
        <a:lstStyle/>
        <a:p>
          <a:endParaRPr lang="fr-FR"/>
        </a:p>
      </dgm:t>
    </dgm:pt>
    <dgm:pt modelId="{2B15C936-CC33-45F9-BB6A-5836CE7D814E}">
      <dgm:prSet phldrT="[Texte]"/>
      <dgm:spPr/>
      <dgm:t>
        <a:bodyPr/>
        <a:lstStyle/>
        <a:p>
          <a:r>
            <a:rPr lang="fr-FR" dirty="0"/>
            <a:t>Entiers</a:t>
          </a:r>
        </a:p>
      </dgm:t>
    </dgm:pt>
    <dgm:pt modelId="{838E738B-A9A2-45C5-9C39-C19D34D100D8}" type="parTrans" cxnId="{CD2FD814-BC86-4F42-B270-1818E70D97F7}">
      <dgm:prSet/>
      <dgm:spPr/>
      <dgm:t>
        <a:bodyPr/>
        <a:lstStyle/>
        <a:p>
          <a:endParaRPr lang="fr-FR"/>
        </a:p>
      </dgm:t>
    </dgm:pt>
    <dgm:pt modelId="{F6C87888-C56A-44C5-8A51-4C69CBFD884A}" type="sibTrans" cxnId="{CD2FD814-BC86-4F42-B270-1818E70D97F7}">
      <dgm:prSet/>
      <dgm:spPr/>
      <dgm:t>
        <a:bodyPr/>
        <a:lstStyle/>
        <a:p>
          <a:endParaRPr lang="fr-FR"/>
        </a:p>
      </dgm:t>
    </dgm:pt>
    <dgm:pt modelId="{8A1B0E01-F745-4216-AB51-71606BCA7FF5}">
      <dgm:prSet phldrT="[Texte]"/>
      <dgm:spPr/>
      <dgm:t>
        <a:bodyPr/>
        <a:lstStyle/>
        <a:p>
          <a:r>
            <a:rPr lang="fr-FR" dirty="0"/>
            <a:t>Décimaux</a:t>
          </a:r>
        </a:p>
      </dgm:t>
    </dgm:pt>
    <dgm:pt modelId="{8C1C7CA6-7254-4BFE-B858-F8F41595326E}" type="parTrans" cxnId="{D73A7087-D590-4BD9-A3A1-EC4CAAF08E10}">
      <dgm:prSet/>
      <dgm:spPr/>
      <dgm:t>
        <a:bodyPr/>
        <a:lstStyle/>
        <a:p>
          <a:endParaRPr lang="fr-FR"/>
        </a:p>
      </dgm:t>
    </dgm:pt>
    <dgm:pt modelId="{52257E18-D052-4A7C-9391-9737784D641E}" type="sibTrans" cxnId="{D73A7087-D590-4BD9-A3A1-EC4CAAF08E10}">
      <dgm:prSet/>
      <dgm:spPr/>
      <dgm:t>
        <a:bodyPr/>
        <a:lstStyle/>
        <a:p>
          <a:endParaRPr lang="fr-FR"/>
        </a:p>
      </dgm:t>
    </dgm:pt>
    <dgm:pt modelId="{BEAF378B-8793-4201-9CEA-C6B227B95E4F}">
      <dgm:prSet phldrT="[Texte]"/>
      <dgm:spPr/>
      <dgm:t>
        <a:bodyPr/>
        <a:lstStyle/>
        <a:p>
          <a:r>
            <a:rPr lang="fr-FR" dirty="0"/>
            <a:t>Plus ou moins grands</a:t>
          </a:r>
        </a:p>
      </dgm:t>
    </dgm:pt>
    <dgm:pt modelId="{14484B9B-9111-4FA3-96BB-40D4B314DD5D}" type="parTrans" cxnId="{65B09B7D-9178-4248-9A5B-AA999677166E}">
      <dgm:prSet/>
      <dgm:spPr/>
      <dgm:t>
        <a:bodyPr/>
        <a:lstStyle/>
        <a:p>
          <a:endParaRPr lang="fr-FR"/>
        </a:p>
      </dgm:t>
    </dgm:pt>
    <dgm:pt modelId="{CDCFF8D9-54EF-4C76-83B0-39A61C269383}" type="sibTrans" cxnId="{65B09B7D-9178-4248-9A5B-AA999677166E}">
      <dgm:prSet/>
      <dgm:spPr/>
      <dgm:t>
        <a:bodyPr/>
        <a:lstStyle/>
        <a:p>
          <a:endParaRPr lang="fr-FR"/>
        </a:p>
      </dgm:t>
    </dgm:pt>
    <dgm:pt modelId="{6B42A52A-0AEF-4C33-9159-8FCB3B4905B4}">
      <dgm:prSet/>
      <dgm:spPr/>
      <dgm:t>
        <a:bodyPr/>
        <a:lstStyle/>
        <a:p>
          <a:r>
            <a:rPr lang="fr-FR" dirty="0"/>
            <a:t>Situations de proportionnalité</a:t>
          </a:r>
        </a:p>
      </dgm:t>
    </dgm:pt>
    <dgm:pt modelId="{16474FAD-15AE-4DEB-89FE-A3E6F2428D8C}" type="parTrans" cxnId="{E49DDDE0-9721-453C-B1C0-A66AA9E50A36}">
      <dgm:prSet/>
      <dgm:spPr/>
      <dgm:t>
        <a:bodyPr/>
        <a:lstStyle/>
        <a:p>
          <a:endParaRPr lang="fr-FR"/>
        </a:p>
      </dgm:t>
    </dgm:pt>
    <dgm:pt modelId="{0EF9F506-DE93-4BAA-BE8F-306069C30CEC}" type="sibTrans" cxnId="{E49DDDE0-9721-453C-B1C0-A66AA9E50A36}">
      <dgm:prSet/>
      <dgm:spPr/>
      <dgm:t>
        <a:bodyPr/>
        <a:lstStyle/>
        <a:p>
          <a:endParaRPr lang="fr-FR"/>
        </a:p>
      </dgm:t>
    </dgm:pt>
    <dgm:pt modelId="{69136887-31DA-4792-8368-567AC0CB9B80}">
      <dgm:prSet/>
      <dgm:spPr/>
      <dgm:t>
        <a:bodyPr/>
        <a:lstStyle/>
        <a:p>
          <a:r>
            <a:rPr lang="fr-FR" dirty="0"/>
            <a:t>Simples</a:t>
          </a:r>
        </a:p>
      </dgm:t>
    </dgm:pt>
    <dgm:pt modelId="{DCD3DA82-8701-42F2-9DC4-D7F530933116}" type="parTrans" cxnId="{E6DA2C8D-1DFF-4DEB-9A00-9DA069DF375F}">
      <dgm:prSet/>
      <dgm:spPr/>
      <dgm:t>
        <a:bodyPr/>
        <a:lstStyle/>
        <a:p>
          <a:endParaRPr lang="fr-FR"/>
        </a:p>
      </dgm:t>
    </dgm:pt>
    <dgm:pt modelId="{BFC9776B-F39F-46A2-A250-7BA7A23E7697}" type="sibTrans" cxnId="{E6DA2C8D-1DFF-4DEB-9A00-9DA069DF375F}">
      <dgm:prSet/>
      <dgm:spPr/>
      <dgm:t>
        <a:bodyPr/>
        <a:lstStyle/>
        <a:p>
          <a:endParaRPr lang="fr-FR"/>
        </a:p>
      </dgm:t>
    </dgm:pt>
    <dgm:pt modelId="{A2909970-898C-48F6-85E4-07AD21B80829}">
      <dgm:prSet/>
      <dgm:spPr/>
      <dgm:t>
        <a:bodyPr/>
        <a:lstStyle/>
        <a:p>
          <a:r>
            <a:rPr lang="fr-FR" dirty="0"/>
            <a:t>Simples composées</a:t>
          </a:r>
        </a:p>
      </dgm:t>
    </dgm:pt>
    <dgm:pt modelId="{EAACCBA9-E500-473A-B213-3E6D83529DBF}" type="parTrans" cxnId="{C6B33311-81F3-413C-A3E2-15AC8E6C0653}">
      <dgm:prSet/>
      <dgm:spPr/>
      <dgm:t>
        <a:bodyPr/>
        <a:lstStyle/>
        <a:p>
          <a:endParaRPr lang="fr-FR"/>
        </a:p>
      </dgm:t>
    </dgm:pt>
    <dgm:pt modelId="{460162E5-06D2-4CCB-AC98-5988439AE55A}" type="sibTrans" cxnId="{C6B33311-81F3-413C-A3E2-15AC8E6C0653}">
      <dgm:prSet/>
      <dgm:spPr/>
      <dgm:t>
        <a:bodyPr/>
        <a:lstStyle/>
        <a:p>
          <a:endParaRPr lang="fr-FR"/>
        </a:p>
      </dgm:t>
    </dgm:pt>
    <dgm:pt modelId="{E2B105AA-575B-45BC-A394-4F02A04A4799}">
      <dgm:prSet/>
      <dgm:spPr/>
      <dgm:t>
        <a:bodyPr/>
        <a:lstStyle/>
        <a:p>
          <a:r>
            <a:rPr lang="fr-FR" dirty="0"/>
            <a:t>Multiples</a:t>
          </a:r>
        </a:p>
      </dgm:t>
    </dgm:pt>
    <dgm:pt modelId="{04694A43-6481-4B8E-8FDD-0D7A8B0D7DEE}" type="parTrans" cxnId="{91192E09-B45E-4B3A-93A4-400CE4AE6F10}">
      <dgm:prSet/>
      <dgm:spPr/>
      <dgm:t>
        <a:bodyPr/>
        <a:lstStyle/>
        <a:p>
          <a:endParaRPr lang="fr-FR"/>
        </a:p>
      </dgm:t>
    </dgm:pt>
    <dgm:pt modelId="{AAC1FC3E-BD6B-4020-BF11-73405A30F32F}" type="sibTrans" cxnId="{91192E09-B45E-4B3A-93A4-400CE4AE6F10}">
      <dgm:prSet/>
      <dgm:spPr/>
      <dgm:t>
        <a:bodyPr/>
        <a:lstStyle/>
        <a:p>
          <a:endParaRPr lang="fr-FR"/>
        </a:p>
      </dgm:t>
    </dgm:pt>
    <dgm:pt modelId="{557C28B3-65B2-4705-A952-8ED5063053F0}">
      <dgm:prSet phldrT="[Texte]"/>
      <dgm:spPr/>
      <dgm:t>
        <a:bodyPr/>
        <a:lstStyle/>
        <a:p>
          <a:r>
            <a:rPr lang="fr-FR" dirty="0"/>
            <a:t>Relation plus ou moins explicite</a:t>
          </a:r>
        </a:p>
      </dgm:t>
    </dgm:pt>
    <dgm:pt modelId="{78F50D02-0977-4B36-8BDD-B8B6FB0FBF9C}" type="parTrans" cxnId="{FCB3AA84-697B-461D-B30C-0B8031F33079}">
      <dgm:prSet/>
      <dgm:spPr/>
      <dgm:t>
        <a:bodyPr/>
        <a:lstStyle/>
        <a:p>
          <a:endParaRPr lang="fr-FR"/>
        </a:p>
      </dgm:t>
    </dgm:pt>
    <dgm:pt modelId="{D2886AEC-98E5-4040-94B2-03DC9078AE9C}" type="sibTrans" cxnId="{FCB3AA84-697B-461D-B30C-0B8031F33079}">
      <dgm:prSet/>
      <dgm:spPr/>
      <dgm:t>
        <a:bodyPr/>
        <a:lstStyle/>
        <a:p>
          <a:endParaRPr lang="fr-FR"/>
        </a:p>
      </dgm:t>
    </dgm:pt>
    <dgm:pt modelId="{FB437BB2-DA3E-41D0-8F9C-52E6CCE956C2}">
      <dgm:prSet phldrT="[Texte]"/>
      <dgm:spPr/>
      <dgm:t>
        <a:bodyPr/>
        <a:lstStyle/>
        <a:p>
          <a:r>
            <a:rPr lang="fr-FR" dirty="0"/>
            <a:t>Coefficient</a:t>
          </a:r>
        </a:p>
      </dgm:t>
    </dgm:pt>
    <dgm:pt modelId="{2168DB72-E0A3-43BB-8513-41A310885A1F}" type="parTrans" cxnId="{CD385DBD-5699-4AEE-9590-38D650DBA423}">
      <dgm:prSet/>
      <dgm:spPr/>
    </dgm:pt>
    <dgm:pt modelId="{72802541-9F1B-49BB-860B-C056EE537CF7}" type="sibTrans" cxnId="{CD385DBD-5699-4AEE-9590-38D650DBA423}">
      <dgm:prSet/>
      <dgm:spPr/>
    </dgm:pt>
    <dgm:pt modelId="{E037E584-D323-4650-9912-703C9C7958F2}" type="pres">
      <dgm:prSet presAssocID="{623A9D78-14CC-469C-A307-2CDEB0326B41}" presName="Name0" presStyleCnt="0">
        <dgm:presLayoutVars>
          <dgm:dir/>
          <dgm:animLvl val="lvl"/>
          <dgm:resizeHandles val="exact"/>
        </dgm:presLayoutVars>
      </dgm:prSet>
      <dgm:spPr/>
    </dgm:pt>
    <dgm:pt modelId="{3E4346F8-2EBF-40E5-954D-D444FC662214}" type="pres">
      <dgm:prSet presAssocID="{E1A4DF66-86BA-4BA1-8A28-062C8A5C88D9}" presName="composite" presStyleCnt="0"/>
      <dgm:spPr/>
    </dgm:pt>
    <dgm:pt modelId="{F2FC8ED0-D9BC-4177-848D-B61483056A68}" type="pres">
      <dgm:prSet presAssocID="{E1A4DF66-86BA-4BA1-8A28-062C8A5C88D9}" presName="parTx" presStyleLbl="alignNode1" presStyleIdx="0" presStyleCnt="3" custLinFactNeighborX="912" custLinFactNeighborY="1269">
        <dgm:presLayoutVars>
          <dgm:chMax val="0"/>
          <dgm:chPref val="0"/>
          <dgm:bulletEnabled val="1"/>
        </dgm:presLayoutVars>
      </dgm:prSet>
      <dgm:spPr/>
    </dgm:pt>
    <dgm:pt modelId="{331714A9-C76D-4A2A-9A57-8B6B65B0B5F9}" type="pres">
      <dgm:prSet presAssocID="{E1A4DF66-86BA-4BA1-8A28-062C8A5C88D9}" presName="desTx" presStyleLbl="alignAccFollowNode1" presStyleIdx="0" presStyleCnt="3">
        <dgm:presLayoutVars>
          <dgm:bulletEnabled val="1"/>
        </dgm:presLayoutVars>
      </dgm:prSet>
      <dgm:spPr/>
    </dgm:pt>
    <dgm:pt modelId="{D36E8062-F254-4C7D-AB57-2024773851BA}" type="pres">
      <dgm:prSet presAssocID="{B475F054-7A6B-4A87-B2DA-DCE27FB5B929}" presName="space" presStyleCnt="0"/>
      <dgm:spPr/>
    </dgm:pt>
    <dgm:pt modelId="{A70E7E2F-EFD4-49D5-9792-2B3EF1E6D565}" type="pres">
      <dgm:prSet presAssocID="{98ECCA73-0F7B-4027-B37F-316C9C5293C7}" presName="composite" presStyleCnt="0"/>
      <dgm:spPr/>
    </dgm:pt>
    <dgm:pt modelId="{8C89D258-0CE0-4136-A2EB-032BD7453DD4}" type="pres">
      <dgm:prSet presAssocID="{98ECCA73-0F7B-4027-B37F-316C9C5293C7}" presName="parTx" presStyleLbl="alignNode1" presStyleIdx="1" presStyleCnt="3">
        <dgm:presLayoutVars>
          <dgm:chMax val="0"/>
          <dgm:chPref val="0"/>
          <dgm:bulletEnabled val="1"/>
        </dgm:presLayoutVars>
      </dgm:prSet>
      <dgm:spPr/>
    </dgm:pt>
    <dgm:pt modelId="{B11DED27-2193-4A35-9D44-B2603A86D48E}" type="pres">
      <dgm:prSet presAssocID="{98ECCA73-0F7B-4027-B37F-316C9C5293C7}" presName="desTx" presStyleLbl="alignAccFollowNode1" presStyleIdx="1" presStyleCnt="3">
        <dgm:presLayoutVars>
          <dgm:bulletEnabled val="1"/>
        </dgm:presLayoutVars>
      </dgm:prSet>
      <dgm:spPr/>
    </dgm:pt>
    <dgm:pt modelId="{78B0CB6E-E7A1-47B2-A8AE-F46373E1C8E2}" type="pres">
      <dgm:prSet presAssocID="{065E79A1-ADE3-4AAA-B0ED-65066669A929}" presName="space" presStyleCnt="0"/>
      <dgm:spPr/>
    </dgm:pt>
    <dgm:pt modelId="{AF2638EA-4DBA-4D20-A362-7A53E13CD34F}" type="pres">
      <dgm:prSet presAssocID="{6B42A52A-0AEF-4C33-9159-8FCB3B4905B4}" presName="composite" presStyleCnt="0"/>
      <dgm:spPr/>
    </dgm:pt>
    <dgm:pt modelId="{E7835085-6A65-45E4-B0DD-169F80BB9831}" type="pres">
      <dgm:prSet presAssocID="{6B42A52A-0AEF-4C33-9159-8FCB3B4905B4}" presName="parTx" presStyleLbl="alignNode1" presStyleIdx="2" presStyleCnt="3">
        <dgm:presLayoutVars>
          <dgm:chMax val="0"/>
          <dgm:chPref val="0"/>
          <dgm:bulletEnabled val="1"/>
        </dgm:presLayoutVars>
      </dgm:prSet>
      <dgm:spPr/>
    </dgm:pt>
    <dgm:pt modelId="{D02C0CE7-602B-427F-BA48-0D43660BBCD7}" type="pres">
      <dgm:prSet presAssocID="{6B42A52A-0AEF-4C33-9159-8FCB3B4905B4}" presName="desTx" presStyleLbl="alignAccFollowNode1" presStyleIdx="2" presStyleCnt="3">
        <dgm:presLayoutVars>
          <dgm:bulletEnabled val="1"/>
        </dgm:presLayoutVars>
      </dgm:prSet>
      <dgm:spPr/>
    </dgm:pt>
  </dgm:ptLst>
  <dgm:cxnLst>
    <dgm:cxn modelId="{E49DDDE0-9721-453C-B1C0-A66AA9E50A36}" srcId="{623A9D78-14CC-469C-A307-2CDEB0326B41}" destId="{6B42A52A-0AEF-4C33-9159-8FCB3B4905B4}" srcOrd="2" destOrd="0" parTransId="{16474FAD-15AE-4DEB-89FE-A3E6F2428D8C}" sibTransId="{0EF9F506-DE93-4BAA-BE8F-306069C30CEC}"/>
    <dgm:cxn modelId="{CD385DBD-5699-4AEE-9590-38D650DBA423}" srcId="{E1A4DF66-86BA-4BA1-8A28-062C8A5C88D9}" destId="{FB437BB2-DA3E-41D0-8F9C-52E6CCE956C2}" srcOrd="2" destOrd="0" parTransId="{2168DB72-E0A3-43BB-8513-41A310885A1F}" sibTransId="{72802541-9F1B-49BB-860B-C056EE537CF7}"/>
    <dgm:cxn modelId="{578B7BDC-FDC1-43CA-9509-024271E7B67D}" type="presOf" srcId="{8A1B0E01-F745-4216-AB51-71606BCA7FF5}" destId="{B11DED27-2193-4A35-9D44-B2603A86D48E}" srcOrd="0" destOrd="1" presId="urn:microsoft.com/office/officeart/2005/8/layout/hList1"/>
    <dgm:cxn modelId="{4B846E7F-5588-4E64-A160-9F1990744DA4}" type="presOf" srcId="{98ECCA73-0F7B-4027-B37F-316C9C5293C7}" destId="{8C89D258-0CE0-4136-A2EB-032BD7453DD4}" srcOrd="0" destOrd="0" presId="urn:microsoft.com/office/officeart/2005/8/layout/hList1"/>
    <dgm:cxn modelId="{CC56D787-677D-43A2-A7F6-B073368EE23A}" type="presOf" srcId="{FB437BB2-DA3E-41D0-8F9C-52E6CCE956C2}" destId="{331714A9-C76D-4A2A-9A57-8B6B65B0B5F9}" srcOrd="0" destOrd="2" presId="urn:microsoft.com/office/officeart/2005/8/layout/hList1"/>
    <dgm:cxn modelId="{CEDF96F7-8F7E-468F-BF72-43B7379C0BD4}" type="presOf" srcId="{557C28B3-65B2-4705-A952-8ED5063053F0}" destId="{B11DED27-2193-4A35-9D44-B2603A86D48E}" srcOrd="0" destOrd="3" presId="urn:microsoft.com/office/officeart/2005/8/layout/hList1"/>
    <dgm:cxn modelId="{62D6477A-9BC2-49BB-A524-D2C7B7D93CF2}" type="presOf" srcId="{A2909970-898C-48F6-85E4-07AD21B80829}" destId="{D02C0CE7-602B-427F-BA48-0D43660BBCD7}" srcOrd="0" destOrd="1" presId="urn:microsoft.com/office/officeart/2005/8/layout/hList1"/>
    <dgm:cxn modelId="{65B09B7D-9178-4248-9A5B-AA999677166E}" srcId="{98ECCA73-0F7B-4027-B37F-316C9C5293C7}" destId="{BEAF378B-8793-4201-9CEA-C6B227B95E4F}" srcOrd="2" destOrd="0" parTransId="{14484B9B-9111-4FA3-96BB-40D4B314DD5D}" sibTransId="{CDCFF8D9-54EF-4C76-83B0-39A61C269383}"/>
    <dgm:cxn modelId="{5CB18688-DC1D-45C6-94CA-F7AAE8BCD684}" srcId="{623A9D78-14CC-469C-A307-2CDEB0326B41}" destId="{98ECCA73-0F7B-4027-B37F-316C9C5293C7}" srcOrd="1" destOrd="0" parTransId="{193A73CA-D30E-4EE9-B325-28DF5EACA180}" sibTransId="{065E79A1-ADE3-4AAA-B0ED-65066669A929}"/>
    <dgm:cxn modelId="{D73A7087-D590-4BD9-A3A1-EC4CAAF08E10}" srcId="{98ECCA73-0F7B-4027-B37F-316C9C5293C7}" destId="{8A1B0E01-F745-4216-AB51-71606BCA7FF5}" srcOrd="1" destOrd="0" parTransId="{8C1C7CA6-7254-4BFE-B858-F8F41595326E}" sibTransId="{52257E18-D052-4A7C-9391-9737784D641E}"/>
    <dgm:cxn modelId="{348BFD27-33A9-4E71-BAB4-F5CAEEB4C2F7}" srcId="{623A9D78-14CC-469C-A307-2CDEB0326B41}" destId="{E1A4DF66-86BA-4BA1-8A28-062C8A5C88D9}" srcOrd="0" destOrd="0" parTransId="{83B02D7C-C9C5-47E5-A192-52893DB98393}" sibTransId="{B475F054-7A6B-4A87-B2DA-DCE27FB5B929}"/>
    <dgm:cxn modelId="{91192E09-B45E-4B3A-93A4-400CE4AE6F10}" srcId="{6B42A52A-0AEF-4C33-9159-8FCB3B4905B4}" destId="{E2B105AA-575B-45BC-A394-4F02A04A4799}" srcOrd="2" destOrd="0" parTransId="{04694A43-6481-4B8E-8FDD-0D7A8B0D7DEE}" sibTransId="{AAC1FC3E-BD6B-4020-BF11-73405A30F32F}"/>
    <dgm:cxn modelId="{970D436A-E3D5-4CB3-BBED-87E680085248}" type="presOf" srcId="{BEAF378B-8793-4201-9CEA-C6B227B95E4F}" destId="{B11DED27-2193-4A35-9D44-B2603A86D48E}" srcOrd="0" destOrd="2" presId="urn:microsoft.com/office/officeart/2005/8/layout/hList1"/>
    <dgm:cxn modelId="{8A5FD68E-2076-4B90-9FA0-30900FA360B3}" type="presOf" srcId="{2B15C936-CC33-45F9-BB6A-5836CE7D814E}" destId="{B11DED27-2193-4A35-9D44-B2603A86D48E}" srcOrd="0" destOrd="0" presId="urn:microsoft.com/office/officeart/2005/8/layout/hList1"/>
    <dgm:cxn modelId="{78A6F983-E307-4F0C-8ACD-792E6DC9C079}" srcId="{E1A4DF66-86BA-4BA1-8A28-062C8A5C88D9}" destId="{9A18CFE7-3D68-49FB-BA01-631C44B6F240}" srcOrd="1" destOrd="0" parTransId="{5F4849AD-0B61-4B9A-8D22-6F296646DD4B}" sibTransId="{DCCAFAEC-DF6C-4E67-86E1-C8EF21909E88}"/>
    <dgm:cxn modelId="{06C77E85-B7FF-4BA9-BED9-E47E1D1386D3}" type="presOf" srcId="{69136887-31DA-4792-8368-567AC0CB9B80}" destId="{D02C0CE7-602B-427F-BA48-0D43660BBCD7}" srcOrd="0" destOrd="0" presId="urn:microsoft.com/office/officeart/2005/8/layout/hList1"/>
    <dgm:cxn modelId="{CD2FD814-BC86-4F42-B270-1818E70D97F7}" srcId="{98ECCA73-0F7B-4027-B37F-316C9C5293C7}" destId="{2B15C936-CC33-45F9-BB6A-5836CE7D814E}" srcOrd="0" destOrd="0" parTransId="{838E738B-A9A2-45C5-9C39-C19D34D100D8}" sibTransId="{F6C87888-C56A-44C5-8A51-4C69CBFD884A}"/>
    <dgm:cxn modelId="{37192A98-54C0-4936-8A5F-6A72DBB9974F}" type="presOf" srcId="{9A18CFE7-3D68-49FB-BA01-631C44B6F240}" destId="{331714A9-C76D-4A2A-9A57-8B6B65B0B5F9}" srcOrd="0" destOrd="1" presId="urn:microsoft.com/office/officeart/2005/8/layout/hList1"/>
    <dgm:cxn modelId="{FEA3ECCE-1E62-4B4B-8418-1092BB08A982}" type="presOf" srcId="{E2B105AA-575B-45BC-A394-4F02A04A4799}" destId="{D02C0CE7-602B-427F-BA48-0D43660BBCD7}" srcOrd="0" destOrd="2" presId="urn:microsoft.com/office/officeart/2005/8/layout/hList1"/>
    <dgm:cxn modelId="{18DA465D-883B-4457-B06E-0921064B28F1}" srcId="{E1A4DF66-86BA-4BA1-8A28-062C8A5C88D9}" destId="{6B53CC18-18DC-4A00-B138-1D59A73C3865}" srcOrd="0" destOrd="0" parTransId="{2EF0F6C6-3038-40F4-9D0D-E77235612F13}" sibTransId="{50A0C03A-F440-4DF8-B3B9-27DE00586AB3}"/>
    <dgm:cxn modelId="{E6DA2C8D-1DFF-4DEB-9A00-9DA069DF375F}" srcId="{6B42A52A-0AEF-4C33-9159-8FCB3B4905B4}" destId="{69136887-31DA-4792-8368-567AC0CB9B80}" srcOrd="0" destOrd="0" parTransId="{DCD3DA82-8701-42F2-9DC4-D7F530933116}" sibTransId="{BFC9776B-F39F-46A2-A250-7BA7A23E7697}"/>
    <dgm:cxn modelId="{83504B89-5FEC-4CB2-8623-2E37AFCD081D}" type="presOf" srcId="{6B42A52A-0AEF-4C33-9159-8FCB3B4905B4}" destId="{E7835085-6A65-45E4-B0DD-169F80BB9831}" srcOrd="0" destOrd="0" presId="urn:microsoft.com/office/officeart/2005/8/layout/hList1"/>
    <dgm:cxn modelId="{BBBAE5A8-1FC8-443D-987F-E1721D711AB5}" type="presOf" srcId="{623A9D78-14CC-469C-A307-2CDEB0326B41}" destId="{E037E584-D323-4650-9912-703C9C7958F2}" srcOrd="0" destOrd="0" presId="urn:microsoft.com/office/officeart/2005/8/layout/hList1"/>
    <dgm:cxn modelId="{C6B33311-81F3-413C-A3E2-15AC8E6C0653}" srcId="{6B42A52A-0AEF-4C33-9159-8FCB3B4905B4}" destId="{A2909970-898C-48F6-85E4-07AD21B80829}" srcOrd="1" destOrd="0" parTransId="{EAACCBA9-E500-473A-B213-3E6D83529DBF}" sibTransId="{460162E5-06D2-4CCB-AC98-5988439AE55A}"/>
    <dgm:cxn modelId="{098590FC-776A-45AB-B227-1ACF2BF604AC}" type="presOf" srcId="{E1A4DF66-86BA-4BA1-8A28-062C8A5C88D9}" destId="{F2FC8ED0-D9BC-4177-848D-B61483056A68}" srcOrd="0" destOrd="0" presId="urn:microsoft.com/office/officeart/2005/8/layout/hList1"/>
    <dgm:cxn modelId="{FCB3AA84-697B-461D-B30C-0B8031F33079}" srcId="{98ECCA73-0F7B-4027-B37F-316C9C5293C7}" destId="{557C28B3-65B2-4705-A952-8ED5063053F0}" srcOrd="3" destOrd="0" parTransId="{78F50D02-0977-4B36-8BDD-B8B6FB0FBF9C}" sibTransId="{D2886AEC-98E5-4040-94B2-03DC9078AE9C}"/>
    <dgm:cxn modelId="{26EE6922-F1D0-495F-B038-13D7BC4F7DF3}" type="presOf" srcId="{6B53CC18-18DC-4A00-B138-1D59A73C3865}" destId="{331714A9-C76D-4A2A-9A57-8B6B65B0B5F9}" srcOrd="0" destOrd="0" presId="urn:microsoft.com/office/officeart/2005/8/layout/hList1"/>
    <dgm:cxn modelId="{8866ACE8-E16D-490D-9571-FC38E0B9088C}" type="presParOf" srcId="{E037E584-D323-4650-9912-703C9C7958F2}" destId="{3E4346F8-2EBF-40E5-954D-D444FC662214}" srcOrd="0" destOrd="0" presId="urn:microsoft.com/office/officeart/2005/8/layout/hList1"/>
    <dgm:cxn modelId="{41697121-C58B-46AA-8753-6FE7BD3E35F9}" type="presParOf" srcId="{3E4346F8-2EBF-40E5-954D-D444FC662214}" destId="{F2FC8ED0-D9BC-4177-848D-B61483056A68}" srcOrd="0" destOrd="0" presId="urn:microsoft.com/office/officeart/2005/8/layout/hList1"/>
    <dgm:cxn modelId="{3D9C31E1-9196-4CEF-9B3C-AD42879352F2}" type="presParOf" srcId="{3E4346F8-2EBF-40E5-954D-D444FC662214}" destId="{331714A9-C76D-4A2A-9A57-8B6B65B0B5F9}" srcOrd="1" destOrd="0" presId="urn:microsoft.com/office/officeart/2005/8/layout/hList1"/>
    <dgm:cxn modelId="{6460C88A-07B0-464B-BE70-3732AD9B315C}" type="presParOf" srcId="{E037E584-D323-4650-9912-703C9C7958F2}" destId="{D36E8062-F254-4C7D-AB57-2024773851BA}" srcOrd="1" destOrd="0" presId="urn:microsoft.com/office/officeart/2005/8/layout/hList1"/>
    <dgm:cxn modelId="{30FB5A71-14AA-4FCF-9FB5-0299B876A265}" type="presParOf" srcId="{E037E584-D323-4650-9912-703C9C7958F2}" destId="{A70E7E2F-EFD4-49D5-9792-2B3EF1E6D565}" srcOrd="2" destOrd="0" presId="urn:microsoft.com/office/officeart/2005/8/layout/hList1"/>
    <dgm:cxn modelId="{AEBC9481-CE36-4402-AB57-B9D44864900E}" type="presParOf" srcId="{A70E7E2F-EFD4-49D5-9792-2B3EF1E6D565}" destId="{8C89D258-0CE0-4136-A2EB-032BD7453DD4}" srcOrd="0" destOrd="0" presId="urn:microsoft.com/office/officeart/2005/8/layout/hList1"/>
    <dgm:cxn modelId="{9771EB8D-37B1-4B40-A510-ADE35735A50C}" type="presParOf" srcId="{A70E7E2F-EFD4-49D5-9792-2B3EF1E6D565}" destId="{B11DED27-2193-4A35-9D44-B2603A86D48E}" srcOrd="1" destOrd="0" presId="urn:microsoft.com/office/officeart/2005/8/layout/hList1"/>
    <dgm:cxn modelId="{59B36932-431D-43FE-8192-A770C5779606}" type="presParOf" srcId="{E037E584-D323-4650-9912-703C9C7958F2}" destId="{78B0CB6E-E7A1-47B2-A8AE-F46373E1C8E2}" srcOrd="3" destOrd="0" presId="urn:microsoft.com/office/officeart/2005/8/layout/hList1"/>
    <dgm:cxn modelId="{54586250-2D73-46A7-B564-5159DDD765F7}" type="presParOf" srcId="{E037E584-D323-4650-9912-703C9C7958F2}" destId="{AF2638EA-4DBA-4D20-A362-7A53E13CD34F}" srcOrd="4" destOrd="0" presId="urn:microsoft.com/office/officeart/2005/8/layout/hList1"/>
    <dgm:cxn modelId="{78A46F27-19F2-4263-98D7-711F15EAC92E}" type="presParOf" srcId="{AF2638EA-4DBA-4D20-A362-7A53E13CD34F}" destId="{E7835085-6A65-45E4-B0DD-169F80BB9831}" srcOrd="0" destOrd="0" presId="urn:microsoft.com/office/officeart/2005/8/layout/hList1"/>
    <dgm:cxn modelId="{5125D21A-F311-4B0B-BE65-C915451FB6BA}" type="presParOf" srcId="{AF2638EA-4DBA-4D20-A362-7A53E13CD34F}" destId="{D02C0CE7-602B-427F-BA48-0D43660BBCD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4EB85F-987E-45B4-AD48-B3215AA908DE}">
      <dsp:nvSpPr>
        <dsp:cNvPr id="0" name=""/>
        <dsp:cNvSpPr/>
      </dsp:nvSpPr>
      <dsp:spPr>
        <a:xfrm>
          <a:off x="1581218" y="-11804"/>
          <a:ext cx="2756006" cy="2564717"/>
        </a:xfrm>
        <a:prstGeom prst="pie">
          <a:avLst>
            <a:gd name="adj1" fmla="val 16200000"/>
            <a:gd name="adj2" fmla="val 180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r-FR" sz="1100" u="sng" kern="1200" dirty="0"/>
            <a:t>Programmes</a:t>
          </a:r>
        </a:p>
        <a:p>
          <a:pPr lvl="0" algn="ctr" defTabSz="488950">
            <a:lnSpc>
              <a:spcPct val="90000"/>
            </a:lnSpc>
            <a:spcBef>
              <a:spcPct val="0"/>
            </a:spcBef>
            <a:spcAft>
              <a:spcPct val="35000"/>
            </a:spcAft>
          </a:pPr>
          <a:r>
            <a:rPr lang="fr-FR" sz="1000" kern="1200" dirty="0"/>
            <a:t>Connaissances</a:t>
          </a:r>
          <a:r>
            <a:rPr lang="fr-FR" sz="1100" kern="1200" dirty="0"/>
            <a:t> et compétences</a:t>
          </a:r>
        </a:p>
      </dsp:txBody>
      <dsp:txXfrm>
        <a:off x="3079633" y="461446"/>
        <a:ext cx="935073" cy="854905"/>
      </dsp:txXfrm>
    </dsp:sp>
    <dsp:sp modelId="{B69BC45A-5C5C-4ED5-A2B4-497AFA58476F}">
      <dsp:nvSpPr>
        <dsp:cNvPr id="0" name=""/>
        <dsp:cNvSpPr/>
      </dsp:nvSpPr>
      <dsp:spPr>
        <a:xfrm>
          <a:off x="1765544" y="-35042"/>
          <a:ext cx="2556995" cy="2556995"/>
        </a:xfrm>
        <a:prstGeom prst="pie">
          <a:avLst>
            <a:gd name="adj1" fmla="val 1800000"/>
            <a:gd name="adj2" fmla="val 9000000"/>
          </a:avLst>
        </a:prstGeom>
        <a:gradFill rotWithShape="0">
          <a:gsLst>
            <a:gs pos="0">
              <a:schemeClr val="accent4">
                <a:hueOff val="-2394458"/>
                <a:satOff val="21866"/>
                <a:lumOff val="295"/>
                <a:alphaOff val="0"/>
                <a:lumMod val="110000"/>
                <a:satMod val="105000"/>
                <a:tint val="67000"/>
              </a:schemeClr>
            </a:gs>
            <a:gs pos="50000">
              <a:schemeClr val="accent4">
                <a:hueOff val="-2394458"/>
                <a:satOff val="21866"/>
                <a:lumOff val="295"/>
                <a:alphaOff val="0"/>
                <a:lumMod val="105000"/>
                <a:satMod val="103000"/>
                <a:tint val="73000"/>
              </a:schemeClr>
            </a:gs>
            <a:gs pos="100000">
              <a:schemeClr val="accent4">
                <a:hueOff val="-2394458"/>
                <a:satOff val="21866"/>
                <a:lumOff val="29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fr-FR" sz="1900" kern="1200" dirty="0"/>
            <a:t>Exemples d’activités</a:t>
          </a:r>
        </a:p>
      </dsp:txBody>
      <dsp:txXfrm>
        <a:off x="2465674" y="1578299"/>
        <a:ext cx="1156735" cy="791450"/>
      </dsp:txXfrm>
    </dsp:sp>
    <dsp:sp modelId="{21514CD9-1636-466C-B0BD-89EA4F29D55C}">
      <dsp:nvSpPr>
        <dsp:cNvPr id="0" name=""/>
        <dsp:cNvSpPr/>
      </dsp:nvSpPr>
      <dsp:spPr>
        <a:xfrm>
          <a:off x="1765544" y="-29340"/>
          <a:ext cx="2556995" cy="2556995"/>
        </a:xfrm>
        <a:prstGeom prst="pie">
          <a:avLst>
            <a:gd name="adj1" fmla="val 9000000"/>
            <a:gd name="adj2" fmla="val 16200000"/>
          </a:avLst>
        </a:prstGeom>
        <a:gradFill rotWithShape="0">
          <a:gsLst>
            <a:gs pos="0">
              <a:schemeClr val="accent4">
                <a:hueOff val="-4788916"/>
                <a:satOff val="43732"/>
                <a:lumOff val="589"/>
                <a:alphaOff val="0"/>
                <a:lumMod val="110000"/>
                <a:satMod val="105000"/>
                <a:tint val="67000"/>
              </a:schemeClr>
            </a:gs>
            <a:gs pos="50000">
              <a:schemeClr val="accent4">
                <a:hueOff val="-4788916"/>
                <a:satOff val="43732"/>
                <a:lumOff val="589"/>
                <a:alphaOff val="0"/>
                <a:lumMod val="105000"/>
                <a:satMod val="103000"/>
                <a:tint val="73000"/>
              </a:schemeClr>
            </a:gs>
            <a:gs pos="100000">
              <a:schemeClr val="accent4">
                <a:hueOff val="-4788916"/>
                <a:satOff val="43732"/>
                <a:lumOff val="58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a:t>Evaluation</a:t>
          </a:r>
          <a:endParaRPr lang="fr-FR" sz="1100" kern="1200" dirty="0"/>
        </a:p>
      </dsp:txBody>
      <dsp:txXfrm>
        <a:off x="2039508" y="472926"/>
        <a:ext cx="867551" cy="8523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63E141-447A-4BDA-9C99-CCB96CEFEF9F}">
      <dsp:nvSpPr>
        <dsp:cNvPr id="0" name=""/>
        <dsp:cNvSpPr/>
      </dsp:nvSpPr>
      <dsp:spPr>
        <a:xfrm>
          <a:off x="3102601" y="0"/>
          <a:ext cx="1601358" cy="77427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a:t>Chercher</a:t>
          </a:r>
        </a:p>
      </dsp:txBody>
      <dsp:txXfrm>
        <a:off x="3140398" y="37797"/>
        <a:ext cx="1525764" cy="698676"/>
      </dsp:txXfrm>
    </dsp:sp>
    <dsp:sp modelId="{C46142FE-BA70-4631-8B93-CBF58AC1FAA9}">
      <dsp:nvSpPr>
        <dsp:cNvPr id="0" name=""/>
        <dsp:cNvSpPr/>
      </dsp:nvSpPr>
      <dsp:spPr>
        <a:xfrm>
          <a:off x="2123659" y="408530"/>
          <a:ext cx="3644566" cy="3644566"/>
        </a:xfrm>
        <a:custGeom>
          <a:avLst/>
          <a:gdLst/>
          <a:ahLst/>
          <a:cxnLst/>
          <a:rect l="0" t="0" r="0" b="0"/>
          <a:pathLst>
            <a:path>
              <a:moveTo>
                <a:pt x="2588436" y="168885"/>
              </a:moveTo>
              <a:arcTo wR="1822283" hR="1822283" stAng="17691727" swAng="1673494"/>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2980207-9467-468C-A04B-2C344886FC92}">
      <dsp:nvSpPr>
        <dsp:cNvPr id="0" name=""/>
        <dsp:cNvSpPr/>
      </dsp:nvSpPr>
      <dsp:spPr>
        <a:xfrm>
          <a:off x="4830835" y="1135033"/>
          <a:ext cx="1567195" cy="774270"/>
        </a:xfrm>
        <a:prstGeom prst="roundRect">
          <a:avLst/>
        </a:prstGeom>
        <a:gradFill rotWithShape="0">
          <a:gsLst>
            <a:gs pos="0">
              <a:schemeClr val="accent2">
                <a:hueOff val="-2141819"/>
                <a:satOff val="5414"/>
                <a:lumOff val="1490"/>
                <a:alphaOff val="0"/>
                <a:lumMod val="110000"/>
                <a:satMod val="105000"/>
                <a:tint val="67000"/>
              </a:schemeClr>
            </a:gs>
            <a:gs pos="50000">
              <a:schemeClr val="accent2">
                <a:hueOff val="-2141819"/>
                <a:satOff val="5414"/>
                <a:lumOff val="1490"/>
                <a:alphaOff val="0"/>
                <a:lumMod val="105000"/>
                <a:satMod val="103000"/>
                <a:tint val="73000"/>
              </a:schemeClr>
            </a:gs>
            <a:gs pos="100000">
              <a:schemeClr val="accent2">
                <a:hueOff val="-2141819"/>
                <a:satOff val="5414"/>
                <a:lumOff val="149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a:t>Modéliser</a:t>
          </a:r>
        </a:p>
      </dsp:txBody>
      <dsp:txXfrm>
        <a:off x="4868632" y="1172830"/>
        <a:ext cx="1491601" cy="698676"/>
      </dsp:txXfrm>
    </dsp:sp>
    <dsp:sp modelId="{7BB2AD6B-DE2F-4071-BA6A-7F350407E6EE}">
      <dsp:nvSpPr>
        <dsp:cNvPr id="0" name=""/>
        <dsp:cNvSpPr/>
      </dsp:nvSpPr>
      <dsp:spPr>
        <a:xfrm>
          <a:off x="2081743" y="198970"/>
          <a:ext cx="3644566" cy="3644566"/>
        </a:xfrm>
        <a:custGeom>
          <a:avLst/>
          <a:gdLst/>
          <a:ahLst/>
          <a:cxnLst/>
          <a:rect l="0" t="0" r="0" b="0"/>
          <a:pathLst>
            <a:path>
              <a:moveTo>
                <a:pt x="3641479" y="1716264"/>
              </a:moveTo>
              <a:arcTo wR="1822283" hR="1822283" stAng="21399883" swAng="1103483"/>
            </a:path>
          </a:pathLst>
        </a:custGeom>
        <a:noFill/>
        <a:ln w="6350" cap="flat" cmpd="sng" algn="ctr">
          <a:solidFill>
            <a:schemeClr val="accent2">
              <a:hueOff val="-2141819"/>
              <a:satOff val="5414"/>
              <a:lumOff val="149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906AAD4-07F4-4D4F-8805-4B6AA8AC5E83}">
      <dsp:nvSpPr>
        <dsp:cNvPr id="0" name=""/>
        <dsp:cNvSpPr/>
      </dsp:nvSpPr>
      <dsp:spPr>
        <a:xfrm>
          <a:off x="4539164" y="2500353"/>
          <a:ext cx="2027028" cy="774270"/>
        </a:xfrm>
        <a:prstGeom prst="roundRect">
          <a:avLst/>
        </a:prstGeom>
        <a:gradFill rotWithShape="0">
          <a:gsLst>
            <a:gs pos="0">
              <a:schemeClr val="accent2">
                <a:hueOff val="-4283638"/>
                <a:satOff val="10827"/>
                <a:lumOff val="2981"/>
                <a:alphaOff val="0"/>
                <a:lumMod val="110000"/>
                <a:satMod val="105000"/>
                <a:tint val="67000"/>
              </a:schemeClr>
            </a:gs>
            <a:gs pos="50000">
              <a:schemeClr val="accent2">
                <a:hueOff val="-4283638"/>
                <a:satOff val="10827"/>
                <a:lumOff val="2981"/>
                <a:alphaOff val="0"/>
                <a:lumMod val="105000"/>
                <a:satMod val="103000"/>
                <a:tint val="73000"/>
              </a:schemeClr>
            </a:gs>
            <a:gs pos="100000">
              <a:schemeClr val="accent2">
                <a:hueOff val="-4283638"/>
                <a:satOff val="10827"/>
                <a:lumOff val="298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a:t>Représenter</a:t>
          </a:r>
        </a:p>
      </dsp:txBody>
      <dsp:txXfrm>
        <a:off x="4576961" y="2538150"/>
        <a:ext cx="1951434" cy="698676"/>
      </dsp:txXfrm>
    </dsp:sp>
    <dsp:sp modelId="{780749FC-9A5B-4645-826D-1862A8B1304F}">
      <dsp:nvSpPr>
        <dsp:cNvPr id="0" name=""/>
        <dsp:cNvSpPr/>
      </dsp:nvSpPr>
      <dsp:spPr>
        <a:xfrm>
          <a:off x="2020216" y="405939"/>
          <a:ext cx="3644566" cy="3644566"/>
        </a:xfrm>
        <a:custGeom>
          <a:avLst/>
          <a:gdLst/>
          <a:ahLst/>
          <a:cxnLst/>
          <a:rect l="0" t="0" r="0" b="0"/>
          <a:pathLst>
            <a:path>
              <a:moveTo>
                <a:pt x="3308795" y="2876321"/>
              </a:moveTo>
              <a:arcTo wR="1822283" hR="1822283" stAng="2120354" swAng="1747625"/>
            </a:path>
          </a:pathLst>
        </a:custGeom>
        <a:noFill/>
        <a:ln w="6350" cap="flat" cmpd="sng" algn="ctr">
          <a:solidFill>
            <a:schemeClr val="accent2">
              <a:hueOff val="-4283638"/>
              <a:satOff val="10827"/>
              <a:lumOff val="2981"/>
              <a:alphaOff val="0"/>
            </a:schemeClr>
          </a:solidFill>
          <a:prstDash val="solid"/>
          <a:miter lim="800000"/>
        </a:ln>
        <a:effectLst/>
      </dsp:spPr>
      <dsp:style>
        <a:lnRef idx="1">
          <a:scrgbClr r="0" g="0" b="0"/>
        </a:lnRef>
        <a:fillRef idx="0">
          <a:scrgbClr r="0" g="0" b="0"/>
        </a:fillRef>
        <a:effectRef idx="0">
          <a:scrgbClr r="0" g="0" b="0"/>
        </a:effectRef>
        <a:fontRef idx="minor"/>
      </dsp:style>
    </dsp:sp>
    <dsp:sp modelId="{6B876D7C-264A-4D28-9563-B8CA0A8AED8B}">
      <dsp:nvSpPr>
        <dsp:cNvPr id="0" name=""/>
        <dsp:cNvSpPr/>
      </dsp:nvSpPr>
      <dsp:spPr>
        <a:xfrm>
          <a:off x="3428351" y="3633794"/>
          <a:ext cx="1191185" cy="774270"/>
        </a:xfrm>
        <a:prstGeom prst="roundRect">
          <a:avLst/>
        </a:prstGeom>
        <a:gradFill rotWithShape="0">
          <a:gsLst>
            <a:gs pos="0">
              <a:schemeClr val="accent2">
                <a:hueOff val="-6425457"/>
                <a:satOff val="16241"/>
                <a:lumOff val="4471"/>
                <a:alphaOff val="0"/>
                <a:lumMod val="110000"/>
                <a:satMod val="105000"/>
                <a:tint val="67000"/>
              </a:schemeClr>
            </a:gs>
            <a:gs pos="50000">
              <a:schemeClr val="accent2">
                <a:hueOff val="-6425457"/>
                <a:satOff val="16241"/>
                <a:lumOff val="4471"/>
                <a:alphaOff val="0"/>
                <a:lumMod val="105000"/>
                <a:satMod val="103000"/>
                <a:tint val="73000"/>
              </a:schemeClr>
            </a:gs>
            <a:gs pos="100000">
              <a:schemeClr val="accent2">
                <a:hueOff val="-6425457"/>
                <a:satOff val="16241"/>
                <a:lumOff val="447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a:t>Calculer</a:t>
          </a:r>
        </a:p>
      </dsp:txBody>
      <dsp:txXfrm>
        <a:off x="3466148" y="3671591"/>
        <a:ext cx="1115591" cy="698676"/>
      </dsp:txXfrm>
    </dsp:sp>
    <dsp:sp modelId="{D638693C-5BEE-4001-8AB4-5DB5C5476DD8}">
      <dsp:nvSpPr>
        <dsp:cNvPr id="0" name=""/>
        <dsp:cNvSpPr/>
      </dsp:nvSpPr>
      <dsp:spPr>
        <a:xfrm>
          <a:off x="2066302" y="377146"/>
          <a:ext cx="3644566" cy="3644566"/>
        </a:xfrm>
        <a:custGeom>
          <a:avLst/>
          <a:gdLst/>
          <a:ahLst/>
          <a:cxnLst/>
          <a:rect l="0" t="0" r="0" b="0"/>
          <a:pathLst>
            <a:path>
              <a:moveTo>
                <a:pt x="1353102" y="3583130"/>
              </a:moveTo>
              <a:arcTo wR="1822283" hR="1822283" stAng="6295195" swAng="1730041"/>
            </a:path>
          </a:pathLst>
        </a:custGeom>
        <a:noFill/>
        <a:ln w="6350" cap="flat" cmpd="sng" algn="ctr">
          <a:solidFill>
            <a:schemeClr val="accent2">
              <a:hueOff val="-6425457"/>
              <a:satOff val="16241"/>
              <a:lumOff val="4471"/>
              <a:alphaOff val="0"/>
            </a:schemeClr>
          </a:solidFill>
          <a:prstDash val="solid"/>
          <a:miter lim="800000"/>
        </a:ln>
        <a:effectLst/>
      </dsp:spPr>
      <dsp:style>
        <a:lnRef idx="1">
          <a:scrgbClr r="0" g="0" b="0"/>
        </a:lnRef>
        <a:fillRef idx="0">
          <a:scrgbClr r="0" g="0" b="0"/>
        </a:fillRef>
        <a:effectRef idx="0">
          <a:scrgbClr r="0" g="0" b="0"/>
        </a:effectRef>
        <a:fontRef idx="minor"/>
      </dsp:style>
    </dsp:sp>
    <dsp:sp modelId="{65755C22-3D54-489E-B767-CF2F98C6AC03}">
      <dsp:nvSpPr>
        <dsp:cNvPr id="0" name=""/>
        <dsp:cNvSpPr/>
      </dsp:nvSpPr>
      <dsp:spPr>
        <a:xfrm>
          <a:off x="1518932" y="2735007"/>
          <a:ext cx="1606730" cy="774270"/>
        </a:xfrm>
        <a:prstGeom prst="roundRect">
          <a:avLst/>
        </a:prstGeom>
        <a:gradFill rotWithShape="0">
          <a:gsLst>
            <a:gs pos="0">
              <a:schemeClr val="accent2">
                <a:hueOff val="-8567276"/>
                <a:satOff val="21654"/>
                <a:lumOff val="5962"/>
                <a:alphaOff val="0"/>
                <a:lumMod val="110000"/>
                <a:satMod val="105000"/>
                <a:tint val="67000"/>
              </a:schemeClr>
            </a:gs>
            <a:gs pos="50000">
              <a:schemeClr val="accent2">
                <a:hueOff val="-8567276"/>
                <a:satOff val="21654"/>
                <a:lumOff val="5962"/>
                <a:alphaOff val="0"/>
                <a:lumMod val="105000"/>
                <a:satMod val="103000"/>
                <a:tint val="73000"/>
              </a:schemeClr>
            </a:gs>
            <a:gs pos="100000">
              <a:schemeClr val="accent2">
                <a:hueOff val="-8567276"/>
                <a:satOff val="21654"/>
                <a:lumOff val="596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a:t>Raisonner</a:t>
          </a:r>
        </a:p>
      </dsp:txBody>
      <dsp:txXfrm>
        <a:off x="1556729" y="2772804"/>
        <a:ext cx="1531136" cy="698676"/>
      </dsp:txXfrm>
    </dsp:sp>
    <dsp:sp modelId="{93878BE6-2EF9-4751-A5AC-524A1F62CD9D}">
      <dsp:nvSpPr>
        <dsp:cNvPr id="0" name=""/>
        <dsp:cNvSpPr/>
      </dsp:nvSpPr>
      <dsp:spPr>
        <a:xfrm>
          <a:off x="2064123" y="344062"/>
          <a:ext cx="3644566" cy="3644566"/>
        </a:xfrm>
        <a:custGeom>
          <a:avLst/>
          <a:gdLst/>
          <a:ahLst/>
          <a:cxnLst/>
          <a:rect l="0" t="0" r="0" b="0"/>
          <a:pathLst>
            <a:path>
              <a:moveTo>
                <a:pt x="88469" y="2383179"/>
              </a:moveTo>
              <a:arcTo wR="1822283" hR="1822283" stAng="9724403" swAng="1523216"/>
            </a:path>
          </a:pathLst>
        </a:custGeom>
        <a:noFill/>
        <a:ln w="6350" cap="flat" cmpd="sng" algn="ctr">
          <a:solidFill>
            <a:schemeClr val="accent2">
              <a:hueOff val="-8567276"/>
              <a:satOff val="21654"/>
              <a:lumOff val="5962"/>
              <a:alphaOff val="0"/>
            </a:schemeClr>
          </a:solidFill>
          <a:prstDash val="solid"/>
          <a:miter lim="800000"/>
        </a:ln>
        <a:effectLst/>
      </dsp:spPr>
      <dsp:style>
        <a:lnRef idx="1">
          <a:scrgbClr r="0" g="0" b="0"/>
        </a:lnRef>
        <a:fillRef idx="0">
          <a:scrgbClr r="0" g="0" b="0"/>
        </a:fillRef>
        <a:effectRef idx="0">
          <a:scrgbClr r="0" g="0" b="0"/>
        </a:effectRef>
        <a:fontRef idx="minor"/>
      </dsp:style>
    </dsp:sp>
    <dsp:sp modelId="{556AB36F-BB9B-4146-96F0-CD3B378F5545}">
      <dsp:nvSpPr>
        <dsp:cNvPr id="0" name=""/>
        <dsp:cNvSpPr/>
      </dsp:nvSpPr>
      <dsp:spPr>
        <a:xfrm>
          <a:off x="1178593" y="1147374"/>
          <a:ext cx="2015688" cy="774270"/>
        </a:xfrm>
        <a:prstGeom prst="roundRect">
          <a:avLst/>
        </a:prstGeom>
        <a:gradFill rotWithShape="0">
          <a:gsLst>
            <a:gs pos="0">
              <a:schemeClr val="accent2">
                <a:hueOff val="-10709095"/>
                <a:satOff val="27068"/>
                <a:lumOff val="7452"/>
                <a:alphaOff val="0"/>
                <a:lumMod val="110000"/>
                <a:satMod val="105000"/>
                <a:tint val="67000"/>
              </a:schemeClr>
            </a:gs>
            <a:gs pos="50000">
              <a:schemeClr val="accent2">
                <a:hueOff val="-10709095"/>
                <a:satOff val="27068"/>
                <a:lumOff val="7452"/>
                <a:alphaOff val="0"/>
                <a:lumMod val="105000"/>
                <a:satMod val="103000"/>
                <a:tint val="73000"/>
              </a:schemeClr>
            </a:gs>
            <a:gs pos="100000">
              <a:schemeClr val="accent2">
                <a:hueOff val="-10709095"/>
                <a:satOff val="27068"/>
                <a:lumOff val="745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a:t>Communiquer</a:t>
          </a:r>
        </a:p>
      </dsp:txBody>
      <dsp:txXfrm>
        <a:off x="1216390" y="1185171"/>
        <a:ext cx="1940094" cy="698676"/>
      </dsp:txXfrm>
    </dsp:sp>
    <dsp:sp modelId="{E01D04F2-63A8-48A4-A85E-4384EFD7A9E7}">
      <dsp:nvSpPr>
        <dsp:cNvPr id="0" name=""/>
        <dsp:cNvSpPr/>
      </dsp:nvSpPr>
      <dsp:spPr>
        <a:xfrm>
          <a:off x="2041933" y="404105"/>
          <a:ext cx="3644566" cy="3644566"/>
        </a:xfrm>
        <a:custGeom>
          <a:avLst/>
          <a:gdLst/>
          <a:ahLst/>
          <a:cxnLst/>
          <a:rect l="0" t="0" r="0" b="0"/>
          <a:pathLst>
            <a:path>
              <a:moveTo>
                <a:pt x="359218" y="735932"/>
              </a:moveTo>
              <a:arcTo wR="1822283" hR="1822283" stAng="12995671" swAng="1704823"/>
            </a:path>
          </a:pathLst>
        </a:custGeom>
        <a:noFill/>
        <a:ln w="6350" cap="flat" cmpd="sng" algn="ctr">
          <a:solidFill>
            <a:schemeClr val="accent2">
              <a:hueOff val="-10709095"/>
              <a:satOff val="27068"/>
              <a:lumOff val="7452"/>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FC8ED0-D9BC-4177-848D-B61483056A68}">
      <dsp:nvSpPr>
        <dsp:cNvPr id="0" name=""/>
        <dsp:cNvSpPr/>
      </dsp:nvSpPr>
      <dsp:spPr>
        <a:xfrm>
          <a:off x="34901" y="11550"/>
          <a:ext cx="3440013" cy="90560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fr-FR" sz="2600" kern="1200" dirty="0"/>
            <a:t>Les procédures </a:t>
          </a:r>
        </a:p>
      </dsp:txBody>
      <dsp:txXfrm>
        <a:off x="34901" y="11550"/>
        <a:ext cx="3440013" cy="905601"/>
      </dsp:txXfrm>
    </dsp:sp>
    <dsp:sp modelId="{331714A9-C76D-4A2A-9A57-8B6B65B0B5F9}">
      <dsp:nvSpPr>
        <dsp:cNvPr id="0" name=""/>
        <dsp:cNvSpPr/>
      </dsp:nvSpPr>
      <dsp:spPr>
        <a:xfrm>
          <a:off x="3528" y="905659"/>
          <a:ext cx="3440013" cy="25693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fr-FR" sz="2600" kern="1200" dirty="0"/>
            <a:t>Propriétés de linéarité (multiplicative, additive)</a:t>
          </a:r>
        </a:p>
        <a:p>
          <a:pPr marL="228600" lvl="1" indent="-228600" algn="l" defTabSz="1155700">
            <a:lnSpc>
              <a:spcPct val="90000"/>
            </a:lnSpc>
            <a:spcBef>
              <a:spcPct val="0"/>
            </a:spcBef>
            <a:spcAft>
              <a:spcPct val="15000"/>
            </a:spcAft>
            <a:buChar char="••"/>
          </a:pPr>
          <a:r>
            <a:rPr lang="fr-FR" sz="2600" kern="1200" dirty="0"/>
            <a:t>Retour à l’unité</a:t>
          </a:r>
        </a:p>
        <a:p>
          <a:pPr marL="228600" lvl="1" indent="-228600" algn="l" defTabSz="1155700">
            <a:lnSpc>
              <a:spcPct val="90000"/>
            </a:lnSpc>
            <a:spcBef>
              <a:spcPct val="0"/>
            </a:spcBef>
            <a:spcAft>
              <a:spcPct val="15000"/>
            </a:spcAft>
            <a:buChar char="••"/>
          </a:pPr>
          <a:r>
            <a:rPr lang="fr-FR" sz="2600" kern="1200" dirty="0"/>
            <a:t>Coefficient</a:t>
          </a:r>
        </a:p>
      </dsp:txBody>
      <dsp:txXfrm>
        <a:off x="3528" y="905659"/>
        <a:ext cx="3440013" cy="2569320"/>
      </dsp:txXfrm>
    </dsp:sp>
    <dsp:sp modelId="{8C89D258-0CE0-4136-A2EB-032BD7453DD4}">
      <dsp:nvSpPr>
        <dsp:cNvPr id="0" name=""/>
        <dsp:cNvSpPr/>
      </dsp:nvSpPr>
      <dsp:spPr>
        <a:xfrm>
          <a:off x="3925143" y="58"/>
          <a:ext cx="3440013" cy="90560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fr-FR" sz="2600" kern="1200" dirty="0"/>
            <a:t>Les nombres et leurs relations</a:t>
          </a:r>
        </a:p>
      </dsp:txBody>
      <dsp:txXfrm>
        <a:off x="3925143" y="58"/>
        <a:ext cx="3440013" cy="905601"/>
      </dsp:txXfrm>
    </dsp:sp>
    <dsp:sp modelId="{B11DED27-2193-4A35-9D44-B2603A86D48E}">
      <dsp:nvSpPr>
        <dsp:cNvPr id="0" name=""/>
        <dsp:cNvSpPr/>
      </dsp:nvSpPr>
      <dsp:spPr>
        <a:xfrm>
          <a:off x="3925143" y="905659"/>
          <a:ext cx="3440013" cy="25693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fr-FR" sz="2600" kern="1200" dirty="0"/>
            <a:t>Entiers</a:t>
          </a:r>
        </a:p>
        <a:p>
          <a:pPr marL="228600" lvl="1" indent="-228600" algn="l" defTabSz="1155700">
            <a:lnSpc>
              <a:spcPct val="90000"/>
            </a:lnSpc>
            <a:spcBef>
              <a:spcPct val="0"/>
            </a:spcBef>
            <a:spcAft>
              <a:spcPct val="15000"/>
            </a:spcAft>
            <a:buChar char="••"/>
          </a:pPr>
          <a:r>
            <a:rPr lang="fr-FR" sz="2600" kern="1200" dirty="0"/>
            <a:t>Décimaux</a:t>
          </a:r>
        </a:p>
        <a:p>
          <a:pPr marL="228600" lvl="1" indent="-228600" algn="l" defTabSz="1155700">
            <a:lnSpc>
              <a:spcPct val="90000"/>
            </a:lnSpc>
            <a:spcBef>
              <a:spcPct val="0"/>
            </a:spcBef>
            <a:spcAft>
              <a:spcPct val="15000"/>
            </a:spcAft>
            <a:buChar char="••"/>
          </a:pPr>
          <a:r>
            <a:rPr lang="fr-FR" sz="2600" kern="1200" dirty="0"/>
            <a:t>Plus ou moins grands</a:t>
          </a:r>
        </a:p>
        <a:p>
          <a:pPr marL="228600" lvl="1" indent="-228600" algn="l" defTabSz="1155700">
            <a:lnSpc>
              <a:spcPct val="90000"/>
            </a:lnSpc>
            <a:spcBef>
              <a:spcPct val="0"/>
            </a:spcBef>
            <a:spcAft>
              <a:spcPct val="15000"/>
            </a:spcAft>
            <a:buChar char="••"/>
          </a:pPr>
          <a:r>
            <a:rPr lang="fr-FR" sz="2600" kern="1200" dirty="0"/>
            <a:t>Relation plus ou moins explicite</a:t>
          </a:r>
        </a:p>
      </dsp:txBody>
      <dsp:txXfrm>
        <a:off x="3925143" y="905659"/>
        <a:ext cx="3440013" cy="2569320"/>
      </dsp:txXfrm>
    </dsp:sp>
    <dsp:sp modelId="{E7835085-6A65-45E4-B0DD-169F80BB9831}">
      <dsp:nvSpPr>
        <dsp:cNvPr id="0" name=""/>
        <dsp:cNvSpPr/>
      </dsp:nvSpPr>
      <dsp:spPr>
        <a:xfrm>
          <a:off x="7846758" y="58"/>
          <a:ext cx="3440013" cy="90560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fr-FR" sz="2600" kern="1200" dirty="0"/>
            <a:t>Situations de proportionnalité</a:t>
          </a:r>
        </a:p>
      </dsp:txBody>
      <dsp:txXfrm>
        <a:off x="7846758" y="58"/>
        <a:ext cx="3440013" cy="905601"/>
      </dsp:txXfrm>
    </dsp:sp>
    <dsp:sp modelId="{D02C0CE7-602B-427F-BA48-0D43660BBCD7}">
      <dsp:nvSpPr>
        <dsp:cNvPr id="0" name=""/>
        <dsp:cNvSpPr/>
      </dsp:nvSpPr>
      <dsp:spPr>
        <a:xfrm>
          <a:off x="7846758" y="905659"/>
          <a:ext cx="3440013" cy="25693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fr-FR" sz="2600" kern="1200" dirty="0"/>
            <a:t>Simples</a:t>
          </a:r>
        </a:p>
        <a:p>
          <a:pPr marL="228600" lvl="1" indent="-228600" algn="l" defTabSz="1155700">
            <a:lnSpc>
              <a:spcPct val="90000"/>
            </a:lnSpc>
            <a:spcBef>
              <a:spcPct val="0"/>
            </a:spcBef>
            <a:spcAft>
              <a:spcPct val="15000"/>
            </a:spcAft>
            <a:buChar char="••"/>
          </a:pPr>
          <a:r>
            <a:rPr lang="fr-FR" sz="2600" kern="1200" dirty="0"/>
            <a:t>Simples composées</a:t>
          </a:r>
        </a:p>
        <a:p>
          <a:pPr marL="228600" lvl="1" indent="-228600" algn="l" defTabSz="1155700">
            <a:lnSpc>
              <a:spcPct val="90000"/>
            </a:lnSpc>
            <a:spcBef>
              <a:spcPct val="0"/>
            </a:spcBef>
            <a:spcAft>
              <a:spcPct val="15000"/>
            </a:spcAft>
            <a:buChar char="••"/>
          </a:pPr>
          <a:r>
            <a:rPr lang="fr-FR" sz="2600" kern="1200" dirty="0"/>
            <a:t>Multiples</a:t>
          </a:r>
        </a:p>
      </dsp:txBody>
      <dsp:txXfrm>
        <a:off x="7846758" y="905659"/>
        <a:ext cx="3440013" cy="2569320"/>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9252E9-3CD8-4642-A1F3-808A137A1527}" type="datetimeFigureOut">
              <a:rPr lang="fr-FR" smtClean="0"/>
              <a:t>03/03/2016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6136E2-A242-4DDF-B8E0-64EA4ABDE795}" type="slidenum">
              <a:rPr lang="fr-FR" smtClean="0"/>
              <a:t>‹N°›</a:t>
            </a:fld>
            <a:endParaRPr lang="fr-FR"/>
          </a:p>
        </p:txBody>
      </p:sp>
    </p:spTree>
    <p:extLst>
      <p:ext uri="{BB962C8B-B14F-4D97-AF65-F5344CB8AC3E}">
        <p14:creationId xmlns:p14="http://schemas.microsoft.com/office/powerpoint/2010/main" val="422023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Présentation de la semaine des maths</a:t>
            </a:r>
          </a:p>
          <a:p>
            <a:r>
              <a:rPr lang="fr-FR" dirty="0"/>
              <a:t>Présentation du plan de l’intervention</a:t>
            </a:r>
          </a:p>
        </p:txBody>
      </p:sp>
      <p:sp>
        <p:nvSpPr>
          <p:cNvPr id="4" name="Espace réservé du numéro de diapositive 3"/>
          <p:cNvSpPr>
            <a:spLocks noGrp="1"/>
          </p:cNvSpPr>
          <p:nvPr>
            <p:ph type="sldNum" sz="quarter" idx="10"/>
          </p:nvPr>
        </p:nvSpPr>
        <p:spPr/>
        <p:txBody>
          <a:bodyPr/>
          <a:lstStyle/>
          <a:p>
            <a:fld id="{6B6136E2-A242-4DDF-B8E0-64EA4ABDE795}" type="slidenum">
              <a:rPr lang="fr-FR" smtClean="0"/>
              <a:t>1</a:t>
            </a:fld>
            <a:endParaRPr lang="fr-FR"/>
          </a:p>
        </p:txBody>
      </p:sp>
    </p:spTree>
    <p:extLst>
      <p:ext uri="{BB962C8B-B14F-4D97-AF65-F5344CB8AC3E}">
        <p14:creationId xmlns:p14="http://schemas.microsoft.com/office/powerpoint/2010/main" val="3204213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Utiliser</a:t>
            </a:r>
            <a:r>
              <a:rPr lang="fr-FR" baseline="0" dirty="0"/>
              <a:t> le programme papier comme support</a:t>
            </a:r>
            <a:endParaRPr lang="fr-FR" dirty="0"/>
          </a:p>
        </p:txBody>
      </p:sp>
      <p:sp>
        <p:nvSpPr>
          <p:cNvPr id="4" name="Espace réservé du numéro de diapositive 3"/>
          <p:cNvSpPr>
            <a:spLocks noGrp="1"/>
          </p:cNvSpPr>
          <p:nvPr>
            <p:ph type="sldNum" sz="quarter" idx="10"/>
          </p:nvPr>
        </p:nvSpPr>
        <p:spPr/>
        <p:txBody>
          <a:bodyPr/>
          <a:lstStyle/>
          <a:p>
            <a:fld id="{6B6136E2-A242-4DDF-B8E0-64EA4ABDE795}" type="slidenum">
              <a:rPr lang="fr-FR" smtClean="0"/>
              <a:t>2</a:t>
            </a:fld>
            <a:endParaRPr lang="fr-FR"/>
          </a:p>
        </p:txBody>
      </p:sp>
    </p:spTree>
    <p:extLst>
      <p:ext uri="{BB962C8B-B14F-4D97-AF65-F5344CB8AC3E}">
        <p14:creationId xmlns:p14="http://schemas.microsoft.com/office/powerpoint/2010/main" val="2821830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B6136E2-A242-4DDF-B8E0-64EA4ABDE795}" type="slidenum">
              <a:rPr lang="fr-FR" smtClean="0"/>
              <a:t>3</a:t>
            </a:fld>
            <a:endParaRPr lang="fr-FR"/>
          </a:p>
        </p:txBody>
      </p:sp>
    </p:spTree>
    <p:extLst>
      <p:ext uri="{BB962C8B-B14F-4D97-AF65-F5344CB8AC3E}">
        <p14:creationId xmlns:p14="http://schemas.microsoft.com/office/powerpoint/2010/main" val="275873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Utiliser le</a:t>
            </a:r>
            <a:r>
              <a:rPr lang="fr-FR" baseline="0" dirty="0"/>
              <a:t> programme papier comme support</a:t>
            </a:r>
          </a:p>
          <a:p>
            <a:r>
              <a:rPr lang="fr-FR" baseline="0" dirty="0"/>
              <a:t>Rappeler que les programmes sont disponibles sur le site de la </a:t>
            </a:r>
            <a:r>
              <a:rPr lang="fr-FR" baseline="0" dirty="0" err="1"/>
              <a:t>circo</a:t>
            </a:r>
            <a:endParaRPr lang="fr-FR" dirty="0"/>
          </a:p>
        </p:txBody>
      </p:sp>
      <p:sp>
        <p:nvSpPr>
          <p:cNvPr id="4" name="Espace réservé du numéro de diapositive 3"/>
          <p:cNvSpPr>
            <a:spLocks noGrp="1"/>
          </p:cNvSpPr>
          <p:nvPr>
            <p:ph type="sldNum" sz="quarter" idx="10"/>
          </p:nvPr>
        </p:nvSpPr>
        <p:spPr/>
        <p:txBody>
          <a:bodyPr/>
          <a:lstStyle/>
          <a:p>
            <a:fld id="{6B6136E2-A242-4DDF-B8E0-64EA4ABDE795}" type="slidenum">
              <a:rPr lang="fr-FR" smtClean="0"/>
              <a:t>4</a:t>
            </a:fld>
            <a:endParaRPr lang="fr-FR"/>
          </a:p>
        </p:txBody>
      </p:sp>
    </p:spTree>
    <p:extLst>
      <p:ext uri="{BB962C8B-B14F-4D97-AF65-F5344CB8AC3E}">
        <p14:creationId xmlns:p14="http://schemas.microsoft.com/office/powerpoint/2010/main" val="3116504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Insister sur la place</a:t>
            </a:r>
            <a:r>
              <a:rPr lang="fr-FR" baseline="0" dirty="0"/>
              <a:t> central de GRANDEURS ET MESURES</a:t>
            </a:r>
            <a:endParaRPr lang="fr-FR" dirty="0"/>
          </a:p>
        </p:txBody>
      </p:sp>
      <p:sp>
        <p:nvSpPr>
          <p:cNvPr id="4" name="Espace réservé du numéro de diapositive 3"/>
          <p:cNvSpPr>
            <a:spLocks noGrp="1"/>
          </p:cNvSpPr>
          <p:nvPr>
            <p:ph type="sldNum" sz="quarter" idx="10"/>
          </p:nvPr>
        </p:nvSpPr>
        <p:spPr/>
        <p:txBody>
          <a:bodyPr/>
          <a:lstStyle/>
          <a:p>
            <a:fld id="{6B6136E2-A242-4DDF-B8E0-64EA4ABDE795}" type="slidenum">
              <a:rPr lang="fr-FR" smtClean="0"/>
              <a:t>5</a:t>
            </a:fld>
            <a:endParaRPr lang="fr-FR"/>
          </a:p>
        </p:txBody>
      </p:sp>
    </p:spTree>
    <p:extLst>
      <p:ext uri="{BB962C8B-B14F-4D97-AF65-F5344CB8AC3E}">
        <p14:creationId xmlns:p14="http://schemas.microsoft.com/office/powerpoint/2010/main" val="2646676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B6136E2-A242-4DDF-B8E0-64EA4ABDE795}" type="slidenum">
              <a:rPr lang="fr-FR" smtClean="0"/>
              <a:t>41</a:t>
            </a:fld>
            <a:endParaRPr lang="fr-FR"/>
          </a:p>
        </p:txBody>
      </p:sp>
    </p:spTree>
    <p:extLst>
      <p:ext uri="{BB962C8B-B14F-4D97-AF65-F5344CB8AC3E}">
        <p14:creationId xmlns:p14="http://schemas.microsoft.com/office/powerpoint/2010/main" val="22802174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le 1"/>
          <p:cNvSpPr>
            <a:spLocks noGrp="1"/>
          </p:cNvSpPr>
          <p:nvPr>
            <p:ph type="ctrTitle"/>
          </p:nvPr>
        </p:nvSpPr>
        <p:spPr>
          <a:xfrm>
            <a:off x="838200" y="533400"/>
            <a:ext cx="8458200" cy="1828800"/>
          </a:xfrm>
        </p:spPr>
        <p:txBody>
          <a:bodyPr anchor="b">
            <a:normAutofit/>
          </a:bodyPr>
          <a:lstStyle>
            <a:lvl1pPr algn="l">
              <a:defRPr sz="4400"/>
            </a:lvl1pPr>
          </a:lstStyle>
          <a:p>
            <a:r>
              <a:rPr lang="fr-FR"/>
              <a:t>Modifiez le style du titre</a:t>
            </a:r>
            <a:endParaRPr lang="en-US" dirty="0"/>
          </a:p>
        </p:txBody>
      </p:sp>
      <p:sp>
        <p:nvSpPr>
          <p:cNvPr id="3" name="Subtitle 2"/>
          <p:cNvSpPr>
            <a:spLocks noGrp="1"/>
          </p:cNvSpPr>
          <p:nvPr>
            <p:ph type="subTitle" idx="1"/>
          </p:nvPr>
        </p:nvSpPr>
        <p:spPr>
          <a:xfrm>
            <a:off x="838200" y="2438400"/>
            <a:ext cx="7086600" cy="914400"/>
          </a:xfrm>
        </p:spPr>
        <p:txBody>
          <a:bodyPr>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US" dirty="0"/>
          </a:p>
        </p:txBody>
      </p:sp>
    </p:spTree>
    <p:extLst>
      <p:ext uri="{BB962C8B-B14F-4D97-AF65-F5344CB8AC3E}">
        <p14:creationId xmlns:p14="http://schemas.microsoft.com/office/powerpoint/2010/main" val="2669900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Deux images avec légende">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7" name="Freef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fr-FR"/>
              <a:t>Cliquez sur l'icône pour ajouter une image</a:t>
            </a:r>
            <a:endParaRPr lang="en-US"/>
          </a:p>
        </p:txBody>
      </p:sp>
      <p:sp>
        <p:nvSpPr>
          <p:cNvPr id="18" name="Freef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fr-FR"/>
              <a:t>Cliquez sur l'icône pour ajouter une image</a:t>
            </a:r>
            <a:endParaRPr lang="en-US"/>
          </a:p>
        </p:txBody>
      </p:sp>
      <p:sp>
        <p:nvSpPr>
          <p:cNvPr id="17" name="Text Placeholder 16"/>
          <p:cNvSpPr>
            <a:spLocks noGrp="1"/>
          </p:cNvSpPr>
          <p:nvPr>
            <p:ph type="body" sz="quarter" idx="14"/>
          </p:nvPr>
        </p:nvSpPr>
        <p:spPr>
          <a:xfrm>
            <a:off x="1028581" y="5305425"/>
            <a:ext cx="3566160" cy="1097280"/>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fr-FR"/>
              <a:t>Modifier les styles du texte du masque</a:t>
            </a:r>
          </a:p>
        </p:txBody>
      </p:sp>
      <p:sp>
        <p:nvSpPr>
          <p:cNvPr id="20" name="Text Placeholder 16"/>
          <p:cNvSpPr>
            <a:spLocks noGrp="1"/>
          </p:cNvSpPr>
          <p:nvPr>
            <p:ph type="body" sz="quarter" idx="16"/>
          </p:nvPr>
        </p:nvSpPr>
        <p:spPr>
          <a:xfrm>
            <a:off x="5566714" y="5305425"/>
            <a:ext cx="3566160" cy="1097280"/>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fr-FR"/>
              <a:t>Modifier les styles du texte du masque</a:t>
            </a:r>
          </a:p>
        </p:txBody>
      </p:sp>
    </p:spTree>
    <p:extLst>
      <p:ext uri="{BB962C8B-B14F-4D97-AF65-F5344CB8AC3E}">
        <p14:creationId xmlns:p14="http://schemas.microsoft.com/office/powerpoint/2010/main" val="3469598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rois images avec légende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7" name="Freeform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fr-FR"/>
              <a:t>Cliquez sur l'icône pour ajouter une image</a:t>
            </a:r>
            <a:endParaRPr lang="en-US"/>
          </a:p>
        </p:txBody>
      </p:sp>
      <p:sp>
        <p:nvSpPr>
          <p:cNvPr id="18" name="Freeform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fr-FR"/>
              <a:t>Cliquez sur l'icône pour ajouter une image</a:t>
            </a:r>
            <a:endParaRPr lang="en-US"/>
          </a:p>
        </p:txBody>
      </p:sp>
      <p:sp>
        <p:nvSpPr>
          <p:cNvPr id="17" name="Text Placeholder 16"/>
          <p:cNvSpPr>
            <a:spLocks noGrp="1"/>
          </p:cNvSpPr>
          <p:nvPr>
            <p:ph type="body" sz="quarter" idx="14"/>
          </p:nvPr>
        </p:nvSpPr>
        <p:spPr>
          <a:xfrm>
            <a:off x="1028581" y="5919255"/>
            <a:ext cx="810408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fr-FR"/>
              <a:t>Modifier les styles du texte du masque</a:t>
            </a:r>
          </a:p>
        </p:txBody>
      </p:sp>
      <p:sp>
        <p:nvSpPr>
          <p:cNvPr id="12" name="Freeform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fr-FR"/>
              <a:t>Cliquez sur l'icône pour ajouter une image</a:t>
            </a:r>
            <a:endParaRPr lang="en-US"/>
          </a:p>
        </p:txBody>
      </p:sp>
      <p:sp>
        <p:nvSpPr>
          <p:cNvPr id="2" name="Title 1"/>
          <p:cNvSpPr>
            <a:spLocks noGrp="1"/>
          </p:cNvSpPr>
          <p:nvPr>
            <p:ph type="title"/>
          </p:nvPr>
        </p:nvSpPr>
        <p:spPr>
          <a:xfrm>
            <a:off x="1028580" y="5305424"/>
            <a:ext cx="8104083" cy="579921"/>
          </a:xfrm>
        </p:spPr>
        <p:txBody>
          <a:bodyPr>
            <a:normAutofit/>
          </a:bodyPr>
          <a:lstStyle>
            <a:lvl1pPr>
              <a:defRPr sz="2400">
                <a:solidFill>
                  <a:schemeClr val="accent1"/>
                </a:solidFill>
              </a:defRPr>
            </a:lvl1pPr>
          </a:lstStyle>
          <a:p>
            <a:r>
              <a:rPr lang="fr-FR"/>
              <a:t>Modifiez le style du titre</a:t>
            </a:r>
            <a:endParaRPr lang="en-US" dirty="0"/>
          </a:p>
        </p:txBody>
      </p:sp>
    </p:spTree>
    <p:extLst>
      <p:ext uri="{BB962C8B-B14F-4D97-AF65-F5344CB8AC3E}">
        <p14:creationId xmlns:p14="http://schemas.microsoft.com/office/powerpoint/2010/main" val="330128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nq imag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8" name="Freef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Picture Placeholder 8"/>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fr-FR"/>
              <a:t>Cliquez sur l'icône pour ajouter une image</a:t>
            </a:r>
            <a:endParaRPr lang="en-US"/>
          </a:p>
        </p:txBody>
      </p:sp>
      <p:sp>
        <p:nvSpPr>
          <p:cNvPr id="10" name="Freef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Picture Placeholder 10"/>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fr-FR"/>
              <a:t>Cliquez sur l'icône pour ajouter une image</a:t>
            </a:r>
            <a:endParaRPr lang="en-US"/>
          </a:p>
        </p:txBody>
      </p:sp>
      <p:sp>
        <p:nvSpPr>
          <p:cNvPr id="12" name="Freef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fr-FR"/>
              <a:t>Cliquez sur l'icône pour ajouter une image</a:t>
            </a:r>
            <a:endParaRPr lang="en-US"/>
          </a:p>
        </p:txBody>
      </p:sp>
      <p:sp>
        <p:nvSpPr>
          <p:cNvPr id="14" name="Freef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fr-FR"/>
              <a:t>Cliquez sur l'icône pour ajouter une image</a:t>
            </a:r>
            <a:endParaRPr lang="en-US"/>
          </a:p>
        </p:txBody>
      </p:sp>
      <p:sp>
        <p:nvSpPr>
          <p:cNvPr id="20" name="Freef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 name="Picture Placeholder 20"/>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fr-FR"/>
              <a:t>Cliquez sur l'icône pour ajouter une image</a:t>
            </a:r>
            <a:endParaRPr lang="en-US"/>
          </a:p>
        </p:txBody>
      </p:sp>
    </p:spTree>
    <p:extLst>
      <p:ext uri="{BB962C8B-B14F-4D97-AF65-F5344CB8AC3E}">
        <p14:creationId xmlns:p14="http://schemas.microsoft.com/office/powerpoint/2010/main" val="911463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9334D819-9F07-4261-B09B-9E467E5D9002}" type="datetimeFigureOut">
              <a:rPr lang="en-US" smtClean="0"/>
              <a:pPr/>
              <a:t>3/3/2016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‹N°›</a:t>
            </a:fld>
            <a:endParaRPr lang="en-US" dirty="0"/>
          </a:p>
        </p:txBody>
      </p:sp>
    </p:spTree>
    <p:extLst>
      <p:ext uri="{BB962C8B-B14F-4D97-AF65-F5344CB8AC3E}">
        <p14:creationId xmlns:p14="http://schemas.microsoft.com/office/powerpoint/2010/main" val="4116395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65125"/>
            <a:ext cx="1828799" cy="49403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524000" y="365125"/>
            <a:ext cx="6858000" cy="4940300"/>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9334D819-9F07-4261-B09B-9E467E5D9002}" type="datetimeFigureOut">
              <a:rPr lang="en-US" smtClean="0"/>
              <a:pPr/>
              <a:t>3/3/2016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‹N°›</a:t>
            </a:fld>
            <a:endParaRPr lang="en-US" dirty="0"/>
          </a:p>
        </p:txBody>
      </p:sp>
    </p:spTree>
    <p:extLst>
      <p:ext uri="{BB962C8B-B14F-4D97-AF65-F5344CB8AC3E}">
        <p14:creationId xmlns:p14="http://schemas.microsoft.com/office/powerpoint/2010/main" val="2039960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9334D819-9F07-4261-B09B-9E467E5D9002}" type="datetimeFigureOut">
              <a:rPr lang="en-US" smtClean="0"/>
              <a:pPr/>
              <a:t>3/3/2016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‹N°›</a:t>
            </a:fld>
            <a:endParaRPr lang="en-US" dirty="0"/>
          </a:p>
        </p:txBody>
      </p:sp>
    </p:spTree>
    <p:extLst>
      <p:ext uri="{BB962C8B-B14F-4D97-AF65-F5344CB8AC3E}">
        <p14:creationId xmlns:p14="http://schemas.microsoft.com/office/powerpoint/2010/main" val="289984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le 1"/>
          <p:cNvSpPr>
            <a:spLocks noGrp="1"/>
          </p:cNvSpPr>
          <p:nvPr>
            <p:ph type="title"/>
          </p:nvPr>
        </p:nvSpPr>
        <p:spPr>
          <a:xfrm>
            <a:off x="3352800" y="533400"/>
            <a:ext cx="7315200" cy="1828800"/>
          </a:xfrm>
        </p:spPr>
        <p:txBody>
          <a:bodyPr anchor="b">
            <a:normAutofit/>
          </a:bodyPr>
          <a:lstStyle>
            <a:lvl1pPr>
              <a:defRPr sz="4400"/>
            </a:lvl1pPr>
          </a:lstStyle>
          <a:p>
            <a:r>
              <a:rPr lang="fr-FR"/>
              <a:t>Modifiez le style du titre</a:t>
            </a:r>
            <a:endParaRPr lang="en-US"/>
          </a:p>
        </p:txBody>
      </p:sp>
      <p:sp>
        <p:nvSpPr>
          <p:cNvPr id="3" name="Text Placeholder 2"/>
          <p:cNvSpPr>
            <a:spLocks noGrp="1"/>
          </p:cNvSpPr>
          <p:nvPr>
            <p:ph type="body" idx="1"/>
          </p:nvPr>
        </p:nvSpPr>
        <p:spPr>
          <a:xfrm>
            <a:off x="3352800" y="2438400"/>
            <a:ext cx="5486400" cy="914400"/>
          </a:xfrm>
        </p:spPr>
        <p:txBody>
          <a:bodyPr>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Tree>
    <p:extLst>
      <p:ext uri="{BB962C8B-B14F-4D97-AF65-F5344CB8AC3E}">
        <p14:creationId xmlns:p14="http://schemas.microsoft.com/office/powerpoint/2010/main" val="2521816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1524000" y="1825625"/>
            <a:ext cx="4389120" cy="347472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78880" y="1825625"/>
            <a:ext cx="4389120" cy="347472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9334D819-9F07-4261-B09B-9E467E5D9002}" type="datetimeFigureOut">
              <a:rPr lang="en-US" smtClean="0"/>
              <a:pPr/>
              <a:t>3/3/2016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pPr/>
              <a:t>‹N°›</a:t>
            </a:fld>
            <a:endParaRPr lang="en-US" dirty="0"/>
          </a:p>
        </p:txBody>
      </p:sp>
    </p:spTree>
    <p:extLst>
      <p:ext uri="{BB962C8B-B14F-4D97-AF65-F5344CB8AC3E}">
        <p14:creationId xmlns:p14="http://schemas.microsoft.com/office/powerpoint/2010/main" val="2966936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Text Placeholder 2"/>
          <p:cNvSpPr>
            <a:spLocks noGrp="1"/>
          </p:cNvSpPr>
          <p:nvPr>
            <p:ph type="body" idx="1"/>
          </p:nvPr>
        </p:nvSpPr>
        <p:spPr>
          <a:xfrm>
            <a:off x="152400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524000" y="2624666"/>
            <a:ext cx="4389120" cy="267546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7888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278880" y="2624666"/>
            <a:ext cx="4389120" cy="267546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pPr/>
              <a:t>3/3/2016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pPr/>
              <a:t>‹N°›</a:t>
            </a:fld>
            <a:endParaRPr lang="en-US" dirty="0"/>
          </a:p>
        </p:txBody>
      </p:sp>
    </p:spTree>
    <p:extLst>
      <p:ext uri="{BB962C8B-B14F-4D97-AF65-F5344CB8AC3E}">
        <p14:creationId xmlns:p14="http://schemas.microsoft.com/office/powerpoint/2010/main" val="4019603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9334D819-9F07-4261-B09B-9E467E5D9002}" type="datetimeFigureOut">
              <a:rPr lang="en-US" smtClean="0"/>
              <a:pPr/>
              <a:t>3/3/2016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pPr/>
              <a:t>‹N°›</a:t>
            </a:fld>
            <a:endParaRPr lang="en-US" dirty="0"/>
          </a:p>
        </p:txBody>
      </p:sp>
    </p:spTree>
    <p:extLst>
      <p:ext uri="{BB962C8B-B14F-4D97-AF65-F5344CB8AC3E}">
        <p14:creationId xmlns:p14="http://schemas.microsoft.com/office/powerpoint/2010/main" val="3449564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erg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smtClean="0"/>
              <a:pPr/>
              <a:t>3/3/2016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pPr/>
              <a:t>‹N°›</a:t>
            </a:fld>
            <a:endParaRPr lang="en-US" dirty="0"/>
          </a:p>
        </p:txBody>
      </p:sp>
    </p:spTree>
    <p:extLst>
      <p:ext uri="{BB962C8B-B14F-4D97-AF65-F5344CB8AC3E}">
        <p14:creationId xmlns:p14="http://schemas.microsoft.com/office/powerpoint/2010/main" val="331936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fr-FR"/>
              <a:t>Modifiez le style du titre</a:t>
            </a:r>
            <a:endParaRPr lang="en-US"/>
          </a:p>
        </p:txBody>
      </p:sp>
      <p:sp>
        <p:nvSpPr>
          <p:cNvPr id="3" name="Content Placeholder 2"/>
          <p:cNvSpPr>
            <a:spLocks noGrp="1"/>
          </p:cNvSpPr>
          <p:nvPr>
            <p:ph idx="1"/>
          </p:nvPr>
        </p:nvSpPr>
        <p:spPr>
          <a:xfrm>
            <a:off x="4724400" y="1828800"/>
            <a:ext cx="5943600" cy="3476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523999" y="1828800"/>
            <a:ext cx="2926080" cy="3476625"/>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9334D819-9F07-4261-B09B-9E467E5D9002}" type="datetimeFigureOut">
              <a:rPr lang="en-US" smtClean="0"/>
              <a:pPr/>
              <a:t>3/3/2016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pPr/>
              <a:t>‹N°›</a:t>
            </a:fld>
            <a:endParaRPr lang="en-US" dirty="0"/>
          </a:p>
        </p:txBody>
      </p:sp>
    </p:spTree>
    <p:extLst>
      <p:ext uri="{BB962C8B-B14F-4D97-AF65-F5344CB8AC3E}">
        <p14:creationId xmlns:p14="http://schemas.microsoft.com/office/powerpoint/2010/main" val="2631922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fr-FR"/>
              <a:t>Modifiez le style du titre</a:t>
            </a:r>
            <a:endParaRPr lang="en-US"/>
          </a:p>
        </p:txBody>
      </p:sp>
      <p:sp>
        <p:nvSpPr>
          <p:cNvPr id="4" name="Text Placeholder 3"/>
          <p:cNvSpPr>
            <a:spLocks noGrp="1"/>
          </p:cNvSpPr>
          <p:nvPr>
            <p:ph type="body" sz="half" idx="2"/>
          </p:nvPr>
        </p:nvSpPr>
        <p:spPr>
          <a:xfrm>
            <a:off x="7010400" y="2245995"/>
            <a:ext cx="3657600" cy="219456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9334D819-9F07-4261-B09B-9E467E5D9002}" type="datetimeFigureOut">
              <a:rPr lang="en-US" smtClean="0"/>
              <a:pPr/>
              <a:t>3/3/2016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pPr/>
              <a:t>‹N°›</a:t>
            </a:fld>
            <a:endParaRPr lang="en-US" dirty="0"/>
          </a:p>
        </p:txBody>
      </p:sp>
      <p:sp>
        <p:nvSpPr>
          <p:cNvPr id="8" name="Freeform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a:extLst/>
        </p:spPr>
        <p:txBody>
          <a:bodyPr vert="horz" wrap="square" lIns="91440" tIns="45720" rIns="91440" bIns="45720" numCol="1" anchor="t" anchorCtr="0" compatLnSpc="1">
            <a:prstTxWarp prst="textNoShape">
              <a:avLst/>
            </a:prstTxWarp>
          </a:bodyPr>
          <a:lstStyle/>
          <a:p>
            <a:endParaRPr lang="en-US"/>
          </a:p>
        </p:txBody>
      </p:sp>
      <p:sp>
        <p:nvSpPr>
          <p:cNvPr id="12" name="Picture Placeholder 11"/>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Tree>
    <p:extLst>
      <p:ext uri="{BB962C8B-B14F-4D97-AF65-F5344CB8AC3E}">
        <p14:creationId xmlns:p14="http://schemas.microsoft.com/office/powerpoint/2010/main" val="11506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Title Placeholder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r>
              <a:rPr lang="fr-FR"/>
              <a:t>Modifiez le style du titre</a:t>
            </a:r>
            <a:endParaRPr lang="en-US"/>
          </a:p>
        </p:txBody>
      </p:sp>
      <p:sp>
        <p:nvSpPr>
          <p:cNvPr id="3" name="Text Placeholder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000">
                <a:solidFill>
                  <a:schemeClr val="tx1"/>
                </a:solidFill>
              </a:defRPr>
            </a:lvl1pPr>
          </a:lstStyle>
          <a:p>
            <a:fld id="{9334D819-9F07-4261-B09B-9E467E5D9002}" type="datetimeFigureOut">
              <a:rPr lang="en-US" smtClean="0"/>
              <a:pPr/>
              <a:t>3/3/2016</a:t>
            </a:fld>
            <a:endParaRPr lang="en-US" dirty="0"/>
          </a:p>
        </p:txBody>
      </p:sp>
      <p:sp>
        <p:nvSpPr>
          <p:cNvPr id="5" name="Footer Placeholder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000">
                <a:solidFill>
                  <a:schemeClr val="tx1"/>
                </a:solidFill>
              </a:defRPr>
            </a:lvl1pPr>
          </a:lstStyle>
          <a:p>
            <a:fld id="{71766878-3199-4EAB-94E7-2D6D11070E14}" type="slidenum">
              <a:rPr lang="en-US" smtClean="0"/>
              <a:pPr/>
              <a:t>‹N°›</a:t>
            </a:fld>
            <a:endParaRPr lang="en-US" dirty="0"/>
          </a:p>
        </p:txBody>
      </p:sp>
    </p:spTree>
    <p:extLst>
      <p:ext uri="{BB962C8B-B14F-4D97-AF65-F5344CB8AC3E}">
        <p14:creationId xmlns:p14="http://schemas.microsoft.com/office/powerpoint/2010/main" val="821047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education.gouv.fr/pid285/bulletin_officiel.html?pid_bo=33400"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le%20concept/Copie%20de%20corrections%20les%2030%20situations.xl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2147" y="334851"/>
            <a:ext cx="3940935" cy="991674"/>
          </a:xfrm>
          <a:prstGeom prst="rect">
            <a:avLst/>
          </a:prstGeom>
          <a:scene3d>
            <a:camera prst="orthographicFront"/>
            <a:lightRig rig="threePt" dir="t"/>
          </a:scene3d>
          <a:sp3d>
            <a:bevelT prst="convex"/>
          </a:sp3d>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400" dirty="0"/>
              <a:t>Les nouveaux programmes</a:t>
            </a:r>
          </a:p>
        </p:txBody>
      </p:sp>
      <p:sp>
        <p:nvSpPr>
          <p:cNvPr id="3" name="Rectangle 2"/>
          <p:cNvSpPr/>
          <p:nvPr/>
        </p:nvSpPr>
        <p:spPr>
          <a:xfrm>
            <a:off x="3812143" y="1910366"/>
            <a:ext cx="3940935" cy="991674"/>
          </a:xfrm>
          <a:prstGeom prst="rect">
            <a:avLst/>
          </a:prstGeom>
          <a:scene3d>
            <a:camera prst="orthographicFront"/>
            <a:lightRig rig="threePt" dir="t"/>
          </a:scene3d>
          <a:sp3d>
            <a:bevelT prst="convex"/>
          </a:sp3d>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400" dirty="0"/>
              <a:t>La proportionnalité dans les nouveaux programmes</a:t>
            </a:r>
          </a:p>
        </p:txBody>
      </p:sp>
      <p:sp>
        <p:nvSpPr>
          <p:cNvPr id="4" name="Rectangle 3"/>
          <p:cNvSpPr/>
          <p:nvPr/>
        </p:nvSpPr>
        <p:spPr>
          <a:xfrm>
            <a:off x="3812144" y="3485881"/>
            <a:ext cx="3940935" cy="991674"/>
          </a:xfrm>
          <a:prstGeom prst="rect">
            <a:avLst/>
          </a:prstGeom>
          <a:scene3d>
            <a:camera prst="orthographicFront"/>
            <a:lightRig rig="threePt" dir="t"/>
          </a:scene3d>
          <a:sp3d>
            <a:bevelT prst="convex"/>
          </a:sp3d>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400" dirty="0"/>
              <a:t>Les différentes procédures</a:t>
            </a:r>
          </a:p>
        </p:txBody>
      </p:sp>
      <p:sp>
        <p:nvSpPr>
          <p:cNvPr id="5" name="Rectangle 4"/>
          <p:cNvSpPr/>
          <p:nvPr/>
        </p:nvSpPr>
        <p:spPr>
          <a:xfrm>
            <a:off x="3812143" y="5007733"/>
            <a:ext cx="3940935" cy="991674"/>
          </a:xfrm>
          <a:prstGeom prst="rect">
            <a:avLst/>
          </a:prstGeom>
          <a:scene3d>
            <a:camera prst="orthographicFront"/>
            <a:lightRig rig="threePt" dir="t"/>
          </a:scene3d>
          <a:sp3d>
            <a:bevelT prst="convex"/>
          </a:sp3d>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400" dirty="0"/>
              <a:t>La progressivité</a:t>
            </a:r>
          </a:p>
        </p:txBody>
      </p:sp>
      <p:sp>
        <p:nvSpPr>
          <p:cNvPr id="6" name="Flèche vers le bas 5"/>
          <p:cNvSpPr/>
          <p:nvPr/>
        </p:nvSpPr>
        <p:spPr>
          <a:xfrm>
            <a:off x="5595868" y="1380188"/>
            <a:ext cx="373483" cy="4893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vers le bas 6"/>
          <p:cNvSpPr/>
          <p:nvPr/>
        </p:nvSpPr>
        <p:spPr>
          <a:xfrm>
            <a:off x="5595867" y="2976094"/>
            <a:ext cx="373483" cy="4893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vers le bas 7"/>
          <p:cNvSpPr/>
          <p:nvPr/>
        </p:nvSpPr>
        <p:spPr>
          <a:xfrm>
            <a:off x="5595866" y="4518875"/>
            <a:ext cx="373483" cy="4893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15913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968500"/>
            <a:ext cx="8458200" cy="1828800"/>
          </a:xfrm>
        </p:spPr>
        <p:txBody>
          <a:bodyPr>
            <a:normAutofit fontScale="90000"/>
          </a:bodyPr>
          <a:lstStyle/>
          <a:p>
            <a:r>
              <a:rPr lang="en-US" sz="8800" dirty="0" err="1"/>
              <a:t>Proportionnalité</a:t>
            </a:r>
            <a:r>
              <a:rPr lang="en-US" sz="8800" dirty="0"/>
              <a:t> </a:t>
            </a:r>
            <a:r>
              <a:rPr lang="en-US" sz="8800" dirty="0" err="1"/>
              <a:t>dans</a:t>
            </a:r>
            <a:r>
              <a:rPr lang="en-US" sz="8800" dirty="0"/>
              <a:t> les nouveaux </a:t>
            </a:r>
            <a:r>
              <a:rPr lang="en-US" sz="8800" dirty="0" err="1"/>
              <a:t>programmes</a:t>
            </a:r>
            <a:endParaRPr lang="en-US" sz="8800" dirty="0"/>
          </a:p>
        </p:txBody>
      </p:sp>
    </p:spTree>
    <p:extLst>
      <p:ext uri="{BB962C8B-B14F-4D97-AF65-F5344CB8AC3E}">
        <p14:creationId xmlns:p14="http://schemas.microsoft.com/office/powerpoint/2010/main" val="73674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19192" y="71519"/>
            <a:ext cx="10178322" cy="878004"/>
          </a:xfrm>
        </p:spPr>
        <p:txBody>
          <a:bodyPr>
            <a:normAutofit/>
          </a:bodyPr>
          <a:lstStyle/>
          <a:p>
            <a:r>
              <a:rPr lang="fr-FR" sz="4800" b="1" dirty="0"/>
              <a:t>Bref historique de 1945 à 2008</a:t>
            </a:r>
          </a:p>
        </p:txBody>
      </p:sp>
      <p:sp>
        <p:nvSpPr>
          <p:cNvPr id="3" name="Espace réservé du contenu 2"/>
          <p:cNvSpPr>
            <a:spLocks noGrp="1"/>
          </p:cNvSpPr>
          <p:nvPr>
            <p:ph idx="1"/>
          </p:nvPr>
        </p:nvSpPr>
        <p:spPr>
          <a:xfrm>
            <a:off x="1165181" y="1233728"/>
            <a:ext cx="10178322" cy="4619203"/>
          </a:xfrm>
        </p:spPr>
        <p:txBody>
          <a:bodyPr/>
          <a:lstStyle/>
          <a:p>
            <a:pPr marL="0" indent="0">
              <a:spcBef>
                <a:spcPts val="0"/>
              </a:spcBef>
              <a:buNone/>
            </a:pPr>
            <a:r>
              <a:rPr lang="fr-FR" dirty="0"/>
              <a:t>	</a:t>
            </a:r>
            <a:r>
              <a:rPr lang="fr-FR" sz="2400" dirty="0"/>
              <a:t>La règle de 3. Routine orale et écrite qui au départ à du sens mais 	qui finit par le perdre.</a:t>
            </a:r>
          </a:p>
          <a:p>
            <a:pPr marL="0" indent="0">
              <a:spcBef>
                <a:spcPts val="0"/>
              </a:spcBef>
              <a:buNone/>
            </a:pPr>
            <a:r>
              <a:rPr lang="fr-FR" sz="2400" dirty="0"/>
              <a:t>	</a:t>
            </a:r>
            <a:r>
              <a:rPr lang="fr-FR" sz="2400" i="1" dirty="0"/>
              <a:t>« 2 kg de pommes coute 21F, </a:t>
            </a:r>
            <a:r>
              <a:rPr lang="fr-FR" sz="2400" i="1" dirty="0">
                <a:sym typeface="Wingdings" panose="05000000000000000000" pitchFamily="2" charset="2"/>
              </a:rPr>
              <a:t>1</a:t>
            </a:r>
            <a:r>
              <a:rPr lang="fr-FR" sz="2400" i="1" dirty="0"/>
              <a:t>kg de pommes coute 10F50 </a:t>
            </a:r>
            <a:r>
              <a:rPr lang="fr-FR" sz="2400" i="1" dirty="0">
                <a:sym typeface="Wingdings" panose="05000000000000000000" pitchFamily="2" charset="2"/>
              </a:rPr>
              <a:t></a:t>
            </a:r>
            <a:r>
              <a:rPr lang="fr-FR" sz="2400" i="1" dirty="0"/>
              <a:t> 3 	fois plus de pommes coutent 3X plus chers. </a:t>
            </a:r>
            <a:r>
              <a:rPr lang="fr-FR" sz="2400" i="1" dirty="0">
                <a:sym typeface="Wingdings" panose="05000000000000000000" pitchFamily="2" charset="2"/>
              </a:rPr>
              <a:t> </a:t>
            </a:r>
            <a:r>
              <a:rPr lang="fr-FR" sz="2400" i="1" dirty="0"/>
              <a:t>3kg de pommes 	coutent 31F50. »</a:t>
            </a:r>
          </a:p>
          <a:p>
            <a:pPr marL="0" indent="0">
              <a:spcBef>
                <a:spcPts val="0"/>
              </a:spcBef>
              <a:buNone/>
            </a:pPr>
            <a:r>
              <a:rPr lang="fr-FR" dirty="0"/>
              <a:t>	 </a:t>
            </a:r>
          </a:p>
          <a:p>
            <a:pPr marL="0" indent="0">
              <a:spcBef>
                <a:spcPts val="0"/>
              </a:spcBef>
              <a:buNone/>
            </a:pPr>
            <a:endParaRPr lang="fr-FR" sz="2800" dirty="0"/>
          </a:p>
          <a:p>
            <a:pPr marL="0" indent="0">
              <a:spcBef>
                <a:spcPts val="0"/>
              </a:spcBef>
              <a:buNone/>
            </a:pPr>
            <a:endParaRPr lang="fr-FR" sz="2400" dirty="0"/>
          </a:p>
          <a:p>
            <a:pPr marL="0" indent="0">
              <a:spcBef>
                <a:spcPts val="0"/>
              </a:spcBef>
              <a:buNone/>
            </a:pPr>
            <a:r>
              <a:rPr lang="fr-FR" sz="2400" dirty="0"/>
              <a:t>	Apparition du terme </a:t>
            </a:r>
            <a:r>
              <a:rPr lang="fr-FR" sz="2400" b="1" dirty="0"/>
              <a:t>proportionnalité</a:t>
            </a:r>
          </a:p>
          <a:p>
            <a:pPr marL="0" indent="0">
              <a:spcBef>
                <a:spcPts val="0"/>
              </a:spcBef>
              <a:buNone/>
            </a:pPr>
            <a:r>
              <a:rPr lang="fr-FR" sz="2400" dirty="0"/>
              <a:t>	On privilégie une approche fonctionnelle. Les élèves inscrivent les 	données dans un tableau et doivent identifier l’opérateur 	(multiplié/divisé).</a:t>
            </a:r>
          </a:p>
          <a:p>
            <a:pPr marL="0" indent="0">
              <a:spcBef>
                <a:spcPts val="0"/>
              </a:spcBef>
              <a:buNone/>
            </a:pPr>
            <a:r>
              <a:rPr lang="fr-FR" dirty="0"/>
              <a:t>	</a:t>
            </a:r>
          </a:p>
          <a:p>
            <a:pPr marL="0" indent="0">
              <a:buNone/>
            </a:pPr>
            <a:endParaRPr lang="fr-FR" dirty="0"/>
          </a:p>
        </p:txBody>
      </p:sp>
      <p:sp>
        <p:nvSpPr>
          <p:cNvPr id="4" name="Organigramme : Processus 3"/>
          <p:cNvSpPr/>
          <p:nvPr/>
        </p:nvSpPr>
        <p:spPr>
          <a:xfrm>
            <a:off x="819192" y="1223041"/>
            <a:ext cx="1210962" cy="679621"/>
          </a:xfrm>
          <a:prstGeom prst="flowChart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800" b="1" dirty="0">
                <a:solidFill>
                  <a:schemeClr val="tx1"/>
                </a:solidFill>
              </a:rPr>
              <a:t>1945</a:t>
            </a:r>
          </a:p>
        </p:txBody>
      </p:sp>
      <p:sp>
        <p:nvSpPr>
          <p:cNvPr id="5" name="Organigramme : Processus 4"/>
          <p:cNvSpPr/>
          <p:nvPr/>
        </p:nvSpPr>
        <p:spPr>
          <a:xfrm>
            <a:off x="819192" y="3856941"/>
            <a:ext cx="1210962" cy="679621"/>
          </a:xfrm>
          <a:prstGeom prst="flowChart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800" b="1" dirty="0">
                <a:solidFill>
                  <a:schemeClr val="tx1"/>
                </a:solidFill>
              </a:rPr>
              <a:t>1970</a:t>
            </a:r>
          </a:p>
        </p:txBody>
      </p:sp>
    </p:spTree>
    <p:extLst>
      <p:ext uri="{BB962C8B-B14F-4D97-AF65-F5344CB8AC3E}">
        <p14:creationId xmlns:p14="http://schemas.microsoft.com/office/powerpoint/2010/main" val="2266845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p:cNvSpPr>
            <a:spLocks noGrp="1"/>
          </p:cNvSpPr>
          <p:nvPr>
            <p:ph type="title"/>
          </p:nvPr>
        </p:nvSpPr>
        <p:spPr>
          <a:xfrm>
            <a:off x="807178" y="98056"/>
            <a:ext cx="10178322" cy="878004"/>
          </a:xfrm>
        </p:spPr>
        <p:txBody>
          <a:bodyPr>
            <a:normAutofit/>
          </a:bodyPr>
          <a:lstStyle/>
          <a:p>
            <a:r>
              <a:rPr lang="fr-FR" sz="4800" b="1" dirty="0"/>
              <a:t>Bref historique de 1945 à 2008</a:t>
            </a:r>
          </a:p>
        </p:txBody>
      </p:sp>
      <p:sp>
        <p:nvSpPr>
          <p:cNvPr id="3" name="Espace réservé du contenu 2"/>
          <p:cNvSpPr>
            <a:spLocks noGrp="1"/>
          </p:cNvSpPr>
          <p:nvPr>
            <p:ph idx="1"/>
          </p:nvPr>
        </p:nvSpPr>
        <p:spPr>
          <a:xfrm>
            <a:off x="1364262" y="830905"/>
            <a:ext cx="10178322" cy="5286468"/>
          </a:xfrm>
        </p:spPr>
        <p:txBody>
          <a:bodyPr/>
          <a:lstStyle/>
          <a:p>
            <a:pPr marL="914400" lvl="2" indent="0">
              <a:buNone/>
            </a:pPr>
            <a:endParaRPr lang="fr-FR" sz="2000" dirty="0"/>
          </a:p>
          <a:p>
            <a:pPr marL="914400" lvl="2" indent="0">
              <a:buNone/>
            </a:pPr>
            <a:r>
              <a:rPr lang="fr-FR" sz="2400" dirty="0"/>
              <a:t>On retient les deux approches précédentes</a:t>
            </a:r>
          </a:p>
          <a:p>
            <a:pPr marL="914400" lvl="2" indent="0">
              <a:buNone/>
            </a:pPr>
            <a:endParaRPr lang="fr-FR" sz="2000" dirty="0"/>
          </a:p>
          <a:p>
            <a:pPr marL="914400" lvl="2" indent="0">
              <a:buNone/>
            </a:pPr>
            <a:endParaRPr lang="fr-FR" sz="2000" dirty="0"/>
          </a:p>
          <a:p>
            <a:pPr marL="914400" lvl="2" indent="0">
              <a:buNone/>
            </a:pPr>
            <a:r>
              <a:rPr lang="fr-FR" sz="2400" dirty="0"/>
              <a:t>Approche multiple : </a:t>
            </a:r>
            <a:r>
              <a:rPr lang="fr-FR" sz="2400" i="1" dirty="0"/>
              <a:t>« Raisonnement personnel »</a:t>
            </a:r>
          </a:p>
          <a:p>
            <a:pPr marL="914400" lvl="2" indent="0">
              <a:buNone/>
            </a:pPr>
            <a:r>
              <a:rPr lang="fr-FR" sz="2400" dirty="0"/>
              <a:t>On garde l’idée de la recherche du coefficient mais aussi de mobiliser les propriétés linéaires et le retour à l’unité.</a:t>
            </a:r>
          </a:p>
          <a:p>
            <a:pPr marL="914400" lvl="2" indent="0">
              <a:buNone/>
            </a:pPr>
            <a:r>
              <a:rPr lang="fr-FR" sz="2400" dirty="0"/>
              <a:t>Abandon de la règle de 3 </a:t>
            </a:r>
            <a:r>
              <a:rPr lang="fr-FR" sz="2400" dirty="0">
                <a:sym typeface="Wingdings" panose="05000000000000000000" pitchFamily="2" charset="2"/>
              </a:rPr>
              <a:t> pas suffisamment de sens</a:t>
            </a:r>
          </a:p>
          <a:p>
            <a:pPr marL="914400" lvl="2" indent="0">
              <a:buNone/>
            </a:pPr>
            <a:endParaRPr lang="fr-FR" sz="2000" dirty="0">
              <a:sym typeface="Wingdings" panose="05000000000000000000" pitchFamily="2" charset="2"/>
            </a:endParaRPr>
          </a:p>
          <a:p>
            <a:pPr marL="914400" lvl="2" indent="0">
              <a:buNone/>
            </a:pPr>
            <a:r>
              <a:rPr lang="fr-FR" sz="2000" dirty="0">
                <a:sym typeface="Wingdings" panose="05000000000000000000" pitchFamily="2" charset="2"/>
              </a:rPr>
              <a:t> </a:t>
            </a:r>
            <a:r>
              <a:rPr lang="fr-FR" sz="2400" dirty="0">
                <a:sym typeface="Wingdings" panose="05000000000000000000" pitchFamily="2" charset="2"/>
              </a:rPr>
              <a:t>La même approche multiple : </a:t>
            </a:r>
            <a:r>
              <a:rPr lang="fr-FR" sz="2400" i="1" dirty="0">
                <a:sym typeface="Wingdings" panose="05000000000000000000" pitchFamily="2" charset="2"/>
              </a:rPr>
              <a:t>« procédures variées à connaître »</a:t>
            </a:r>
          </a:p>
          <a:p>
            <a:pPr marL="914400" lvl="2" indent="0">
              <a:buNone/>
            </a:pPr>
            <a:r>
              <a:rPr lang="fr-FR" sz="2400" i="1" dirty="0">
                <a:sym typeface="Wingdings" panose="05000000000000000000" pitchFamily="2" charset="2"/>
              </a:rPr>
              <a:t> </a:t>
            </a:r>
            <a:r>
              <a:rPr lang="fr-FR" sz="2400" dirty="0">
                <a:sym typeface="Wingdings" panose="05000000000000000000" pitchFamily="2" charset="2"/>
              </a:rPr>
              <a:t>En 2002 et 2008 il n’y a pas de liste de procédures précises</a:t>
            </a:r>
          </a:p>
          <a:p>
            <a:pPr marL="914400" lvl="2" indent="0">
              <a:buNone/>
            </a:pPr>
            <a:r>
              <a:rPr lang="fr-FR" sz="2400" dirty="0">
                <a:sym typeface="Wingdings" panose="05000000000000000000" pitchFamily="2" charset="2"/>
              </a:rPr>
              <a:t> Mauvaise interprétation de la règle de 3 (VS produit en croix)</a:t>
            </a:r>
          </a:p>
          <a:p>
            <a:pPr marL="914400" lvl="2" indent="0">
              <a:buNone/>
            </a:pPr>
            <a:endParaRPr lang="fr-FR" sz="2000" dirty="0">
              <a:sym typeface="Wingdings" panose="05000000000000000000" pitchFamily="2" charset="2"/>
            </a:endParaRPr>
          </a:p>
        </p:txBody>
      </p:sp>
      <p:sp>
        <p:nvSpPr>
          <p:cNvPr id="5" name="Organigramme : Processus 4"/>
          <p:cNvSpPr/>
          <p:nvPr/>
        </p:nvSpPr>
        <p:spPr>
          <a:xfrm>
            <a:off x="992187" y="1112107"/>
            <a:ext cx="1210962" cy="745403"/>
          </a:xfrm>
          <a:prstGeom prst="flowChart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800" b="1" dirty="0">
                <a:solidFill>
                  <a:schemeClr val="tx1"/>
                </a:solidFill>
              </a:rPr>
              <a:t>1995</a:t>
            </a:r>
          </a:p>
        </p:txBody>
      </p:sp>
      <p:sp>
        <p:nvSpPr>
          <p:cNvPr id="8" name="Organigramme : Processus 7"/>
          <p:cNvSpPr/>
          <p:nvPr/>
        </p:nvSpPr>
        <p:spPr>
          <a:xfrm>
            <a:off x="992187" y="2670975"/>
            <a:ext cx="1210962" cy="679621"/>
          </a:xfrm>
          <a:prstGeom prst="flowChart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800" b="1" dirty="0">
                <a:solidFill>
                  <a:schemeClr val="tx1"/>
                </a:solidFill>
              </a:rPr>
              <a:t>2002</a:t>
            </a:r>
          </a:p>
        </p:txBody>
      </p:sp>
      <p:sp>
        <p:nvSpPr>
          <p:cNvPr id="9" name="Organigramme : Processus 8"/>
          <p:cNvSpPr/>
          <p:nvPr/>
        </p:nvSpPr>
        <p:spPr>
          <a:xfrm>
            <a:off x="992187" y="4394174"/>
            <a:ext cx="1210962" cy="679621"/>
          </a:xfrm>
          <a:prstGeom prst="flowChart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800" b="1" dirty="0">
                <a:solidFill>
                  <a:schemeClr val="tx1"/>
                </a:solidFill>
              </a:rPr>
              <a:t>2008</a:t>
            </a:r>
          </a:p>
        </p:txBody>
      </p:sp>
    </p:spTree>
    <p:extLst>
      <p:ext uri="{BB962C8B-B14F-4D97-AF65-F5344CB8AC3E}">
        <p14:creationId xmlns:p14="http://schemas.microsoft.com/office/powerpoint/2010/main" val="1172061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51678" y="382385"/>
            <a:ext cx="10178322" cy="803864"/>
          </a:xfrm>
        </p:spPr>
        <p:txBody>
          <a:bodyPr>
            <a:normAutofit/>
          </a:bodyPr>
          <a:lstStyle/>
          <a:p>
            <a:r>
              <a:rPr lang="fr-FR" sz="4800" b="1" dirty="0"/>
              <a:t>Programme de 2016</a:t>
            </a:r>
          </a:p>
        </p:txBody>
      </p:sp>
      <p:sp>
        <p:nvSpPr>
          <p:cNvPr id="3" name="Espace réservé du contenu 2"/>
          <p:cNvSpPr>
            <a:spLocks noGrp="1"/>
          </p:cNvSpPr>
          <p:nvPr>
            <p:ph idx="1"/>
          </p:nvPr>
        </p:nvSpPr>
        <p:spPr>
          <a:xfrm>
            <a:off x="1092200" y="1383957"/>
            <a:ext cx="10337800" cy="4495635"/>
          </a:xfrm>
        </p:spPr>
        <p:txBody>
          <a:bodyPr>
            <a:normAutofit lnSpcReduction="10000"/>
          </a:bodyPr>
          <a:lstStyle/>
          <a:p>
            <a:r>
              <a:rPr lang="fr-FR" sz="2800" dirty="0"/>
              <a:t>La proportionnalité est présente dans les 3 thèmes d’étude</a:t>
            </a:r>
          </a:p>
          <a:p>
            <a:pPr lvl="1">
              <a:buFont typeface="Wingdings" panose="05000000000000000000" pitchFamily="2" charset="2"/>
              <a:buChar char="à"/>
            </a:pPr>
            <a:r>
              <a:rPr lang="fr-FR" sz="2400" b="1" i="1" dirty="0">
                <a:sym typeface="Wingdings" panose="05000000000000000000" pitchFamily="2" charset="2"/>
              </a:rPr>
              <a:t>En étant partout on finit par être nulle part !</a:t>
            </a:r>
          </a:p>
          <a:p>
            <a:pPr marL="457200" lvl="1" indent="0">
              <a:buNone/>
            </a:pPr>
            <a:endParaRPr lang="fr-FR" sz="2400" dirty="0">
              <a:sym typeface="Wingdings" panose="05000000000000000000" pitchFamily="2" charset="2"/>
            </a:endParaRPr>
          </a:p>
          <a:p>
            <a:pPr marL="0" lvl="1" indent="0">
              <a:buNone/>
            </a:pPr>
            <a:r>
              <a:rPr lang="fr-FR" sz="2400" dirty="0">
                <a:sym typeface="Wingdings" panose="05000000000000000000" pitchFamily="2" charset="2"/>
              </a:rPr>
              <a:t>On ne parle pas de proportionnalité au C2 alors que les élèves rencontrent des situations du type :</a:t>
            </a:r>
          </a:p>
          <a:p>
            <a:pPr marL="0" lvl="1" indent="0" algn="ctr">
              <a:buNone/>
            </a:pPr>
            <a:r>
              <a:rPr lang="fr-FR" sz="2400" i="1" dirty="0">
                <a:sym typeface="Wingdings" panose="05000000000000000000" pitchFamily="2" charset="2"/>
              </a:rPr>
              <a:t>« 1kg de fraises coute 2€, combien coutent 2kg de fraises ? »</a:t>
            </a:r>
          </a:p>
          <a:p>
            <a:pPr marL="285750" lvl="1" indent="-285750">
              <a:buFont typeface="Arial" panose="020B0604020202020204" pitchFamily="34" charset="0"/>
              <a:buChar char="•"/>
            </a:pPr>
            <a:endParaRPr lang="fr-FR" sz="2400" dirty="0">
              <a:sym typeface="Wingdings" panose="05000000000000000000" pitchFamily="2" charset="2"/>
            </a:endParaRPr>
          </a:p>
          <a:p>
            <a:pPr marL="0" lvl="1" indent="0">
              <a:buNone/>
            </a:pPr>
            <a:r>
              <a:rPr lang="fr-FR" sz="2400" dirty="0">
                <a:sym typeface="Wingdings" panose="05000000000000000000" pitchFamily="2" charset="2"/>
              </a:rPr>
              <a:t>	Dans la vie réelle, les situations ne sont pas si proportionnelles 	que cela </a:t>
            </a:r>
          </a:p>
          <a:p>
            <a:pPr marL="0" lvl="1" indent="0">
              <a:buNone/>
            </a:pPr>
            <a:r>
              <a:rPr lang="fr-FR" sz="2400" dirty="0">
                <a:sym typeface="Wingdings" panose="05000000000000000000" pitchFamily="2" charset="2"/>
              </a:rPr>
              <a:t>	2 fois plus de pommes ≠ 2 fois plus lourd</a:t>
            </a:r>
          </a:p>
          <a:p>
            <a:pPr marL="0" lvl="1" indent="0">
              <a:buNone/>
            </a:pPr>
            <a:endParaRPr lang="fr-FR" dirty="0">
              <a:sym typeface="Wingdings" panose="05000000000000000000" pitchFamily="2" charset="2"/>
            </a:endParaRPr>
          </a:p>
          <a:p>
            <a:pPr marL="0" lvl="1" indent="0">
              <a:buNone/>
            </a:pPr>
            <a:endParaRPr lang="fr-FR" dirty="0">
              <a:sym typeface="Wingdings" panose="05000000000000000000" pitchFamily="2" charset="2"/>
            </a:endParaRPr>
          </a:p>
        </p:txBody>
      </p:sp>
      <p:sp>
        <p:nvSpPr>
          <p:cNvPr id="4" name="Triangle isocèle 3"/>
          <p:cNvSpPr/>
          <p:nvPr/>
        </p:nvSpPr>
        <p:spPr>
          <a:xfrm>
            <a:off x="1524686" y="4533474"/>
            <a:ext cx="543698" cy="60548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fr-FR" sz="3600" dirty="0">
                <a:solidFill>
                  <a:schemeClr val="tx1"/>
                </a:solidFill>
              </a:rPr>
              <a:t>!</a:t>
            </a:r>
          </a:p>
        </p:txBody>
      </p:sp>
    </p:spTree>
    <p:extLst>
      <p:ext uri="{BB962C8B-B14F-4D97-AF65-F5344CB8AC3E}">
        <p14:creationId xmlns:p14="http://schemas.microsoft.com/office/powerpoint/2010/main" val="676460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51678" y="382385"/>
            <a:ext cx="10178322" cy="803864"/>
          </a:xfrm>
        </p:spPr>
        <p:txBody>
          <a:bodyPr>
            <a:normAutofit/>
          </a:bodyPr>
          <a:lstStyle/>
          <a:p>
            <a:r>
              <a:rPr lang="fr-FR" sz="4800" b="1" dirty="0"/>
              <a:t>Nombres et calculs</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022829428"/>
              </p:ext>
            </p:extLst>
          </p:nvPr>
        </p:nvGraphicFramePr>
        <p:xfrm>
          <a:off x="720426" y="1536700"/>
          <a:ext cx="10709574" cy="2716403"/>
        </p:xfrm>
        <a:graphic>
          <a:graphicData uri="http://schemas.openxmlformats.org/drawingml/2006/table">
            <a:tbl>
              <a:tblPr firstRow="1" firstCol="1" bandRow="1">
                <a:tableStyleId>{5940675A-B579-460E-94D1-54222C63F5DA}</a:tableStyleId>
              </a:tblPr>
              <a:tblGrid>
                <a:gridCol w="3090351">
                  <a:extLst>
                    <a:ext uri="{9D8B030D-6E8A-4147-A177-3AD203B41FA5}">
                      <a16:colId xmlns:a16="http://schemas.microsoft.com/office/drawing/2014/main" val="20000"/>
                    </a:ext>
                  </a:extLst>
                </a:gridCol>
                <a:gridCol w="7619223">
                  <a:extLst>
                    <a:ext uri="{9D8B030D-6E8A-4147-A177-3AD203B41FA5}">
                      <a16:colId xmlns:a16="http://schemas.microsoft.com/office/drawing/2014/main" val="20001"/>
                    </a:ext>
                  </a:extLst>
                </a:gridCol>
              </a:tblGrid>
              <a:tr h="655112">
                <a:tc>
                  <a:txBody>
                    <a:bodyPr/>
                    <a:lstStyle/>
                    <a:p>
                      <a:pPr>
                        <a:lnSpc>
                          <a:spcPct val="115000"/>
                        </a:lnSpc>
                        <a:spcAft>
                          <a:spcPts val="0"/>
                        </a:spcAft>
                      </a:pPr>
                      <a:r>
                        <a:rPr lang="fr-FR" sz="1600" b="1" kern="1200" dirty="0">
                          <a:solidFill>
                            <a:schemeClr val="tx1"/>
                          </a:solidFill>
                          <a:effectLst/>
                          <a:latin typeface="+mn-lt"/>
                          <a:ea typeface="+mn-ea"/>
                          <a:cs typeface="+mn-cs"/>
                        </a:rPr>
                        <a:t>Connaissances et compétences associées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a:lnSpc>
                          <a:spcPct val="115000"/>
                        </a:lnSpc>
                        <a:spcAft>
                          <a:spcPts val="0"/>
                        </a:spcAft>
                      </a:pPr>
                      <a:r>
                        <a:rPr lang="fr-FR" sz="1600" b="1" kern="1200" dirty="0">
                          <a:solidFill>
                            <a:schemeClr val="tx1"/>
                          </a:solidFill>
                          <a:effectLst/>
                          <a:latin typeface="+mn-lt"/>
                          <a:ea typeface="+mn-ea"/>
                          <a:cs typeface="+mn-cs"/>
                        </a:rPr>
                        <a:t>Exemples de situations, d’activités et de ressources pour l’élève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extLst>
                  <a:ext uri="{0D108BD9-81ED-4DB2-BD59-A6C34878D82A}">
                    <a16:rowId xmlns:a16="http://schemas.microsoft.com/office/drawing/2014/main" val="10000"/>
                  </a:ext>
                </a:extLst>
              </a:tr>
              <a:tr h="2061291">
                <a:tc>
                  <a:txBody>
                    <a:bodyPr/>
                    <a:lstStyle/>
                    <a:p>
                      <a:pPr>
                        <a:lnSpc>
                          <a:spcPct val="115000"/>
                        </a:lnSpc>
                        <a:spcAft>
                          <a:spcPts val="0"/>
                        </a:spcAft>
                      </a:pPr>
                      <a:r>
                        <a:rPr lang="fr-FR" sz="1800" b="1" dirty="0">
                          <a:effectLst/>
                        </a:rPr>
                        <a:t>Proportionnalité</a:t>
                      </a:r>
                      <a:endParaRPr lang="fr-FR" sz="2400" b="1" dirty="0">
                        <a:effectLst/>
                      </a:endParaRPr>
                    </a:p>
                    <a:p>
                      <a:pPr>
                        <a:lnSpc>
                          <a:spcPct val="115000"/>
                        </a:lnSpc>
                        <a:spcAft>
                          <a:spcPts val="0"/>
                        </a:spcAft>
                      </a:pPr>
                      <a:r>
                        <a:rPr lang="fr-FR" sz="1800" dirty="0">
                          <a:effectLst/>
                        </a:rPr>
                        <a:t>Reconnaitre et résoudre des problèmes relevant de la proportionnalité en utilisant une </a:t>
                      </a:r>
                      <a:r>
                        <a:rPr lang="fr-FR" dirty="0">
                          <a:solidFill>
                            <a:schemeClr val="tx1"/>
                          </a:solidFill>
                        </a:rPr>
                        <a:t>procédure adaptée</a:t>
                      </a:r>
                      <a:r>
                        <a:rPr lang="fr-FR" sz="1800" dirty="0">
                          <a:solidFill>
                            <a:schemeClr val="tx1"/>
                          </a:solidFill>
                          <a:effectLst/>
                        </a:rPr>
                        <a:t>.</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dirty="0">
                          <a:effectLst/>
                        </a:rPr>
                        <a:t>Situations permettant une rencontre avec des échelles, des vitesses constantes, des taux de pourcentage, en lien avec l’étude des fractions décimales.</a:t>
                      </a:r>
                      <a:endParaRPr lang="fr-FR" sz="2400" dirty="0">
                        <a:effectLst/>
                      </a:endParaRPr>
                    </a:p>
                    <a:p>
                      <a:pPr>
                        <a:lnSpc>
                          <a:spcPct val="115000"/>
                        </a:lnSpc>
                        <a:spcAft>
                          <a:spcPts val="0"/>
                        </a:spcAft>
                      </a:pPr>
                      <a:r>
                        <a:rPr lang="fr-FR" sz="1800" dirty="0">
                          <a:solidFill>
                            <a:schemeClr val="tx1"/>
                          </a:solidFill>
                          <a:effectLst/>
                        </a:rPr>
                        <a:t>Mobiliser les propriétés de linéarité (additives et multiplicatives), de proportionnalité, de passage à l’unité. </a:t>
                      </a:r>
                      <a:endParaRPr lang="fr-FR" sz="2400" dirty="0">
                        <a:solidFill>
                          <a:schemeClr val="tx1"/>
                        </a:solidFill>
                        <a:effectLst/>
                      </a:endParaRPr>
                    </a:p>
                    <a:p>
                      <a:pPr>
                        <a:lnSpc>
                          <a:spcPct val="115000"/>
                        </a:lnSpc>
                        <a:spcAft>
                          <a:spcPts val="0"/>
                        </a:spcAft>
                      </a:pPr>
                      <a:r>
                        <a:rPr lang="fr-FR" sz="1800" dirty="0">
                          <a:effectLst/>
                        </a:rPr>
                        <a:t>Utiliser des exemples de tableaux de proportionnalité.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sp>
        <p:nvSpPr>
          <p:cNvPr id="5" name="Espace réservé du contenu 2"/>
          <p:cNvSpPr txBox="1">
            <a:spLocks/>
          </p:cNvSpPr>
          <p:nvPr/>
        </p:nvSpPr>
        <p:spPr>
          <a:xfrm>
            <a:off x="1153552" y="4567882"/>
            <a:ext cx="10178322" cy="145809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fr-FR" sz="2400" dirty="0">
                <a:solidFill>
                  <a:schemeClr val="tx1"/>
                </a:solidFill>
              </a:rPr>
              <a:t>≠ entre coefficient de proportionnalité et passage à l’unité ?</a:t>
            </a:r>
          </a:p>
        </p:txBody>
      </p:sp>
    </p:spTree>
    <p:extLst>
      <p:ext uri="{BB962C8B-B14F-4D97-AF65-F5344CB8AC3E}">
        <p14:creationId xmlns:p14="http://schemas.microsoft.com/office/powerpoint/2010/main" val="4080958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51678" y="382385"/>
            <a:ext cx="10178322" cy="803864"/>
          </a:xfrm>
        </p:spPr>
        <p:txBody>
          <a:bodyPr/>
          <a:lstStyle/>
          <a:p>
            <a:r>
              <a:rPr lang="fr-FR" dirty="0"/>
              <a:t>≠ coefficient et retour à l’unité</a:t>
            </a:r>
          </a:p>
        </p:txBody>
      </p:sp>
      <p:sp>
        <p:nvSpPr>
          <p:cNvPr id="3" name="Espace réservé du contenu 2"/>
          <p:cNvSpPr>
            <a:spLocks noGrp="1"/>
          </p:cNvSpPr>
          <p:nvPr>
            <p:ph idx="1"/>
          </p:nvPr>
        </p:nvSpPr>
        <p:spPr>
          <a:xfrm>
            <a:off x="1251678" y="1383957"/>
            <a:ext cx="10178322" cy="4495635"/>
          </a:xfrm>
        </p:spPr>
        <p:txBody>
          <a:bodyPr/>
          <a:lstStyle/>
          <a:p>
            <a:r>
              <a:rPr lang="fr-FR" i="1" dirty="0"/>
              <a:t>« 6 biscuits coutent 7€20, combien coutent 10 biscuits ? »</a:t>
            </a:r>
          </a:p>
          <a:p>
            <a:endParaRPr lang="fr-FR" i="1" dirty="0"/>
          </a:p>
        </p:txBody>
      </p:sp>
      <p:graphicFrame>
        <p:nvGraphicFramePr>
          <p:cNvPr id="4" name="Tableau 3"/>
          <p:cNvGraphicFramePr>
            <a:graphicFrameLocks noGrp="1"/>
          </p:cNvGraphicFramePr>
          <p:nvPr>
            <p:extLst>
              <p:ext uri="{D42A27DB-BD31-4B8C-83A1-F6EECF244321}">
                <p14:modId xmlns:p14="http://schemas.microsoft.com/office/powerpoint/2010/main" val="690649641"/>
              </p:ext>
            </p:extLst>
          </p:nvPr>
        </p:nvGraphicFramePr>
        <p:xfrm>
          <a:off x="1933146" y="2313688"/>
          <a:ext cx="2317578" cy="741680"/>
        </p:xfrm>
        <a:graphic>
          <a:graphicData uri="http://schemas.openxmlformats.org/drawingml/2006/table">
            <a:tbl>
              <a:tblPr firstRow="1" bandRow="1">
                <a:tableStyleId>{5940675A-B579-460E-94D1-54222C63F5DA}</a:tableStyleId>
              </a:tblPr>
              <a:tblGrid>
                <a:gridCol w="983049">
                  <a:extLst>
                    <a:ext uri="{9D8B030D-6E8A-4147-A177-3AD203B41FA5}">
                      <a16:colId xmlns:a16="http://schemas.microsoft.com/office/drawing/2014/main" val="20000"/>
                    </a:ext>
                  </a:extLst>
                </a:gridCol>
                <a:gridCol w="741405">
                  <a:extLst>
                    <a:ext uri="{9D8B030D-6E8A-4147-A177-3AD203B41FA5}">
                      <a16:colId xmlns:a16="http://schemas.microsoft.com/office/drawing/2014/main" val="20001"/>
                    </a:ext>
                  </a:extLst>
                </a:gridCol>
                <a:gridCol w="593124">
                  <a:extLst>
                    <a:ext uri="{9D8B030D-6E8A-4147-A177-3AD203B41FA5}">
                      <a16:colId xmlns:a16="http://schemas.microsoft.com/office/drawing/2014/main" val="20002"/>
                    </a:ext>
                  </a:extLst>
                </a:gridCol>
              </a:tblGrid>
              <a:tr h="370840">
                <a:tc>
                  <a:txBody>
                    <a:bodyPr/>
                    <a:lstStyle/>
                    <a:p>
                      <a:r>
                        <a:rPr lang="fr-FR" dirty="0"/>
                        <a:t>Biscuits</a:t>
                      </a:r>
                    </a:p>
                  </a:txBody>
                  <a:tcPr/>
                </a:tc>
                <a:tc>
                  <a:txBody>
                    <a:bodyPr/>
                    <a:lstStyle/>
                    <a:p>
                      <a:r>
                        <a:rPr lang="fr-FR" dirty="0"/>
                        <a:t>6</a:t>
                      </a:r>
                    </a:p>
                  </a:txBody>
                  <a:tcPr/>
                </a:tc>
                <a:tc>
                  <a:txBody>
                    <a:bodyPr/>
                    <a:lstStyle/>
                    <a:p>
                      <a:r>
                        <a:rPr lang="fr-FR" dirty="0"/>
                        <a:t>10</a:t>
                      </a:r>
                    </a:p>
                  </a:txBody>
                  <a:tcPr/>
                </a:tc>
                <a:extLst>
                  <a:ext uri="{0D108BD9-81ED-4DB2-BD59-A6C34878D82A}">
                    <a16:rowId xmlns:a16="http://schemas.microsoft.com/office/drawing/2014/main" val="10000"/>
                  </a:ext>
                </a:extLst>
              </a:tr>
              <a:tr h="370840">
                <a:tc>
                  <a:txBody>
                    <a:bodyPr/>
                    <a:lstStyle/>
                    <a:p>
                      <a:r>
                        <a:rPr lang="fr-FR" dirty="0"/>
                        <a:t>Prix</a:t>
                      </a:r>
                    </a:p>
                  </a:txBody>
                  <a:tcPr/>
                </a:tc>
                <a:tc>
                  <a:txBody>
                    <a:bodyPr/>
                    <a:lstStyle/>
                    <a:p>
                      <a:r>
                        <a:rPr lang="fr-FR" dirty="0"/>
                        <a:t>7€20</a:t>
                      </a:r>
                    </a:p>
                  </a:txBody>
                  <a:tcPr/>
                </a:tc>
                <a:tc>
                  <a:txBody>
                    <a:bodyPr/>
                    <a:lstStyle/>
                    <a:p>
                      <a:r>
                        <a:rPr lang="fr-FR" dirty="0"/>
                        <a:t> ?</a:t>
                      </a:r>
                    </a:p>
                  </a:txBody>
                  <a:tcPr/>
                </a:tc>
                <a:extLst>
                  <a:ext uri="{0D108BD9-81ED-4DB2-BD59-A6C34878D82A}">
                    <a16:rowId xmlns:a16="http://schemas.microsoft.com/office/drawing/2014/main" val="10001"/>
                  </a:ext>
                </a:extLst>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1211646111"/>
              </p:ext>
            </p:extLst>
          </p:nvPr>
        </p:nvGraphicFramePr>
        <p:xfrm>
          <a:off x="5854700" y="2239547"/>
          <a:ext cx="4240773" cy="889962"/>
        </p:xfrm>
        <a:graphic>
          <a:graphicData uri="http://schemas.openxmlformats.org/drawingml/2006/table">
            <a:tbl>
              <a:tblPr firstRow="1" bandRow="1">
                <a:tableStyleId>{5940675A-B579-460E-94D1-54222C63F5DA}</a:tableStyleId>
              </a:tblPr>
              <a:tblGrid>
                <a:gridCol w="1086985">
                  <a:extLst>
                    <a:ext uri="{9D8B030D-6E8A-4147-A177-3AD203B41FA5}">
                      <a16:colId xmlns:a16="http://schemas.microsoft.com/office/drawing/2014/main" val="20000"/>
                    </a:ext>
                  </a:extLst>
                </a:gridCol>
                <a:gridCol w="903270">
                  <a:extLst>
                    <a:ext uri="{9D8B030D-6E8A-4147-A177-3AD203B41FA5}">
                      <a16:colId xmlns:a16="http://schemas.microsoft.com/office/drawing/2014/main" val="20001"/>
                    </a:ext>
                  </a:extLst>
                </a:gridCol>
                <a:gridCol w="1416177">
                  <a:extLst>
                    <a:ext uri="{9D8B030D-6E8A-4147-A177-3AD203B41FA5}">
                      <a16:colId xmlns:a16="http://schemas.microsoft.com/office/drawing/2014/main" val="20002"/>
                    </a:ext>
                  </a:extLst>
                </a:gridCol>
                <a:gridCol w="834341">
                  <a:extLst>
                    <a:ext uri="{9D8B030D-6E8A-4147-A177-3AD203B41FA5}">
                      <a16:colId xmlns:a16="http://schemas.microsoft.com/office/drawing/2014/main" val="20003"/>
                    </a:ext>
                  </a:extLst>
                </a:gridCol>
              </a:tblGrid>
              <a:tr h="444981">
                <a:tc>
                  <a:txBody>
                    <a:bodyPr/>
                    <a:lstStyle/>
                    <a:p>
                      <a:r>
                        <a:rPr lang="fr-FR" dirty="0"/>
                        <a:t>Biscuits</a:t>
                      </a:r>
                    </a:p>
                  </a:txBody>
                  <a:tcPr/>
                </a:tc>
                <a:tc>
                  <a:txBody>
                    <a:bodyPr/>
                    <a:lstStyle/>
                    <a:p>
                      <a:pPr algn="ctr"/>
                      <a:r>
                        <a:rPr lang="fr-FR" dirty="0"/>
                        <a:t>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10</a:t>
                      </a:r>
                    </a:p>
                  </a:txBody>
                  <a:tcPr/>
                </a:tc>
                <a:extLst>
                  <a:ext uri="{0D108BD9-81ED-4DB2-BD59-A6C34878D82A}">
                    <a16:rowId xmlns:a16="http://schemas.microsoft.com/office/drawing/2014/main" val="10000"/>
                  </a:ext>
                </a:extLst>
              </a:tr>
              <a:tr h="444981">
                <a:tc>
                  <a:txBody>
                    <a:bodyPr/>
                    <a:lstStyle/>
                    <a:p>
                      <a:r>
                        <a:rPr lang="fr-FR" dirty="0"/>
                        <a:t>Prix</a:t>
                      </a:r>
                    </a:p>
                  </a:txBody>
                  <a:tcPr/>
                </a:tc>
                <a:tc>
                  <a:txBody>
                    <a:bodyPr/>
                    <a:lstStyle/>
                    <a:p>
                      <a:pPr algn="ctr"/>
                      <a:r>
                        <a:rPr lang="fr-FR" dirty="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 7€20</a:t>
                      </a:r>
                    </a:p>
                  </a:txBody>
                  <a:tcPr/>
                </a:tc>
                <a:tc>
                  <a:txBody>
                    <a:bodyPr/>
                    <a:lstStyle/>
                    <a:p>
                      <a:pPr algn="ctr"/>
                      <a:r>
                        <a:rPr lang="fr-FR" dirty="0"/>
                        <a:t>?</a:t>
                      </a:r>
                    </a:p>
                  </a:txBody>
                  <a:tcPr/>
                </a:tc>
                <a:extLst>
                  <a:ext uri="{0D108BD9-81ED-4DB2-BD59-A6C34878D82A}">
                    <a16:rowId xmlns:a16="http://schemas.microsoft.com/office/drawing/2014/main" val="10001"/>
                  </a:ext>
                </a:extLst>
              </a:tr>
            </a:tbl>
          </a:graphicData>
        </a:graphic>
      </p:graphicFrame>
      <p:sp>
        <p:nvSpPr>
          <p:cNvPr id="6" name="Flèche courbée vers la gauche 5"/>
          <p:cNvSpPr/>
          <p:nvPr/>
        </p:nvSpPr>
        <p:spPr>
          <a:xfrm>
            <a:off x="4250724" y="2370918"/>
            <a:ext cx="284206" cy="627220"/>
          </a:xfrm>
          <a:prstGeom prst="curved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solidFill>
                <a:schemeClr val="tx1"/>
              </a:solidFill>
            </a:endParaRPr>
          </a:p>
        </p:txBody>
      </p:sp>
      <p:sp>
        <p:nvSpPr>
          <p:cNvPr id="7" name="Flèche courbée vers le haut 6"/>
          <p:cNvSpPr/>
          <p:nvPr/>
        </p:nvSpPr>
        <p:spPr>
          <a:xfrm flipH="1">
            <a:off x="7661188" y="3117323"/>
            <a:ext cx="988541" cy="284206"/>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solidFill>
                <a:schemeClr val="tx1"/>
              </a:solidFill>
            </a:endParaRPr>
          </a:p>
        </p:txBody>
      </p:sp>
      <p:sp>
        <p:nvSpPr>
          <p:cNvPr id="8" name="Flèche courbée vers le haut 7"/>
          <p:cNvSpPr/>
          <p:nvPr/>
        </p:nvSpPr>
        <p:spPr>
          <a:xfrm>
            <a:off x="7390376" y="3129509"/>
            <a:ext cx="2187146" cy="421858"/>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solidFill>
                <a:schemeClr val="tx1"/>
              </a:solidFill>
            </a:endParaRPr>
          </a:p>
        </p:txBody>
      </p:sp>
      <p:sp>
        <p:nvSpPr>
          <p:cNvPr id="9" name="Ellipse 8"/>
          <p:cNvSpPr/>
          <p:nvPr/>
        </p:nvSpPr>
        <p:spPr>
          <a:xfrm>
            <a:off x="4328982" y="2473599"/>
            <a:ext cx="922643" cy="42185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600" dirty="0"/>
              <a:t>x 1,2</a:t>
            </a:r>
          </a:p>
        </p:txBody>
      </p:sp>
      <p:sp>
        <p:nvSpPr>
          <p:cNvPr id="10" name="Ellipse 9"/>
          <p:cNvSpPr/>
          <p:nvPr/>
        </p:nvSpPr>
        <p:spPr>
          <a:xfrm>
            <a:off x="7015553" y="2709168"/>
            <a:ext cx="749647" cy="36602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600" dirty="0"/>
              <a:t> 1,2</a:t>
            </a:r>
          </a:p>
        </p:txBody>
      </p:sp>
      <p:sp>
        <p:nvSpPr>
          <p:cNvPr id="11" name="Nuage 10"/>
          <p:cNvSpPr/>
          <p:nvPr/>
        </p:nvSpPr>
        <p:spPr>
          <a:xfrm>
            <a:off x="1381897" y="3723833"/>
            <a:ext cx="3420076" cy="2431884"/>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dirty="0"/>
          </a:p>
          <a:p>
            <a:pPr algn="ctr"/>
            <a:r>
              <a:rPr lang="fr-FR" dirty="0"/>
              <a:t>1,2 n’as pas d’unité</a:t>
            </a:r>
          </a:p>
          <a:p>
            <a:pPr algn="ctr"/>
            <a:r>
              <a:rPr lang="fr-FR" dirty="0"/>
              <a:t>C’est une grandeur quotient </a:t>
            </a:r>
            <a:endParaRPr lang="fr-FR" dirty="0">
              <a:sym typeface="Wingdings" panose="05000000000000000000" pitchFamily="2" charset="2"/>
            </a:endParaRPr>
          </a:p>
          <a:p>
            <a:pPr algn="ctr"/>
            <a:endParaRPr lang="fr-FR" dirty="0"/>
          </a:p>
        </p:txBody>
      </p:sp>
      <p:sp>
        <p:nvSpPr>
          <p:cNvPr id="12" name="Nuage 11"/>
          <p:cNvSpPr/>
          <p:nvPr/>
        </p:nvSpPr>
        <p:spPr>
          <a:xfrm>
            <a:off x="6630774" y="3684158"/>
            <a:ext cx="3420076" cy="2431884"/>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dirty="0"/>
          </a:p>
          <a:p>
            <a:pPr algn="ctr"/>
            <a:r>
              <a:rPr lang="fr-FR" dirty="0"/>
              <a:t>1,2 est un prix</a:t>
            </a:r>
          </a:p>
          <a:p>
            <a:pPr algn="ctr"/>
            <a:endParaRPr lang="fr-FR" dirty="0"/>
          </a:p>
        </p:txBody>
      </p:sp>
    </p:spTree>
    <p:extLst>
      <p:ext uri="{BB962C8B-B14F-4D97-AF65-F5344CB8AC3E}">
        <p14:creationId xmlns:p14="http://schemas.microsoft.com/office/powerpoint/2010/main" val="1498816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51678" y="382386"/>
            <a:ext cx="10178322" cy="676284"/>
          </a:xfrm>
        </p:spPr>
        <p:txBody>
          <a:bodyPr>
            <a:noAutofit/>
          </a:bodyPr>
          <a:lstStyle/>
          <a:p>
            <a:r>
              <a:rPr lang="fr-FR" sz="4800" b="1" dirty="0"/>
              <a:t>Grandeurs et mesures</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105874391"/>
              </p:ext>
            </p:extLst>
          </p:nvPr>
        </p:nvGraphicFramePr>
        <p:xfrm>
          <a:off x="1250950" y="1298732"/>
          <a:ext cx="10179050" cy="2138172"/>
        </p:xfrm>
        <a:graphic>
          <a:graphicData uri="http://schemas.openxmlformats.org/drawingml/2006/table">
            <a:tbl>
              <a:tblPr firstRow="1" firstCol="1" bandRow="1">
                <a:tableStyleId>{5940675A-B579-460E-94D1-54222C63F5DA}</a:tableStyleId>
              </a:tblPr>
              <a:tblGrid>
                <a:gridCol w="5384628">
                  <a:extLst>
                    <a:ext uri="{9D8B030D-6E8A-4147-A177-3AD203B41FA5}">
                      <a16:colId xmlns:a16="http://schemas.microsoft.com/office/drawing/2014/main" val="20000"/>
                    </a:ext>
                  </a:extLst>
                </a:gridCol>
                <a:gridCol w="4794422">
                  <a:extLst>
                    <a:ext uri="{9D8B030D-6E8A-4147-A177-3AD203B41FA5}">
                      <a16:colId xmlns:a16="http://schemas.microsoft.com/office/drawing/2014/main" val="20001"/>
                    </a:ext>
                  </a:extLst>
                </a:gridCol>
              </a:tblGrid>
              <a:tr h="337806">
                <a:tc>
                  <a:txBody>
                    <a:bodyPr/>
                    <a:lstStyle/>
                    <a:p>
                      <a:pPr>
                        <a:lnSpc>
                          <a:spcPct val="115000"/>
                        </a:lnSpc>
                        <a:spcAft>
                          <a:spcPts val="0"/>
                        </a:spcAft>
                      </a:pPr>
                      <a:r>
                        <a:rPr lang="fr-FR" sz="1600" b="1" kern="1200" dirty="0">
                          <a:solidFill>
                            <a:schemeClr val="tx1"/>
                          </a:solidFill>
                          <a:effectLst/>
                          <a:latin typeface="+mn-lt"/>
                          <a:ea typeface="+mn-ea"/>
                          <a:cs typeface="+mn-cs"/>
                        </a:rPr>
                        <a:t>Connaissances et compétences associées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75000"/>
                      </a:schemeClr>
                    </a:solidFill>
                  </a:tcPr>
                </a:tc>
                <a:tc>
                  <a:txBody>
                    <a:bodyPr/>
                    <a:lstStyle/>
                    <a:p>
                      <a:pPr>
                        <a:lnSpc>
                          <a:spcPct val="115000"/>
                        </a:lnSpc>
                        <a:spcAft>
                          <a:spcPts val="0"/>
                        </a:spcAft>
                      </a:pPr>
                      <a:r>
                        <a:rPr lang="fr-FR" sz="1600" b="1" kern="1200" dirty="0">
                          <a:solidFill>
                            <a:schemeClr val="tx1"/>
                          </a:solidFill>
                          <a:effectLst/>
                          <a:latin typeface="+mn-lt"/>
                          <a:ea typeface="+mn-ea"/>
                          <a:cs typeface="+mn-cs"/>
                        </a:rPr>
                        <a:t>Exemples de situations, d’activités et de ressources pour l’élève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75000"/>
                      </a:schemeClr>
                    </a:solidFill>
                  </a:tcPr>
                </a:tc>
                <a:extLst>
                  <a:ext uri="{0D108BD9-81ED-4DB2-BD59-A6C34878D82A}">
                    <a16:rowId xmlns:a16="http://schemas.microsoft.com/office/drawing/2014/main" val="10000"/>
                  </a:ext>
                </a:extLst>
              </a:tr>
              <a:tr h="902040">
                <a:tc>
                  <a:txBody>
                    <a:bodyPr/>
                    <a:lstStyle/>
                    <a:p>
                      <a:pPr>
                        <a:lnSpc>
                          <a:spcPct val="115000"/>
                        </a:lnSpc>
                        <a:spcAft>
                          <a:spcPts val="0"/>
                        </a:spcAft>
                      </a:pPr>
                      <a:r>
                        <a:rPr lang="fr-FR" sz="1800" b="1" dirty="0">
                          <a:effectLst/>
                        </a:rPr>
                        <a:t>Proportionnalité</a:t>
                      </a:r>
                      <a:endParaRPr lang="fr-FR" sz="2400" b="1" dirty="0">
                        <a:effectLst/>
                      </a:endParaRPr>
                    </a:p>
                    <a:p>
                      <a:pPr>
                        <a:lnSpc>
                          <a:spcPct val="115000"/>
                        </a:lnSpc>
                        <a:spcAft>
                          <a:spcPts val="0"/>
                        </a:spcAft>
                      </a:pPr>
                      <a:r>
                        <a:rPr lang="fr-FR" sz="1800" dirty="0">
                          <a:effectLst/>
                        </a:rPr>
                        <a:t>Identifier une situation de proportionnalité entre deux grandeurs. </a:t>
                      </a:r>
                      <a:endParaRPr lang="fr-FR" sz="2400" dirty="0">
                        <a:effectLst/>
                      </a:endParaRPr>
                    </a:p>
                    <a:p>
                      <a:pPr marL="342900" lvl="0" indent="-342900">
                        <a:lnSpc>
                          <a:spcPct val="115000"/>
                        </a:lnSpc>
                        <a:spcAft>
                          <a:spcPts val="0"/>
                        </a:spcAft>
                        <a:buFont typeface="Wingdings" panose="05000000000000000000" pitchFamily="2" charset="2"/>
                        <a:buChar char=""/>
                      </a:pPr>
                      <a:r>
                        <a:rPr lang="fr-FR" sz="1800" dirty="0">
                          <a:effectLst/>
                        </a:rPr>
                        <a:t>Graphiques représentant des variations entre deux grandeurs.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kern="50" dirty="0">
                          <a:effectLst/>
                        </a:rPr>
                        <a:t>Comparer distance parcourue et temps écoulé, quantité d’essence consommée et distance parcourue, quantité de liquide écoulée et temps écoulé, etc.</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sp>
        <p:nvSpPr>
          <p:cNvPr id="5" name="Croix 4"/>
          <p:cNvSpPr/>
          <p:nvPr/>
        </p:nvSpPr>
        <p:spPr>
          <a:xfrm rot="2676464">
            <a:off x="1235673" y="2762184"/>
            <a:ext cx="432487" cy="407772"/>
          </a:xfrm>
          <a:prstGeom prst="plus">
            <a:avLst>
              <a:gd name="adj" fmla="val 44318"/>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6" name="Espace réservé du contenu 2"/>
          <p:cNvSpPr txBox="1">
            <a:spLocks/>
          </p:cNvSpPr>
          <p:nvPr/>
        </p:nvSpPr>
        <p:spPr>
          <a:xfrm>
            <a:off x="1251678" y="3503143"/>
            <a:ext cx="10178322" cy="2582561"/>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fr-FR" dirty="0">
                <a:solidFill>
                  <a:schemeClr val="tx1"/>
                </a:solidFill>
              </a:rPr>
              <a:t>Les grandeurs en présence sont de natures différentes</a:t>
            </a:r>
          </a:p>
          <a:p>
            <a:r>
              <a:rPr lang="fr-FR" dirty="0">
                <a:solidFill>
                  <a:schemeClr val="tx1"/>
                </a:solidFill>
              </a:rPr>
              <a:t>La proportionnalité peut être implicite</a:t>
            </a:r>
          </a:p>
          <a:p>
            <a:r>
              <a:rPr lang="fr-FR" dirty="0">
                <a:solidFill>
                  <a:schemeClr val="tx1"/>
                </a:solidFill>
              </a:rPr>
              <a:t>Sensibiliser les élèves à l’existence de grandeurs non proportionnelles (taille/âge)</a:t>
            </a:r>
          </a:p>
          <a:p>
            <a:r>
              <a:rPr lang="fr-FR" dirty="0">
                <a:solidFill>
                  <a:schemeClr val="tx1"/>
                </a:solidFill>
              </a:rPr>
              <a:t>Il n’est pas attendu des élèves qu’ils sachent que deux grandeurs sont proportionnelles quand on a une fonction linéaire :</a:t>
            </a:r>
          </a:p>
        </p:txBody>
      </p:sp>
      <p:pic>
        <p:nvPicPr>
          <p:cNvPr id="7" name="Image 6"/>
          <p:cNvPicPr>
            <a:picLocks noChangeAspect="1"/>
          </p:cNvPicPr>
          <p:nvPr/>
        </p:nvPicPr>
        <p:blipFill>
          <a:blip r:embed="rId2"/>
          <a:stretch>
            <a:fillRect/>
          </a:stretch>
        </p:blipFill>
        <p:spPr>
          <a:xfrm>
            <a:off x="9738995" y="4785361"/>
            <a:ext cx="2235200" cy="2072640"/>
          </a:xfrm>
          <a:prstGeom prst="rect">
            <a:avLst/>
          </a:prstGeom>
        </p:spPr>
      </p:pic>
    </p:spTree>
    <p:extLst>
      <p:ext uri="{BB962C8B-B14F-4D97-AF65-F5344CB8AC3E}">
        <p14:creationId xmlns:p14="http://schemas.microsoft.com/office/powerpoint/2010/main" val="1248266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9829800" cy="523874"/>
          </a:xfrm>
        </p:spPr>
        <p:txBody>
          <a:bodyPr>
            <a:noAutofit/>
          </a:bodyPr>
          <a:lstStyle/>
          <a:p>
            <a:r>
              <a:rPr lang="fr-FR" sz="4800" b="1" dirty="0"/>
              <a:t>Géométrie</a:t>
            </a:r>
          </a:p>
        </p:txBody>
      </p:sp>
      <p:sp>
        <p:nvSpPr>
          <p:cNvPr id="3" name="Espace réservé du contenu 2"/>
          <p:cNvSpPr>
            <a:spLocks noGrp="1"/>
          </p:cNvSpPr>
          <p:nvPr>
            <p:ph idx="1"/>
          </p:nvPr>
        </p:nvSpPr>
        <p:spPr>
          <a:xfrm>
            <a:off x="1340578" y="2936308"/>
            <a:ext cx="10178322" cy="2817340"/>
          </a:xfrm>
        </p:spPr>
        <p:txBody>
          <a:bodyPr/>
          <a:lstStyle/>
          <a:p>
            <a:r>
              <a:rPr lang="fr-FR" dirty="0"/>
              <a:t>Les grandeurs sont de même nature (longueurs), le fait que ce soit les mêmes grandeurs rajoute une difficulté</a:t>
            </a:r>
          </a:p>
          <a:p>
            <a:r>
              <a:rPr lang="fr-FR" dirty="0"/>
              <a:t>Les échelles considérées sont de taille modeste</a:t>
            </a:r>
          </a:p>
          <a:p>
            <a:r>
              <a:rPr lang="fr-FR" dirty="0"/>
              <a:t>Certaines propriétés des agrandissements sont implicitement mobilisées : conservation des angles, du parallélisme</a:t>
            </a:r>
          </a:p>
          <a:p>
            <a:r>
              <a:rPr lang="fr-FR" dirty="0"/>
              <a:t>Indiquer l’échelle par des éléments déjà tracés est intéressant mais pose question.  (même difficulté que celle posée par le coefficient).</a:t>
            </a:r>
          </a:p>
        </p:txBody>
      </p:sp>
      <p:graphicFrame>
        <p:nvGraphicFramePr>
          <p:cNvPr id="5" name="Tableau 4"/>
          <p:cNvGraphicFramePr>
            <a:graphicFrameLocks noGrp="1"/>
          </p:cNvGraphicFramePr>
          <p:nvPr>
            <p:extLst>
              <p:ext uri="{D42A27DB-BD31-4B8C-83A1-F6EECF244321}">
                <p14:modId xmlns:p14="http://schemas.microsoft.com/office/powerpoint/2010/main" val="1900383511"/>
              </p:ext>
            </p:extLst>
          </p:nvPr>
        </p:nvGraphicFramePr>
        <p:xfrm>
          <a:off x="1250950" y="929420"/>
          <a:ext cx="10179050" cy="1892808"/>
        </p:xfrm>
        <a:graphic>
          <a:graphicData uri="http://schemas.openxmlformats.org/drawingml/2006/table">
            <a:tbl>
              <a:tblPr firstRow="1" firstCol="1" bandRow="1">
                <a:tableStyleId>{5940675A-B579-460E-94D1-54222C63F5DA}</a:tableStyleId>
              </a:tblPr>
              <a:tblGrid>
                <a:gridCol w="5038639">
                  <a:extLst>
                    <a:ext uri="{9D8B030D-6E8A-4147-A177-3AD203B41FA5}">
                      <a16:colId xmlns:a16="http://schemas.microsoft.com/office/drawing/2014/main" val="20000"/>
                    </a:ext>
                  </a:extLst>
                </a:gridCol>
                <a:gridCol w="5140411">
                  <a:extLst>
                    <a:ext uri="{9D8B030D-6E8A-4147-A177-3AD203B41FA5}">
                      <a16:colId xmlns:a16="http://schemas.microsoft.com/office/drawing/2014/main" val="20001"/>
                    </a:ext>
                  </a:extLst>
                </a:gridCol>
              </a:tblGrid>
              <a:tr h="0">
                <a:tc>
                  <a:txBody>
                    <a:bodyPr/>
                    <a:lstStyle/>
                    <a:p>
                      <a:pPr>
                        <a:lnSpc>
                          <a:spcPct val="115000"/>
                        </a:lnSpc>
                        <a:spcAft>
                          <a:spcPts val="0"/>
                        </a:spcAft>
                      </a:pPr>
                      <a:r>
                        <a:rPr lang="fr-FR" sz="1800" b="1" kern="1200" dirty="0">
                          <a:effectLst/>
                        </a:rPr>
                        <a:t>Connaissances et compétences associées</a:t>
                      </a:r>
                      <a:endParaRPr lang="fr-FR"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75000"/>
                      </a:schemeClr>
                    </a:solidFill>
                  </a:tcPr>
                </a:tc>
                <a:tc>
                  <a:txBody>
                    <a:bodyPr/>
                    <a:lstStyle/>
                    <a:p>
                      <a:pPr>
                        <a:lnSpc>
                          <a:spcPct val="115000"/>
                        </a:lnSpc>
                        <a:spcAft>
                          <a:spcPts val="0"/>
                        </a:spcAft>
                      </a:pPr>
                      <a:r>
                        <a:rPr lang="fr-FR" sz="1800" b="1" kern="1200" dirty="0">
                          <a:effectLst/>
                        </a:rPr>
                        <a:t>Exemples de situations, d’activités et de ressources pour l’élève</a:t>
                      </a:r>
                      <a:endParaRPr lang="fr-FR"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75000"/>
                      </a:schemeClr>
                    </a:solidFill>
                  </a:tcPr>
                </a:tc>
                <a:extLst>
                  <a:ext uri="{0D108BD9-81ED-4DB2-BD59-A6C34878D82A}">
                    <a16:rowId xmlns:a16="http://schemas.microsoft.com/office/drawing/2014/main" val="10000"/>
                  </a:ext>
                </a:extLst>
              </a:tr>
              <a:tr h="0">
                <a:tc>
                  <a:txBody>
                    <a:bodyPr/>
                    <a:lstStyle/>
                    <a:p>
                      <a:pPr>
                        <a:lnSpc>
                          <a:spcPct val="115000"/>
                        </a:lnSpc>
                        <a:spcAft>
                          <a:spcPts val="0"/>
                        </a:spcAft>
                      </a:pPr>
                      <a:r>
                        <a:rPr lang="fr-FR" sz="1800" b="1" dirty="0">
                          <a:effectLst/>
                        </a:rPr>
                        <a:t>Proportionnalité</a:t>
                      </a:r>
                      <a:endParaRPr lang="fr-FR" sz="2400" b="1" dirty="0">
                        <a:effectLst/>
                      </a:endParaRPr>
                    </a:p>
                    <a:p>
                      <a:pPr>
                        <a:lnSpc>
                          <a:spcPct val="115000"/>
                        </a:lnSpc>
                        <a:spcAft>
                          <a:spcPts val="0"/>
                        </a:spcAft>
                      </a:pPr>
                      <a:r>
                        <a:rPr lang="fr-FR" sz="1800" dirty="0">
                          <a:effectLst/>
                        </a:rPr>
                        <a:t>Reproduire une figure en respectant une échelle. </a:t>
                      </a:r>
                      <a:endParaRPr lang="fr-FR" sz="2400" dirty="0">
                        <a:effectLst/>
                      </a:endParaRPr>
                    </a:p>
                    <a:p>
                      <a:pPr marL="342900" lvl="0" indent="-342900">
                        <a:lnSpc>
                          <a:spcPct val="115000"/>
                        </a:lnSpc>
                        <a:spcAft>
                          <a:spcPts val="0"/>
                        </a:spcAft>
                        <a:buFont typeface="Wingdings" panose="05000000000000000000" pitchFamily="2" charset="2"/>
                        <a:buChar char=""/>
                      </a:pPr>
                      <a:r>
                        <a:rPr lang="fr-FR" sz="1800" dirty="0">
                          <a:effectLst/>
                        </a:rPr>
                        <a:t>Agrandissement ou réduction d’une figure.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dirty="0">
                          <a:effectLst/>
                        </a:rPr>
                        <a:t>Reproduire une figure à partir d’un modèle (l’échelle pouvant être donnée par des éléments déjà tracés).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36945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536724" y="3336326"/>
            <a:ext cx="4719938" cy="1482809"/>
          </a:xfrm>
        </p:spPr>
        <p:txBody>
          <a:bodyPr>
            <a:noAutofit/>
          </a:bodyPr>
          <a:lstStyle/>
          <a:p>
            <a:pPr marL="0" indent="0">
              <a:buNone/>
            </a:pPr>
            <a:r>
              <a:rPr lang="fr-FR" sz="2400" dirty="0"/>
              <a:t>Ce n’est pas la même chose que de demander de tracer une figure 3 fois plus grande</a:t>
            </a:r>
          </a:p>
        </p:txBody>
      </p:sp>
      <p:pic>
        <p:nvPicPr>
          <p:cNvPr id="5" name="Image 4"/>
          <p:cNvPicPr>
            <a:picLocks noChangeAspect="1"/>
          </p:cNvPicPr>
          <p:nvPr/>
        </p:nvPicPr>
        <p:blipFill>
          <a:blip r:embed="rId2"/>
          <a:stretch>
            <a:fillRect/>
          </a:stretch>
        </p:blipFill>
        <p:spPr>
          <a:xfrm>
            <a:off x="1828799" y="2151633"/>
            <a:ext cx="3988916" cy="3727959"/>
          </a:xfrm>
          <a:prstGeom prst="rect">
            <a:avLst/>
          </a:prstGeom>
        </p:spPr>
      </p:pic>
      <p:sp>
        <p:nvSpPr>
          <p:cNvPr id="9" name="Rectangle 8"/>
          <p:cNvSpPr/>
          <p:nvPr/>
        </p:nvSpPr>
        <p:spPr>
          <a:xfrm>
            <a:off x="990600" y="723555"/>
            <a:ext cx="10266062" cy="830997"/>
          </a:xfrm>
          <a:prstGeom prst="rect">
            <a:avLst/>
          </a:prstGeom>
        </p:spPr>
        <p:txBody>
          <a:bodyPr wrap="square">
            <a:spAutoFit/>
          </a:bodyPr>
          <a:lstStyle/>
          <a:p>
            <a:r>
              <a:rPr lang="fr-FR" sz="2400" dirty="0"/>
              <a:t>Indiquer l’échelle par des éléments déjà tracés est intéressant mais pose question.  (même difficulté que celle posée par le coefficient).</a:t>
            </a:r>
          </a:p>
        </p:txBody>
      </p:sp>
    </p:spTree>
    <p:extLst>
      <p:ext uri="{BB962C8B-B14F-4D97-AF65-F5344CB8AC3E}">
        <p14:creationId xmlns:p14="http://schemas.microsoft.com/office/powerpoint/2010/main" val="4076986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38200" y="2565400"/>
            <a:ext cx="8458200" cy="1079500"/>
          </a:xfrm>
        </p:spPr>
        <p:txBody>
          <a:bodyPr>
            <a:noAutofit/>
          </a:bodyPr>
          <a:lstStyle/>
          <a:p>
            <a:r>
              <a:rPr lang="fr-FR" sz="8000" dirty="0"/>
              <a:t>Les différentes procédures</a:t>
            </a:r>
          </a:p>
        </p:txBody>
      </p:sp>
    </p:spTree>
    <p:extLst>
      <p:ext uri="{BB962C8B-B14F-4D97-AF65-F5344CB8AC3E}">
        <p14:creationId xmlns:p14="http://schemas.microsoft.com/office/powerpoint/2010/main" val="192015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041400"/>
            <a:ext cx="8458200" cy="1828800"/>
          </a:xfrm>
        </p:spPr>
        <p:txBody>
          <a:bodyPr>
            <a:normAutofit fontScale="90000"/>
          </a:bodyPr>
          <a:lstStyle/>
          <a:p>
            <a:r>
              <a:rPr lang="en-US" sz="8800" dirty="0"/>
              <a:t>Nouveaux </a:t>
            </a:r>
            <a:r>
              <a:rPr lang="en-US" sz="8800" dirty="0" err="1"/>
              <a:t>Programmes</a:t>
            </a:r>
            <a:endParaRPr lang="en-US" sz="8800" dirty="0"/>
          </a:p>
        </p:txBody>
      </p:sp>
      <p:sp>
        <p:nvSpPr>
          <p:cNvPr id="3" name="Subtitle 2"/>
          <p:cNvSpPr>
            <a:spLocks noGrp="1"/>
          </p:cNvSpPr>
          <p:nvPr>
            <p:ph type="subTitle" idx="1"/>
          </p:nvPr>
        </p:nvSpPr>
        <p:spPr>
          <a:xfrm>
            <a:off x="838200" y="3225800"/>
            <a:ext cx="7086600" cy="914400"/>
          </a:xfrm>
        </p:spPr>
        <p:txBody>
          <a:bodyPr/>
          <a:lstStyle/>
          <a:p>
            <a:r>
              <a:rPr lang="fr-FR" dirty="0">
                <a:hlinkClick r:id="rId3"/>
              </a:rPr>
              <a:t>au BO spécial du 26 novembre 2015</a:t>
            </a:r>
            <a:endParaRPr lang="en-US" dirty="0"/>
          </a:p>
        </p:txBody>
      </p:sp>
    </p:spTree>
    <p:extLst>
      <p:ext uri="{BB962C8B-B14F-4D97-AF65-F5344CB8AC3E}">
        <p14:creationId xmlns:p14="http://schemas.microsoft.com/office/powerpoint/2010/main" val="3501849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38126"/>
            <a:ext cx="9829800" cy="866774"/>
          </a:xfrm>
        </p:spPr>
        <p:txBody>
          <a:bodyPr>
            <a:normAutofit/>
          </a:bodyPr>
          <a:lstStyle/>
          <a:p>
            <a:r>
              <a:rPr lang="fr-FR" sz="4800" b="1" dirty="0"/>
              <a:t>C’est à en perdre son latin…</a:t>
            </a:r>
          </a:p>
        </p:txBody>
      </p:sp>
      <p:sp>
        <p:nvSpPr>
          <p:cNvPr id="3" name="Espace réservé du contenu 2"/>
          <p:cNvSpPr>
            <a:spLocks noGrp="1"/>
          </p:cNvSpPr>
          <p:nvPr>
            <p:ph idx="1"/>
          </p:nvPr>
        </p:nvSpPr>
        <p:spPr>
          <a:xfrm>
            <a:off x="2485623" y="1295401"/>
            <a:ext cx="6697014" cy="4762500"/>
          </a:xfrm>
        </p:spPr>
        <p:txBody>
          <a:bodyPr>
            <a:normAutofit fontScale="77500" lnSpcReduction="20000"/>
          </a:bodyPr>
          <a:lstStyle/>
          <a:p>
            <a:r>
              <a:rPr lang="fr-FR" sz="3000" dirty="0"/>
              <a:t>Quatrième proportionnelle </a:t>
            </a:r>
          </a:p>
          <a:p>
            <a:r>
              <a:rPr lang="fr-FR" sz="3000" dirty="0"/>
              <a:t>Passage à l’unité</a:t>
            </a:r>
          </a:p>
          <a:p>
            <a:r>
              <a:rPr lang="fr-FR" sz="3000" dirty="0"/>
              <a:t>Produit en croix</a:t>
            </a:r>
          </a:p>
          <a:p>
            <a:r>
              <a:rPr lang="fr-FR" sz="3000" dirty="0"/>
              <a:t>Coefficient</a:t>
            </a:r>
          </a:p>
          <a:p>
            <a:r>
              <a:rPr lang="fr-FR" sz="3000" dirty="0"/>
              <a:t>Problèmes quaternaires</a:t>
            </a:r>
          </a:p>
          <a:p>
            <a:r>
              <a:rPr lang="fr-FR" sz="3000" dirty="0"/>
              <a:t>Fonction linéaire</a:t>
            </a:r>
          </a:p>
          <a:p>
            <a:r>
              <a:rPr lang="fr-FR" sz="3000" dirty="0"/>
              <a:t>Règle de trois </a:t>
            </a:r>
          </a:p>
          <a:p>
            <a:r>
              <a:rPr lang="fr-FR" sz="3000" dirty="0"/>
              <a:t>Théorie des proportions</a:t>
            </a:r>
          </a:p>
          <a:p>
            <a:r>
              <a:rPr lang="fr-FR" sz="3000" dirty="0"/>
              <a:t>Propriété de proportionnalité</a:t>
            </a:r>
          </a:p>
          <a:p>
            <a:r>
              <a:rPr lang="fr-FR" sz="3000" dirty="0"/>
              <a:t>Propriété de linéarité additive, multiplicative</a:t>
            </a:r>
          </a:p>
          <a:p>
            <a:endParaRPr lang="fr-FR" dirty="0"/>
          </a:p>
          <a:p>
            <a:endParaRPr lang="fr-FR" dirty="0"/>
          </a:p>
        </p:txBody>
      </p:sp>
    </p:spTree>
    <p:extLst>
      <p:ext uri="{BB962C8B-B14F-4D97-AF65-F5344CB8AC3E}">
        <p14:creationId xmlns:p14="http://schemas.microsoft.com/office/powerpoint/2010/main" val="2586291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400" b="1" dirty="0"/>
              <a:t>Propriété de linéarité multiplicative</a:t>
            </a:r>
          </a:p>
        </p:txBody>
      </p:sp>
      <p:sp>
        <p:nvSpPr>
          <p:cNvPr id="3" name="Espace réservé du contenu 2"/>
          <p:cNvSpPr>
            <a:spLocks noGrp="1"/>
          </p:cNvSpPr>
          <p:nvPr>
            <p:ph idx="1"/>
          </p:nvPr>
        </p:nvSpPr>
        <p:spPr/>
        <p:txBody>
          <a:bodyPr/>
          <a:lstStyle/>
          <a:p>
            <a:r>
              <a:rPr lang="fr-FR" dirty="0"/>
              <a:t>Si deux suites sont proportionnelles, f (</a:t>
            </a:r>
            <a:r>
              <a:rPr lang="fr-FR" dirty="0" err="1"/>
              <a:t>kx</a:t>
            </a:r>
            <a:r>
              <a:rPr lang="fr-FR" dirty="0"/>
              <a:t>) = k f(x)</a:t>
            </a:r>
          </a:p>
          <a:p>
            <a:endParaRPr lang="fr-FR" dirty="0"/>
          </a:p>
        </p:txBody>
      </p:sp>
      <p:pic>
        <p:nvPicPr>
          <p:cNvPr id="1026" name="Picture 2"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9907" y="2453640"/>
            <a:ext cx="5806386" cy="323088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736596" y="6488668"/>
            <a:ext cx="5455404" cy="369332"/>
          </a:xfrm>
          <a:prstGeom prst="rect">
            <a:avLst/>
          </a:prstGeom>
        </p:spPr>
        <p:txBody>
          <a:bodyPr wrap="none">
            <a:spAutoFit/>
          </a:bodyPr>
          <a:lstStyle/>
          <a:p>
            <a:r>
              <a:rPr lang="fr-FR" i="1" dirty="0"/>
              <a:t>http://www.educastream.com/proportionnalite-6eme</a:t>
            </a:r>
          </a:p>
        </p:txBody>
      </p:sp>
    </p:spTree>
    <p:extLst>
      <p:ext uri="{BB962C8B-B14F-4D97-AF65-F5344CB8AC3E}">
        <p14:creationId xmlns:p14="http://schemas.microsoft.com/office/powerpoint/2010/main" val="2010765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400" b="1" dirty="0"/>
              <a:t>Propriété de linéarité additive</a:t>
            </a:r>
          </a:p>
        </p:txBody>
      </p:sp>
      <p:sp>
        <p:nvSpPr>
          <p:cNvPr id="3" name="Espace réservé du contenu 2"/>
          <p:cNvSpPr>
            <a:spLocks noGrp="1"/>
          </p:cNvSpPr>
          <p:nvPr>
            <p:ph idx="1"/>
          </p:nvPr>
        </p:nvSpPr>
        <p:spPr/>
        <p:txBody>
          <a:bodyPr/>
          <a:lstStyle/>
          <a:p>
            <a:r>
              <a:rPr lang="fr-FR" dirty="0"/>
              <a:t>Si deux suites sont proportionnelles, f(x1 + x2) = f(x1) + f(x2)</a:t>
            </a:r>
          </a:p>
        </p:txBody>
      </p:sp>
      <p:pic>
        <p:nvPicPr>
          <p:cNvPr id="2050" name="Picture 2" descr="http://www.educastream.com/IMG/Image/proportionnalite-0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0474" y="2651760"/>
            <a:ext cx="4788567" cy="303276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736596" y="6488668"/>
            <a:ext cx="5455404" cy="369332"/>
          </a:xfrm>
          <a:prstGeom prst="rect">
            <a:avLst/>
          </a:prstGeom>
        </p:spPr>
        <p:txBody>
          <a:bodyPr wrap="none">
            <a:spAutoFit/>
          </a:bodyPr>
          <a:lstStyle/>
          <a:p>
            <a:r>
              <a:rPr lang="fr-FR" i="1" dirty="0"/>
              <a:t>http://www.educastream.com/proportionnalite-6eme</a:t>
            </a:r>
          </a:p>
        </p:txBody>
      </p:sp>
    </p:spTree>
    <p:extLst>
      <p:ext uri="{BB962C8B-B14F-4D97-AF65-F5344CB8AC3E}">
        <p14:creationId xmlns:p14="http://schemas.microsoft.com/office/powerpoint/2010/main" val="2109213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400" b="1" dirty="0"/>
              <a:t>Retour  l’unité</a:t>
            </a:r>
          </a:p>
        </p:txBody>
      </p:sp>
      <p:graphicFrame>
        <p:nvGraphicFramePr>
          <p:cNvPr id="4" name="Tableau 3"/>
          <p:cNvGraphicFramePr>
            <a:graphicFrameLocks noGrp="1"/>
          </p:cNvGraphicFramePr>
          <p:nvPr>
            <p:extLst>
              <p:ext uri="{D42A27DB-BD31-4B8C-83A1-F6EECF244321}">
                <p14:modId xmlns:p14="http://schemas.microsoft.com/office/powerpoint/2010/main" val="4286452582"/>
              </p:ext>
            </p:extLst>
          </p:nvPr>
        </p:nvGraphicFramePr>
        <p:xfrm>
          <a:off x="2916886" y="2938273"/>
          <a:ext cx="4730993" cy="1634320"/>
        </p:xfrm>
        <a:graphic>
          <a:graphicData uri="http://schemas.openxmlformats.org/drawingml/2006/table">
            <a:tbl>
              <a:tblPr firstRow="1" bandRow="1">
                <a:tableStyleId>{5940675A-B579-460E-94D1-54222C63F5DA}</a:tableStyleId>
              </a:tblPr>
              <a:tblGrid>
                <a:gridCol w="1212637">
                  <a:extLst>
                    <a:ext uri="{9D8B030D-6E8A-4147-A177-3AD203B41FA5}">
                      <a16:colId xmlns:a16="http://schemas.microsoft.com/office/drawing/2014/main" val="20000"/>
                    </a:ext>
                  </a:extLst>
                </a:gridCol>
                <a:gridCol w="1007685">
                  <a:extLst>
                    <a:ext uri="{9D8B030D-6E8A-4147-A177-3AD203B41FA5}">
                      <a16:colId xmlns:a16="http://schemas.microsoft.com/office/drawing/2014/main" val="20001"/>
                    </a:ext>
                  </a:extLst>
                </a:gridCol>
                <a:gridCol w="1579883">
                  <a:extLst>
                    <a:ext uri="{9D8B030D-6E8A-4147-A177-3AD203B41FA5}">
                      <a16:colId xmlns:a16="http://schemas.microsoft.com/office/drawing/2014/main" val="20002"/>
                    </a:ext>
                  </a:extLst>
                </a:gridCol>
                <a:gridCol w="930788">
                  <a:extLst>
                    <a:ext uri="{9D8B030D-6E8A-4147-A177-3AD203B41FA5}">
                      <a16:colId xmlns:a16="http://schemas.microsoft.com/office/drawing/2014/main" val="20003"/>
                    </a:ext>
                  </a:extLst>
                </a:gridCol>
              </a:tblGrid>
              <a:tr h="838199">
                <a:tc>
                  <a:txBody>
                    <a:bodyPr/>
                    <a:lstStyle/>
                    <a:p>
                      <a:pPr algn="ctr"/>
                      <a:r>
                        <a:rPr lang="fr-FR" sz="2000" dirty="0">
                          <a:solidFill>
                            <a:schemeClr val="tx1"/>
                          </a:solidFill>
                        </a:rPr>
                        <a:t>Objets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400" dirty="0">
                          <a:solidFill>
                            <a:schemeClr val="tx1"/>
                          </a:solidFill>
                        </a:rPr>
                        <a:t>10</a:t>
                      </a:r>
                    </a:p>
                  </a:txBody>
                  <a:tcPr anchor="ctr"/>
                </a:tc>
                <a:tc>
                  <a:txBody>
                    <a:bodyPr/>
                    <a:lstStyle/>
                    <a:p>
                      <a:pPr algn="ctr"/>
                      <a:r>
                        <a:rPr lang="fr-FR" sz="2400" dirty="0">
                          <a:solidFill>
                            <a:schemeClr val="tx1"/>
                          </a:solidFill>
                        </a:rPr>
                        <a:t>1</a:t>
                      </a:r>
                    </a:p>
                  </a:txBody>
                  <a:tcPr anchor="ctr">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400" dirty="0">
                          <a:solidFill>
                            <a:schemeClr val="tx1"/>
                          </a:solidFill>
                        </a:rPr>
                        <a:t>13</a:t>
                      </a:r>
                    </a:p>
                  </a:txBody>
                  <a:tcPr anchor="ctr"/>
                </a:tc>
                <a:extLst>
                  <a:ext uri="{0D108BD9-81ED-4DB2-BD59-A6C34878D82A}">
                    <a16:rowId xmlns:a16="http://schemas.microsoft.com/office/drawing/2014/main" val="10000"/>
                  </a:ext>
                </a:extLst>
              </a:tr>
              <a:tr h="796121">
                <a:tc>
                  <a:txBody>
                    <a:bodyPr/>
                    <a:lstStyle/>
                    <a:p>
                      <a:pPr algn="ctr"/>
                      <a:r>
                        <a:rPr lang="fr-FR" sz="2000" dirty="0">
                          <a:solidFill>
                            <a:schemeClr val="tx1"/>
                          </a:solidFill>
                        </a:rPr>
                        <a:t>Prix</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400" dirty="0">
                          <a:solidFill>
                            <a:schemeClr val="tx1"/>
                          </a:solidFill>
                        </a:rPr>
                        <a:t>30</a:t>
                      </a:r>
                    </a:p>
                  </a:txBody>
                  <a:tcPr anchor="ctr"/>
                </a:tc>
                <a:tc>
                  <a:txBody>
                    <a:bodyPr/>
                    <a:lstStyle/>
                    <a:p>
                      <a:pPr algn="ctr"/>
                      <a:r>
                        <a:rPr lang="fr-FR" sz="2400" dirty="0">
                          <a:solidFill>
                            <a:schemeClr val="tx1"/>
                          </a:solidFill>
                        </a:rPr>
                        <a:t>3</a:t>
                      </a:r>
                    </a:p>
                  </a:txBody>
                  <a:tcPr anchor="ctr">
                    <a:solidFill>
                      <a:schemeClr val="accent1">
                        <a:lumMod val="60000"/>
                        <a:lumOff val="40000"/>
                      </a:schemeClr>
                    </a:solidFill>
                  </a:tcPr>
                </a:tc>
                <a:tc>
                  <a:txBody>
                    <a:bodyPr/>
                    <a:lstStyle/>
                    <a:p>
                      <a:pPr algn="ctr"/>
                      <a:r>
                        <a:rPr lang="fr-FR" sz="2400" dirty="0">
                          <a:solidFill>
                            <a:schemeClr val="tx1"/>
                          </a:solidFill>
                        </a:rPr>
                        <a:t>?</a:t>
                      </a:r>
                    </a:p>
                  </a:txBody>
                  <a:tcPr anchor="ctr"/>
                </a:tc>
                <a:extLst>
                  <a:ext uri="{0D108BD9-81ED-4DB2-BD59-A6C34878D82A}">
                    <a16:rowId xmlns:a16="http://schemas.microsoft.com/office/drawing/2014/main" val="10001"/>
                  </a:ext>
                </a:extLst>
              </a:tr>
            </a:tbl>
          </a:graphicData>
        </a:graphic>
      </p:graphicFrame>
      <p:sp>
        <p:nvSpPr>
          <p:cNvPr id="6" name="Flèche courbée vers le haut 5"/>
          <p:cNvSpPr/>
          <p:nvPr/>
        </p:nvSpPr>
        <p:spPr>
          <a:xfrm flipV="1">
            <a:off x="4431915" y="2343320"/>
            <a:ext cx="1159264" cy="531833"/>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solidFill>
                <a:schemeClr val="tx1"/>
              </a:solidFill>
            </a:endParaRPr>
          </a:p>
        </p:txBody>
      </p:sp>
      <p:sp>
        <p:nvSpPr>
          <p:cNvPr id="7" name="Flèche courbée vers le haut 6"/>
          <p:cNvSpPr/>
          <p:nvPr/>
        </p:nvSpPr>
        <p:spPr>
          <a:xfrm flipV="1">
            <a:off x="6107615" y="2343320"/>
            <a:ext cx="1159264" cy="516593"/>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630266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400" b="1" dirty="0"/>
              <a:t>Coefficient de proportionnalité</a:t>
            </a:r>
          </a:p>
        </p:txBody>
      </p:sp>
      <p:pic>
        <p:nvPicPr>
          <p:cNvPr id="12" name="Image 11"/>
          <p:cNvPicPr>
            <a:picLocks noChangeAspect="1"/>
          </p:cNvPicPr>
          <p:nvPr/>
        </p:nvPicPr>
        <p:blipFill>
          <a:blip r:embed="rId2"/>
          <a:stretch>
            <a:fillRect/>
          </a:stretch>
        </p:blipFill>
        <p:spPr>
          <a:xfrm>
            <a:off x="2558415" y="2291715"/>
            <a:ext cx="7410450" cy="2457450"/>
          </a:xfrm>
          <a:prstGeom prst="rect">
            <a:avLst/>
          </a:prstGeom>
        </p:spPr>
      </p:pic>
    </p:spTree>
    <p:extLst>
      <p:ext uri="{BB962C8B-B14F-4D97-AF65-F5344CB8AC3E}">
        <p14:creationId xmlns:p14="http://schemas.microsoft.com/office/powerpoint/2010/main" val="2683714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50900" y="1117600"/>
            <a:ext cx="8458200" cy="1828800"/>
          </a:xfrm>
        </p:spPr>
        <p:txBody>
          <a:bodyPr>
            <a:noAutofit/>
          </a:bodyPr>
          <a:lstStyle/>
          <a:p>
            <a:r>
              <a:rPr lang="fr-FR" sz="8000" dirty="0"/>
              <a:t>PROGRESSIVITE</a:t>
            </a:r>
          </a:p>
        </p:txBody>
      </p:sp>
    </p:spTree>
    <p:extLst>
      <p:ext uri="{BB962C8B-B14F-4D97-AF65-F5344CB8AC3E}">
        <p14:creationId xmlns:p14="http://schemas.microsoft.com/office/powerpoint/2010/main" val="3048858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604636"/>
            <a:ext cx="9829800" cy="1055326"/>
          </a:xfrm>
        </p:spPr>
        <p:txBody>
          <a:bodyPr>
            <a:noAutofit/>
          </a:bodyPr>
          <a:lstStyle/>
          <a:p>
            <a:r>
              <a:rPr lang="fr-FR" sz="4800" b="1" dirty="0"/>
              <a:t>Classez ces problèmes du plus facile au plus difficile</a:t>
            </a: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633484" y="1789784"/>
            <a:ext cx="10445602" cy="4698884"/>
          </a:xfrm>
          <a:prstGeom prst="rect">
            <a:avLst/>
          </a:prstGeom>
        </p:spPr>
      </p:pic>
      <p:sp>
        <p:nvSpPr>
          <p:cNvPr id="5" name="ZoneTexte 4"/>
          <p:cNvSpPr txBox="1"/>
          <p:nvPr/>
        </p:nvSpPr>
        <p:spPr>
          <a:xfrm>
            <a:off x="5072418" y="6488668"/>
            <a:ext cx="2047164" cy="369332"/>
          </a:xfrm>
          <a:prstGeom prst="rect">
            <a:avLst/>
          </a:prstGeom>
          <a:noFill/>
        </p:spPr>
        <p:txBody>
          <a:bodyPr wrap="square" rtlCol="0">
            <a:spAutoFit/>
          </a:bodyPr>
          <a:lstStyle/>
          <a:p>
            <a:r>
              <a:rPr lang="fr-FR" dirty="0"/>
              <a:t>G. </a:t>
            </a:r>
            <a:r>
              <a:rPr lang="fr-FR" dirty="0" err="1"/>
              <a:t>Martiel</a:t>
            </a:r>
            <a:r>
              <a:rPr lang="fr-FR" dirty="0"/>
              <a:t> -2014</a:t>
            </a:r>
          </a:p>
        </p:txBody>
      </p:sp>
    </p:spTree>
    <p:extLst>
      <p:ext uri="{BB962C8B-B14F-4D97-AF65-F5344CB8AC3E}">
        <p14:creationId xmlns:p14="http://schemas.microsoft.com/office/powerpoint/2010/main" val="422320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1443140" y="865519"/>
            <a:ext cx="8788771" cy="4948427"/>
          </a:xfrm>
          <a:prstGeom prst="rect">
            <a:avLst/>
          </a:prstGeom>
        </p:spPr>
      </p:pic>
      <p:sp>
        <p:nvSpPr>
          <p:cNvPr id="5" name="ZoneTexte 4"/>
          <p:cNvSpPr txBox="1"/>
          <p:nvPr/>
        </p:nvSpPr>
        <p:spPr>
          <a:xfrm>
            <a:off x="5072418" y="6488668"/>
            <a:ext cx="2047164" cy="369332"/>
          </a:xfrm>
          <a:prstGeom prst="rect">
            <a:avLst/>
          </a:prstGeom>
          <a:noFill/>
        </p:spPr>
        <p:txBody>
          <a:bodyPr wrap="square" rtlCol="0">
            <a:spAutoFit/>
          </a:bodyPr>
          <a:lstStyle/>
          <a:p>
            <a:r>
              <a:rPr lang="fr-FR" dirty="0"/>
              <a:t>G. </a:t>
            </a:r>
            <a:r>
              <a:rPr lang="fr-FR" dirty="0" err="1"/>
              <a:t>Martiel</a:t>
            </a:r>
            <a:r>
              <a:rPr lang="fr-FR" dirty="0"/>
              <a:t> -2014</a:t>
            </a:r>
          </a:p>
        </p:txBody>
      </p:sp>
    </p:spTree>
    <p:extLst>
      <p:ext uri="{BB962C8B-B14F-4D97-AF65-F5344CB8AC3E}">
        <p14:creationId xmlns:p14="http://schemas.microsoft.com/office/powerpoint/2010/main" val="3768822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1157125" y="906463"/>
            <a:ext cx="9191950" cy="4913193"/>
          </a:xfrm>
          <a:prstGeom prst="rect">
            <a:avLst/>
          </a:prstGeom>
        </p:spPr>
      </p:pic>
      <p:sp>
        <p:nvSpPr>
          <p:cNvPr id="5" name="ZoneTexte 4"/>
          <p:cNvSpPr txBox="1"/>
          <p:nvPr/>
        </p:nvSpPr>
        <p:spPr>
          <a:xfrm>
            <a:off x="5072418" y="6488668"/>
            <a:ext cx="2047164" cy="369332"/>
          </a:xfrm>
          <a:prstGeom prst="rect">
            <a:avLst/>
          </a:prstGeom>
          <a:noFill/>
        </p:spPr>
        <p:txBody>
          <a:bodyPr wrap="square" rtlCol="0">
            <a:spAutoFit/>
          </a:bodyPr>
          <a:lstStyle/>
          <a:p>
            <a:r>
              <a:rPr lang="fr-FR" dirty="0"/>
              <a:t>G. </a:t>
            </a:r>
            <a:r>
              <a:rPr lang="fr-FR" dirty="0" err="1"/>
              <a:t>Martiel</a:t>
            </a:r>
            <a:r>
              <a:rPr lang="fr-FR" dirty="0"/>
              <a:t> -2014</a:t>
            </a:r>
          </a:p>
        </p:txBody>
      </p:sp>
    </p:spTree>
    <p:extLst>
      <p:ext uri="{BB962C8B-B14F-4D97-AF65-F5344CB8AC3E}">
        <p14:creationId xmlns:p14="http://schemas.microsoft.com/office/powerpoint/2010/main" val="1962219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 name="Espace réservé du contenu 5"/>
          <p:cNvPicPr>
            <a:picLocks noGrp="1" noChangeAspect="1"/>
          </p:cNvPicPr>
          <p:nvPr>
            <p:ph idx="1"/>
          </p:nvPr>
        </p:nvPicPr>
        <p:blipFill>
          <a:blip r:embed="rId2"/>
          <a:stretch>
            <a:fillRect/>
          </a:stretch>
        </p:blipFill>
        <p:spPr>
          <a:xfrm>
            <a:off x="1423684" y="906463"/>
            <a:ext cx="8658832" cy="4763069"/>
          </a:xfrm>
          <a:prstGeom prst="rect">
            <a:avLst/>
          </a:prstGeom>
        </p:spPr>
      </p:pic>
      <p:sp>
        <p:nvSpPr>
          <p:cNvPr id="7" name="ZoneTexte 6"/>
          <p:cNvSpPr txBox="1"/>
          <p:nvPr/>
        </p:nvSpPr>
        <p:spPr>
          <a:xfrm>
            <a:off x="5072418" y="6488668"/>
            <a:ext cx="2047164" cy="369332"/>
          </a:xfrm>
          <a:prstGeom prst="rect">
            <a:avLst/>
          </a:prstGeom>
          <a:noFill/>
        </p:spPr>
        <p:txBody>
          <a:bodyPr wrap="square" rtlCol="0">
            <a:spAutoFit/>
          </a:bodyPr>
          <a:lstStyle/>
          <a:p>
            <a:r>
              <a:rPr lang="fr-FR" dirty="0"/>
              <a:t>G. </a:t>
            </a:r>
            <a:r>
              <a:rPr lang="fr-FR" dirty="0" err="1"/>
              <a:t>Martiel</a:t>
            </a:r>
            <a:r>
              <a:rPr lang="fr-FR" dirty="0"/>
              <a:t> -2014</a:t>
            </a:r>
          </a:p>
        </p:txBody>
      </p:sp>
    </p:spTree>
    <p:extLst>
      <p:ext uri="{BB962C8B-B14F-4D97-AF65-F5344CB8AC3E}">
        <p14:creationId xmlns:p14="http://schemas.microsoft.com/office/powerpoint/2010/main" val="921282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581660" y="1292226"/>
            <a:ext cx="9829800" cy="490466"/>
          </a:xfrm>
        </p:spPr>
        <p:txBody>
          <a:bodyPr>
            <a:noAutofit/>
          </a:bodyPr>
          <a:lstStyle/>
          <a:p>
            <a:r>
              <a:rPr lang="fr-FR" sz="4800" b="1" dirty="0"/>
              <a:t>Les nouveaux programmes</a:t>
            </a:r>
            <a:br>
              <a:rPr lang="fr-FR" sz="4800" b="1" dirty="0"/>
            </a:br>
            <a:endParaRPr lang="fr-FR" sz="4800" b="1" dirty="0"/>
          </a:p>
        </p:txBody>
      </p:sp>
      <p:sp>
        <p:nvSpPr>
          <p:cNvPr id="3" name="Espace réservé du contenu 2"/>
          <p:cNvSpPr>
            <a:spLocks noGrp="1"/>
          </p:cNvSpPr>
          <p:nvPr>
            <p:ph idx="1"/>
          </p:nvPr>
        </p:nvSpPr>
        <p:spPr>
          <a:xfrm>
            <a:off x="1368518" y="1292226"/>
            <a:ext cx="10178322" cy="4637494"/>
          </a:xfrm>
        </p:spPr>
        <p:txBody>
          <a:bodyPr>
            <a:normAutofit/>
          </a:bodyPr>
          <a:lstStyle/>
          <a:p>
            <a:r>
              <a:rPr lang="fr-FR" sz="2800" b="1" u="sng" dirty="0"/>
              <a:t>2 grands changements :</a:t>
            </a:r>
          </a:p>
          <a:p>
            <a:pPr lvl="1"/>
            <a:r>
              <a:rPr lang="fr-FR" sz="2400" dirty="0"/>
              <a:t>Nouveaux cycles </a:t>
            </a:r>
          </a:p>
          <a:p>
            <a:pPr lvl="1"/>
            <a:r>
              <a:rPr lang="fr-FR" sz="2400" dirty="0"/>
              <a:t>Des programmes </a:t>
            </a:r>
            <a:r>
              <a:rPr lang="fr-FR" sz="2400" i="1" dirty="0" err="1"/>
              <a:t>soclés</a:t>
            </a:r>
            <a:r>
              <a:rPr lang="fr-FR" sz="2400" dirty="0"/>
              <a:t>, des programmes </a:t>
            </a:r>
            <a:r>
              <a:rPr lang="fr-FR" sz="2400" i="1" dirty="0" err="1"/>
              <a:t>curriculaires</a:t>
            </a:r>
            <a:endParaRPr lang="fr-FR" sz="2400" i="1" dirty="0"/>
          </a:p>
          <a:p>
            <a:r>
              <a:rPr lang="fr-FR" dirty="0"/>
              <a:t>les langages pour penser et communiquer  </a:t>
            </a:r>
          </a:p>
          <a:p>
            <a:r>
              <a:rPr lang="fr-FR" dirty="0"/>
              <a:t>les méthodes et outils pour apprendre  </a:t>
            </a:r>
          </a:p>
          <a:p>
            <a:r>
              <a:rPr lang="fr-FR" dirty="0"/>
              <a:t>la formation de la personne et du citoyen</a:t>
            </a:r>
          </a:p>
          <a:p>
            <a:r>
              <a:rPr lang="fr-FR" dirty="0"/>
              <a:t>les systèmes naturels et les systèmes techniques </a:t>
            </a:r>
          </a:p>
          <a:p>
            <a:r>
              <a:rPr lang="fr-FR" dirty="0"/>
              <a:t>les représentations du monde et l'activité humaine</a:t>
            </a:r>
          </a:p>
          <a:p>
            <a:pPr marL="457200" lvl="1" indent="0">
              <a:buNone/>
            </a:pPr>
            <a:endParaRPr lang="fr-FR" sz="2400" i="1" dirty="0"/>
          </a:p>
          <a:p>
            <a:pPr marL="457200" lvl="1" indent="0">
              <a:buNone/>
            </a:pPr>
            <a:endParaRPr lang="fr-FR" sz="2400" dirty="0"/>
          </a:p>
        </p:txBody>
      </p:sp>
      <p:graphicFrame>
        <p:nvGraphicFramePr>
          <p:cNvPr id="6" name="Diagramme 5"/>
          <p:cNvGraphicFramePr/>
          <p:nvPr>
            <p:extLst>
              <p:ext uri="{D42A27DB-BD31-4B8C-83A1-F6EECF244321}">
                <p14:modId xmlns:p14="http://schemas.microsoft.com/office/powerpoint/2010/main" val="4257521013"/>
              </p:ext>
            </p:extLst>
          </p:nvPr>
        </p:nvGraphicFramePr>
        <p:xfrm>
          <a:off x="7620000" y="594360"/>
          <a:ext cx="3044042" cy="3384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4028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1742024" y="1146413"/>
            <a:ext cx="8707952" cy="4333010"/>
          </a:xfrm>
          <a:prstGeom prst="rect">
            <a:avLst/>
          </a:prstGeom>
        </p:spPr>
      </p:pic>
      <p:sp>
        <p:nvSpPr>
          <p:cNvPr id="5" name="ZoneTexte 4"/>
          <p:cNvSpPr txBox="1"/>
          <p:nvPr/>
        </p:nvSpPr>
        <p:spPr>
          <a:xfrm>
            <a:off x="5072418" y="6488668"/>
            <a:ext cx="2047164" cy="369332"/>
          </a:xfrm>
          <a:prstGeom prst="rect">
            <a:avLst/>
          </a:prstGeom>
          <a:noFill/>
        </p:spPr>
        <p:txBody>
          <a:bodyPr wrap="square" rtlCol="0">
            <a:spAutoFit/>
          </a:bodyPr>
          <a:lstStyle/>
          <a:p>
            <a:r>
              <a:rPr lang="fr-FR" dirty="0"/>
              <a:t>G. </a:t>
            </a:r>
            <a:r>
              <a:rPr lang="fr-FR" dirty="0" err="1"/>
              <a:t>Martiel</a:t>
            </a:r>
            <a:r>
              <a:rPr lang="fr-FR" dirty="0"/>
              <a:t> -2014</a:t>
            </a:r>
          </a:p>
        </p:txBody>
      </p:sp>
    </p:spTree>
    <p:extLst>
      <p:ext uri="{BB962C8B-B14F-4D97-AF65-F5344CB8AC3E}">
        <p14:creationId xmlns:p14="http://schemas.microsoft.com/office/powerpoint/2010/main" val="2840538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5300" b="1" dirty="0"/>
              <a:t>Conclusion de l’expérience</a:t>
            </a:r>
            <a:br>
              <a:rPr lang="fr-FR" dirty="0"/>
            </a:br>
            <a:endParaRPr lang="fr-FR" dirty="0"/>
          </a:p>
        </p:txBody>
      </p:sp>
      <p:sp>
        <p:nvSpPr>
          <p:cNvPr id="3" name="Espace réservé du contenu 2"/>
          <p:cNvSpPr>
            <a:spLocks noGrp="1"/>
          </p:cNvSpPr>
          <p:nvPr>
            <p:ph idx="1"/>
          </p:nvPr>
        </p:nvSpPr>
        <p:spPr>
          <a:xfrm>
            <a:off x="573206" y="1828800"/>
            <a:ext cx="10631606" cy="3474720"/>
          </a:xfrm>
        </p:spPr>
        <p:txBody>
          <a:bodyPr>
            <a:normAutofit/>
          </a:bodyPr>
          <a:lstStyle/>
          <a:p>
            <a:pPr algn="just"/>
            <a:r>
              <a:rPr lang="fr-FR" sz="3200" dirty="0"/>
              <a:t>Il est plus facile pour les élèves de trouver une quatrième proportionnelle en utilisant une multiplication qu’une division.</a:t>
            </a:r>
          </a:p>
          <a:p>
            <a:pPr algn="just"/>
            <a:r>
              <a:rPr lang="fr-FR" sz="3200" dirty="0"/>
              <a:t>Il est plus facile de trouver une quatrième proportionnelle en utilisant la linéarité que le coefficient de proportionnalité</a:t>
            </a:r>
          </a:p>
        </p:txBody>
      </p:sp>
      <p:sp>
        <p:nvSpPr>
          <p:cNvPr id="4" name="ZoneTexte 3"/>
          <p:cNvSpPr txBox="1"/>
          <p:nvPr/>
        </p:nvSpPr>
        <p:spPr>
          <a:xfrm>
            <a:off x="5072418" y="6488668"/>
            <a:ext cx="2047164" cy="369332"/>
          </a:xfrm>
          <a:prstGeom prst="rect">
            <a:avLst/>
          </a:prstGeom>
          <a:noFill/>
        </p:spPr>
        <p:txBody>
          <a:bodyPr wrap="square" rtlCol="0">
            <a:spAutoFit/>
          </a:bodyPr>
          <a:lstStyle/>
          <a:p>
            <a:r>
              <a:rPr lang="fr-FR" dirty="0"/>
              <a:t>G. </a:t>
            </a:r>
            <a:r>
              <a:rPr lang="fr-FR" dirty="0" err="1"/>
              <a:t>Martiel</a:t>
            </a:r>
            <a:r>
              <a:rPr lang="fr-FR" dirty="0"/>
              <a:t> -2014</a:t>
            </a:r>
          </a:p>
        </p:txBody>
      </p:sp>
    </p:spTree>
    <p:extLst>
      <p:ext uri="{BB962C8B-B14F-4D97-AF65-F5344CB8AC3E}">
        <p14:creationId xmlns:p14="http://schemas.microsoft.com/office/powerpoint/2010/main" val="27721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800" b="1" dirty="0"/>
              <a:t>3 éléments à prendre en compte</a:t>
            </a:r>
          </a:p>
        </p:txBody>
      </p:sp>
      <p:graphicFrame>
        <p:nvGraphicFramePr>
          <p:cNvPr id="10" name="Espace réservé du contenu 9"/>
          <p:cNvGraphicFramePr>
            <a:graphicFrameLocks noGrp="1"/>
          </p:cNvGraphicFramePr>
          <p:nvPr>
            <p:ph idx="1"/>
            <p:extLst>
              <p:ext uri="{D42A27DB-BD31-4B8C-83A1-F6EECF244321}">
                <p14:modId xmlns:p14="http://schemas.microsoft.com/office/powerpoint/2010/main" val="3127033444"/>
              </p:ext>
            </p:extLst>
          </p:nvPr>
        </p:nvGraphicFramePr>
        <p:xfrm>
          <a:off x="673100" y="1663700"/>
          <a:ext cx="11290300" cy="34750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5091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800" b="1" dirty="0"/>
              <a:t>Repères de progressivité</a:t>
            </a:r>
          </a:p>
        </p:txBody>
      </p:sp>
      <p:sp>
        <p:nvSpPr>
          <p:cNvPr id="3" name="Espace réservé du contenu 2"/>
          <p:cNvSpPr>
            <a:spLocks noGrp="1"/>
          </p:cNvSpPr>
          <p:nvPr>
            <p:ph idx="1"/>
          </p:nvPr>
        </p:nvSpPr>
        <p:spPr>
          <a:xfrm>
            <a:off x="1115753" y="1874517"/>
            <a:ext cx="10178322" cy="4003588"/>
          </a:xfrm>
        </p:spPr>
        <p:txBody>
          <a:bodyPr>
            <a:noAutofit/>
          </a:bodyPr>
          <a:lstStyle/>
          <a:p>
            <a:pPr algn="just"/>
            <a:r>
              <a:rPr lang="fr-FR" sz="2400" dirty="0"/>
              <a:t>En CM1, le recours aux propriétés de linéarité (additive et multiplicative) est privilégié dans des problèmes mettant en jeu des nombres entiers. </a:t>
            </a:r>
          </a:p>
          <a:p>
            <a:pPr algn="just"/>
            <a:r>
              <a:rPr lang="fr-FR" sz="2400" dirty="0"/>
              <a:t>Ces propriétés doivent être explicitées ; elles peuvent être institutionnalisées de façon non formelle à l’aide d’exemples (« si j’ai deux fois, trois fois… plus d’invités, il me faudra deux fois, trois fois… plus d’ingrédients » ; « si 6 stylos coutent 10 euros et 3 stylos coutent 5 euros, alors 9 stylos coutent 15 euros » ).  </a:t>
            </a:r>
          </a:p>
          <a:p>
            <a:pPr algn="just"/>
            <a:r>
              <a:rPr lang="fr-FR" sz="2400" dirty="0">
                <a:sym typeface="Wingdings" panose="05000000000000000000" pitchFamily="2" charset="2"/>
              </a:rPr>
              <a:t> </a:t>
            </a:r>
            <a:r>
              <a:rPr lang="fr-FR" sz="2400" b="1" dirty="0">
                <a:sym typeface="Wingdings" panose="05000000000000000000" pitchFamily="2" charset="2"/>
              </a:rPr>
              <a:t>IMPORTANCE DE L’ORAL</a:t>
            </a:r>
            <a:endParaRPr lang="fr-FR" sz="2400" b="1" dirty="0"/>
          </a:p>
        </p:txBody>
      </p:sp>
    </p:spTree>
    <p:extLst>
      <p:ext uri="{BB962C8B-B14F-4D97-AF65-F5344CB8AC3E}">
        <p14:creationId xmlns:p14="http://schemas.microsoft.com/office/powerpoint/2010/main" val="2960200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9829800" cy="727074"/>
          </a:xfrm>
        </p:spPr>
        <p:txBody>
          <a:bodyPr>
            <a:noAutofit/>
          </a:bodyPr>
          <a:lstStyle/>
          <a:p>
            <a:r>
              <a:rPr lang="fr-FR" sz="4800" b="1" dirty="0"/>
              <a:t>Repères de progressivité</a:t>
            </a:r>
          </a:p>
        </p:txBody>
      </p:sp>
      <p:sp>
        <p:nvSpPr>
          <p:cNvPr id="3" name="Espace réservé du contenu 2"/>
          <p:cNvSpPr>
            <a:spLocks noGrp="1"/>
          </p:cNvSpPr>
          <p:nvPr>
            <p:ph idx="1"/>
          </p:nvPr>
        </p:nvSpPr>
        <p:spPr>
          <a:xfrm>
            <a:off x="838200" y="1284417"/>
            <a:ext cx="10178322" cy="4683210"/>
          </a:xfrm>
        </p:spPr>
        <p:txBody>
          <a:bodyPr>
            <a:normAutofit/>
          </a:bodyPr>
          <a:lstStyle/>
          <a:p>
            <a:pPr algn="just"/>
            <a:r>
              <a:rPr lang="fr-FR" sz="2400" dirty="0"/>
              <a:t>Les procédures du type passage par l’unité ou calcul du coefficient de proportionnalité sont mobilisées progressivement sur des problèmes le nécessitant et en fonction des nombres (entiers ou décimaux) choisis dans l’énoncé ou intervenant dans les calculs. </a:t>
            </a:r>
          </a:p>
          <a:p>
            <a:pPr marL="0" indent="0" algn="just">
              <a:buNone/>
            </a:pPr>
            <a:r>
              <a:rPr lang="fr-FR" sz="2400" dirty="0">
                <a:sym typeface="Wingdings" panose="05000000000000000000" pitchFamily="2" charset="2"/>
              </a:rPr>
              <a:t> On indique que les nombres sont des variables</a:t>
            </a:r>
          </a:p>
          <a:p>
            <a:pPr marL="0" indent="0" algn="just">
              <a:buNone/>
            </a:pPr>
            <a:r>
              <a:rPr lang="fr-FR" sz="2400" dirty="0">
                <a:sym typeface="Wingdings" panose="05000000000000000000" pitchFamily="2" charset="2"/>
              </a:rPr>
              <a:t> Ne pas oublier que la relation entre ces nombres sont également des variables</a:t>
            </a:r>
          </a:p>
          <a:p>
            <a:pPr marL="0" indent="0" algn="just">
              <a:buNone/>
            </a:pPr>
            <a:r>
              <a:rPr lang="fr-FR" sz="2400" i="1" dirty="0">
                <a:sym typeface="Wingdings" panose="05000000000000000000" pitchFamily="2" charset="2"/>
              </a:rPr>
              <a:t>	« 10 objets coutent 22€, combien coutent 15 objets ? »</a:t>
            </a:r>
          </a:p>
          <a:p>
            <a:pPr marL="0" indent="0" algn="just">
              <a:buNone/>
            </a:pPr>
            <a:r>
              <a:rPr lang="fr-FR" sz="2400" i="1" dirty="0">
                <a:sym typeface="Wingdings" panose="05000000000000000000" pitchFamily="2" charset="2"/>
              </a:rPr>
              <a:t>	« 10 objets coutent 30€, combien coutent 18 objets ? »</a:t>
            </a:r>
          </a:p>
          <a:p>
            <a:pPr marL="0" indent="0" algn="ctr">
              <a:buNone/>
            </a:pPr>
            <a:endParaRPr lang="fr-FR" i="1" dirty="0">
              <a:sym typeface="Wingdings" panose="05000000000000000000" pitchFamily="2" charset="2"/>
            </a:endParaRPr>
          </a:p>
          <a:p>
            <a:pPr marL="0" indent="0" algn="ctr">
              <a:buNone/>
            </a:pPr>
            <a:endParaRPr lang="fr-FR" i="1" dirty="0">
              <a:sym typeface="Wingdings" panose="05000000000000000000" pitchFamily="2" charset="2"/>
            </a:endParaRPr>
          </a:p>
          <a:p>
            <a:pPr marL="0" indent="0" algn="ctr">
              <a:buNone/>
            </a:pPr>
            <a:endParaRPr lang="fr-FR" i="1" dirty="0">
              <a:sym typeface="Wingdings" panose="05000000000000000000" pitchFamily="2" charset="2"/>
            </a:endParaRPr>
          </a:p>
          <a:p>
            <a:endParaRPr lang="fr-FR" dirty="0"/>
          </a:p>
        </p:txBody>
      </p:sp>
    </p:spTree>
    <p:extLst>
      <p:ext uri="{BB962C8B-B14F-4D97-AF65-F5344CB8AC3E}">
        <p14:creationId xmlns:p14="http://schemas.microsoft.com/office/powerpoint/2010/main" val="4026926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9829800" cy="752474"/>
          </a:xfrm>
        </p:spPr>
        <p:txBody>
          <a:bodyPr>
            <a:normAutofit/>
          </a:bodyPr>
          <a:lstStyle/>
          <a:p>
            <a:r>
              <a:rPr lang="fr-FR" sz="4800" b="1" dirty="0"/>
              <a:t>Repères de progressivité</a:t>
            </a:r>
          </a:p>
        </p:txBody>
      </p:sp>
      <p:sp>
        <p:nvSpPr>
          <p:cNvPr id="3" name="Espace réservé du contenu 2"/>
          <p:cNvSpPr>
            <a:spLocks noGrp="1"/>
          </p:cNvSpPr>
          <p:nvPr>
            <p:ph idx="1"/>
          </p:nvPr>
        </p:nvSpPr>
        <p:spPr>
          <a:xfrm>
            <a:off x="838200" y="1574800"/>
            <a:ext cx="10325100" cy="3474720"/>
          </a:xfrm>
        </p:spPr>
        <p:txBody>
          <a:bodyPr>
            <a:normAutofit lnSpcReduction="10000"/>
          </a:bodyPr>
          <a:lstStyle/>
          <a:p>
            <a:pPr algn="just"/>
            <a:r>
              <a:rPr lang="fr-FR" sz="2600" dirty="0"/>
              <a:t>À partir du CM2, des situations impliquant des échelles ou des vitesses constantes peuvent être rencontrées. Le sens de l’expression « …% de » apparait en milieu de cycle. Il s’agit de savoir l’utiliser dans des cas simples (50 %, 25 %, 75 %, 10 %) où aucune technique n’est nécessaire, en lien avec les fractions d’une quantité. </a:t>
            </a:r>
          </a:p>
          <a:p>
            <a:pPr algn="just"/>
            <a:endParaRPr lang="fr-FR" sz="2600" dirty="0"/>
          </a:p>
          <a:p>
            <a:pPr algn="just"/>
            <a:r>
              <a:rPr lang="fr-FR" sz="2600" dirty="0"/>
              <a:t>En fin de cycle, l’application d’un taux de pourcentage est un attendu.</a:t>
            </a:r>
          </a:p>
          <a:p>
            <a:endParaRPr lang="fr-FR" dirty="0"/>
          </a:p>
        </p:txBody>
      </p:sp>
    </p:spTree>
    <p:extLst>
      <p:ext uri="{BB962C8B-B14F-4D97-AF65-F5344CB8AC3E}">
        <p14:creationId xmlns:p14="http://schemas.microsoft.com/office/powerpoint/2010/main" val="2544820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86452" y="808299"/>
            <a:ext cx="10782300" cy="1082674"/>
          </a:xfrm>
        </p:spPr>
        <p:txBody>
          <a:bodyPr>
            <a:noAutofit/>
          </a:bodyPr>
          <a:lstStyle/>
          <a:p>
            <a:pPr algn="ctr"/>
            <a:r>
              <a:rPr lang="fr-FR" sz="4800" b="1" dirty="0"/>
              <a:t>Classification des situations de proportionnalité</a:t>
            </a:r>
          </a:p>
        </p:txBody>
      </p:sp>
      <p:sp>
        <p:nvSpPr>
          <p:cNvPr id="3" name="Espace réservé du contenu 2"/>
          <p:cNvSpPr>
            <a:spLocks noGrp="1"/>
          </p:cNvSpPr>
          <p:nvPr>
            <p:ph idx="1"/>
          </p:nvPr>
        </p:nvSpPr>
        <p:spPr>
          <a:xfrm>
            <a:off x="1017896" y="2688799"/>
            <a:ext cx="9677400" cy="2347225"/>
          </a:xfrm>
        </p:spPr>
        <p:txBody>
          <a:bodyPr>
            <a:normAutofit/>
          </a:bodyPr>
          <a:lstStyle/>
          <a:p>
            <a:r>
              <a:rPr lang="fr-FR" sz="3200" dirty="0"/>
              <a:t>1. Problèmes de proportionnalité simple et directe</a:t>
            </a:r>
          </a:p>
          <a:p>
            <a:r>
              <a:rPr lang="fr-FR" sz="3200" dirty="0"/>
              <a:t>2. Problèmes de proportionnalité simple composée</a:t>
            </a:r>
          </a:p>
          <a:p>
            <a:r>
              <a:rPr lang="fr-FR" sz="3200" dirty="0"/>
              <a:t>3. Problèmes de proportionnalité multiple</a:t>
            </a:r>
          </a:p>
          <a:p>
            <a:endParaRPr lang="fr-FR" sz="2400" dirty="0"/>
          </a:p>
          <a:p>
            <a:endParaRPr lang="fr-FR" sz="2400" dirty="0"/>
          </a:p>
          <a:p>
            <a:endParaRPr lang="fr-FR" sz="2400" dirty="0"/>
          </a:p>
          <a:p>
            <a:endParaRPr lang="fr-FR" sz="2400" dirty="0"/>
          </a:p>
          <a:p>
            <a:endParaRPr lang="fr-FR" sz="2400" dirty="0"/>
          </a:p>
        </p:txBody>
      </p:sp>
    </p:spTree>
    <p:extLst>
      <p:ext uri="{BB962C8B-B14F-4D97-AF65-F5344CB8AC3E}">
        <p14:creationId xmlns:p14="http://schemas.microsoft.com/office/powerpoint/2010/main" val="3681930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1. </a:t>
            </a:r>
            <a:r>
              <a:rPr lang="fr-FR" sz="3600" b="1" dirty="0"/>
              <a:t>Problèmes de proportionnalité simple et directe</a:t>
            </a:r>
            <a:br>
              <a:rPr lang="fr-FR" sz="3600" b="1" dirty="0"/>
            </a:br>
            <a:endParaRPr lang="fr-FR" sz="3600" b="1" dirty="0"/>
          </a:p>
        </p:txBody>
      </p:sp>
      <p:sp>
        <p:nvSpPr>
          <p:cNvPr id="3" name="Espace réservé du contenu 2"/>
          <p:cNvSpPr>
            <a:spLocks noGrp="1"/>
          </p:cNvSpPr>
          <p:nvPr>
            <p:ph idx="1"/>
          </p:nvPr>
        </p:nvSpPr>
        <p:spPr>
          <a:xfrm>
            <a:off x="369248" y="1644650"/>
            <a:ext cx="10185400" cy="3855720"/>
          </a:xfrm>
        </p:spPr>
        <p:txBody>
          <a:bodyPr>
            <a:noAutofit/>
          </a:bodyPr>
          <a:lstStyle/>
          <a:p>
            <a:pPr>
              <a:spcBef>
                <a:spcPts val="0"/>
              </a:spcBef>
            </a:pPr>
            <a:r>
              <a:rPr lang="fr-FR" sz="2400" b="1" dirty="0"/>
              <a:t>a)</a:t>
            </a:r>
            <a:r>
              <a:rPr lang="fr-FR" sz="2400" dirty="0"/>
              <a:t> </a:t>
            </a:r>
            <a:r>
              <a:rPr lang="fr-FR" sz="2400" b="1" dirty="0"/>
              <a:t>Problèmes de quatrième proportionnelle</a:t>
            </a:r>
          </a:p>
          <a:p>
            <a:pPr>
              <a:spcBef>
                <a:spcPts val="0"/>
              </a:spcBef>
            </a:pPr>
            <a:endParaRPr lang="fr-FR" sz="2400" b="1" dirty="0"/>
          </a:p>
          <a:p>
            <a:pPr marL="0" indent="0">
              <a:spcBef>
                <a:spcPts val="0"/>
              </a:spcBef>
              <a:buNone/>
            </a:pPr>
            <a:r>
              <a:rPr lang="fr-FR" sz="2400" dirty="0"/>
              <a:t>Ce sont des problèmes où trois nombres sont connus ; il faut trouver le quatrième.</a:t>
            </a:r>
          </a:p>
          <a:p>
            <a:pPr marL="0" indent="0">
              <a:spcBef>
                <a:spcPts val="0"/>
              </a:spcBef>
              <a:buNone/>
            </a:pPr>
            <a:endParaRPr lang="fr-FR" sz="2400" i="1" dirty="0"/>
          </a:p>
          <a:p>
            <a:pPr marL="0" indent="0">
              <a:spcBef>
                <a:spcPts val="0"/>
              </a:spcBef>
              <a:buNone/>
            </a:pPr>
            <a:endParaRPr lang="fr-FR" sz="2400" i="1" dirty="0"/>
          </a:p>
        </p:txBody>
      </p:sp>
      <p:pic>
        <p:nvPicPr>
          <p:cNvPr id="4" name="Image 3"/>
          <p:cNvPicPr>
            <a:picLocks noChangeAspect="1"/>
          </p:cNvPicPr>
          <p:nvPr/>
        </p:nvPicPr>
        <p:blipFill>
          <a:blip r:embed="rId2"/>
          <a:stretch>
            <a:fillRect/>
          </a:stretch>
        </p:blipFill>
        <p:spPr>
          <a:xfrm>
            <a:off x="2395321" y="4556126"/>
            <a:ext cx="6921620" cy="1534794"/>
          </a:xfrm>
          <a:prstGeom prst="rect">
            <a:avLst/>
          </a:prstGeom>
        </p:spPr>
      </p:pic>
      <p:pic>
        <p:nvPicPr>
          <p:cNvPr id="5" name="Image 4"/>
          <p:cNvPicPr>
            <a:picLocks noChangeAspect="1"/>
          </p:cNvPicPr>
          <p:nvPr/>
        </p:nvPicPr>
        <p:blipFill>
          <a:blip r:embed="rId3"/>
          <a:stretch>
            <a:fillRect/>
          </a:stretch>
        </p:blipFill>
        <p:spPr>
          <a:xfrm>
            <a:off x="2371725" y="3149601"/>
            <a:ext cx="6762750" cy="1209675"/>
          </a:xfrm>
          <a:prstGeom prst="rect">
            <a:avLst/>
          </a:prstGeom>
        </p:spPr>
      </p:pic>
    </p:spTree>
    <p:extLst>
      <p:ext uri="{BB962C8B-B14F-4D97-AF65-F5344CB8AC3E}">
        <p14:creationId xmlns:p14="http://schemas.microsoft.com/office/powerpoint/2010/main" val="2905093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0"/>
            <a:ext cx="9829800" cy="1082674"/>
          </a:xfrm>
        </p:spPr>
        <p:txBody>
          <a:bodyPr/>
          <a:lstStyle/>
          <a:p>
            <a:r>
              <a:rPr lang="fr-FR" b="1" dirty="0"/>
              <a:t>1. Problèmes de proportionnalité simple et directe</a:t>
            </a:r>
            <a:endParaRPr lang="fr-FR" dirty="0"/>
          </a:p>
        </p:txBody>
      </p:sp>
      <p:sp>
        <p:nvSpPr>
          <p:cNvPr id="3" name="Espace réservé du contenu 2"/>
          <p:cNvSpPr>
            <a:spLocks noGrp="1"/>
          </p:cNvSpPr>
          <p:nvPr>
            <p:ph idx="1"/>
          </p:nvPr>
        </p:nvSpPr>
        <p:spPr>
          <a:xfrm>
            <a:off x="495300" y="1498600"/>
            <a:ext cx="10515600" cy="3474720"/>
          </a:xfrm>
        </p:spPr>
        <p:txBody>
          <a:bodyPr/>
          <a:lstStyle/>
          <a:p>
            <a:pPr algn="just">
              <a:spcBef>
                <a:spcPts val="0"/>
              </a:spcBef>
            </a:pPr>
            <a:r>
              <a:rPr lang="fr-FR" sz="2400" b="1" dirty="0"/>
              <a:t>b)</a:t>
            </a:r>
            <a:r>
              <a:rPr lang="fr-FR" sz="2400" dirty="0"/>
              <a:t> </a:t>
            </a:r>
            <a:r>
              <a:rPr lang="fr-FR" sz="2400" b="1" dirty="0"/>
              <a:t>Problèmes à questions successives</a:t>
            </a:r>
          </a:p>
          <a:p>
            <a:pPr algn="just">
              <a:spcBef>
                <a:spcPts val="0"/>
              </a:spcBef>
            </a:pPr>
            <a:endParaRPr lang="fr-FR" sz="2400" b="1" dirty="0"/>
          </a:p>
          <a:p>
            <a:pPr marL="0" indent="0" algn="just">
              <a:spcBef>
                <a:spcPts val="0"/>
              </a:spcBef>
              <a:buNone/>
            </a:pPr>
            <a:r>
              <a:rPr lang="fr-FR" sz="2400" dirty="0"/>
              <a:t>Ce sont des problèmes du même type que les précédents, dans lesquels il faut chercher plusieurs « quatrièmes proportionnelles » ; les résultats sont dépendants les uns des autres.</a:t>
            </a:r>
          </a:p>
          <a:p>
            <a:endParaRPr lang="fr-FR" dirty="0"/>
          </a:p>
        </p:txBody>
      </p:sp>
      <p:sp>
        <p:nvSpPr>
          <p:cNvPr id="4" name="ZoneTexte 3"/>
          <p:cNvSpPr txBox="1"/>
          <p:nvPr/>
        </p:nvSpPr>
        <p:spPr>
          <a:xfrm>
            <a:off x="1037968" y="3496962"/>
            <a:ext cx="9972932" cy="1384995"/>
          </a:xfrm>
          <a:prstGeom prst="rect">
            <a:avLst/>
          </a:prstGeom>
          <a:noFill/>
        </p:spPr>
        <p:txBody>
          <a:bodyPr wrap="square" rtlCol="0">
            <a:spAutoFit/>
          </a:bodyPr>
          <a:lstStyle/>
          <a:p>
            <a:r>
              <a:rPr lang="fr-FR" sz="2800" i="1" dirty="0"/>
              <a:t>Une voiture consomme en moyenne 8 litres au 100 km ?</a:t>
            </a:r>
          </a:p>
          <a:p>
            <a:r>
              <a:rPr lang="fr-FR" sz="2800" i="1" dirty="0"/>
              <a:t>Quelle sera sa consommation pour un parcours de 400 km ? De 500 km ? De 250 km ?</a:t>
            </a:r>
          </a:p>
        </p:txBody>
      </p:sp>
    </p:spTree>
    <p:extLst>
      <p:ext uri="{BB962C8B-B14F-4D97-AF65-F5344CB8AC3E}">
        <p14:creationId xmlns:p14="http://schemas.microsoft.com/office/powerpoint/2010/main" val="2267977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453356" y="2035143"/>
            <a:ext cx="8599488" cy="4677935"/>
          </a:xfrm>
          <a:prstGeom prst="rect">
            <a:avLst/>
          </a:prstGeom>
        </p:spPr>
      </p:pic>
      <p:sp>
        <p:nvSpPr>
          <p:cNvPr id="2" name="Titre 1"/>
          <p:cNvSpPr>
            <a:spLocks noGrp="1"/>
          </p:cNvSpPr>
          <p:nvPr>
            <p:ph type="title"/>
          </p:nvPr>
        </p:nvSpPr>
        <p:spPr/>
        <p:txBody>
          <a:bodyPr/>
          <a:lstStyle/>
          <a:p>
            <a:r>
              <a:rPr lang="fr-FR" b="1" dirty="0"/>
              <a:t>1. Problèmes de proportionnalité simple et directe</a:t>
            </a:r>
            <a:br>
              <a:rPr lang="fr-FR" b="1" dirty="0"/>
            </a:br>
            <a:endParaRPr lang="fr-FR" dirty="0"/>
          </a:p>
        </p:txBody>
      </p:sp>
      <p:sp>
        <p:nvSpPr>
          <p:cNvPr id="3" name="Espace réservé du contenu 2"/>
          <p:cNvSpPr>
            <a:spLocks noGrp="1"/>
          </p:cNvSpPr>
          <p:nvPr>
            <p:ph idx="1"/>
          </p:nvPr>
        </p:nvSpPr>
        <p:spPr>
          <a:xfrm>
            <a:off x="355600" y="1333500"/>
            <a:ext cx="10312400" cy="3474720"/>
          </a:xfrm>
        </p:spPr>
        <p:txBody>
          <a:bodyPr/>
          <a:lstStyle/>
          <a:p>
            <a:pPr>
              <a:spcBef>
                <a:spcPts val="0"/>
              </a:spcBef>
            </a:pPr>
            <a:r>
              <a:rPr lang="fr-FR" sz="2400" b="1" dirty="0"/>
              <a:t>c) Problèmes de comparaison</a:t>
            </a:r>
          </a:p>
          <a:p>
            <a:pPr marL="0" indent="0">
              <a:spcBef>
                <a:spcPts val="0"/>
              </a:spcBef>
              <a:buNone/>
            </a:pPr>
            <a:r>
              <a:rPr lang="fr-FR" sz="2400" dirty="0"/>
              <a:t>Ce sont des problèmes qui nécessitent la mise en relation de deux parties composant un tout. </a:t>
            </a:r>
          </a:p>
          <a:p>
            <a:pPr>
              <a:spcBef>
                <a:spcPts val="0"/>
              </a:spcBef>
            </a:pPr>
            <a:endParaRPr lang="fr-FR" dirty="0"/>
          </a:p>
          <a:p>
            <a:endParaRPr lang="fr-FR" dirty="0"/>
          </a:p>
        </p:txBody>
      </p:sp>
    </p:spTree>
    <p:extLst>
      <p:ext uri="{BB962C8B-B14F-4D97-AF65-F5344CB8AC3E}">
        <p14:creationId xmlns:p14="http://schemas.microsoft.com/office/powerpoint/2010/main" val="3363684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2824" y="394741"/>
            <a:ext cx="10178322" cy="902718"/>
          </a:xfrm>
        </p:spPr>
        <p:txBody>
          <a:bodyPr>
            <a:normAutofit/>
          </a:bodyPr>
          <a:lstStyle/>
          <a:p>
            <a:r>
              <a:rPr lang="fr-FR" sz="4800" b="1" dirty="0"/>
              <a:t>Structuration :</a:t>
            </a:r>
            <a:endParaRPr lang="fr-FR" sz="4800" dirty="0"/>
          </a:p>
        </p:txBody>
      </p:sp>
      <p:sp>
        <p:nvSpPr>
          <p:cNvPr id="3" name="Espace réservé du contenu 2"/>
          <p:cNvSpPr>
            <a:spLocks noGrp="1"/>
          </p:cNvSpPr>
          <p:nvPr>
            <p:ph idx="1"/>
          </p:nvPr>
        </p:nvSpPr>
        <p:spPr>
          <a:xfrm>
            <a:off x="942759" y="1387943"/>
            <a:ext cx="10993868" cy="5185852"/>
          </a:xfrm>
        </p:spPr>
        <p:txBody>
          <a:bodyPr>
            <a:noAutofit/>
          </a:bodyPr>
          <a:lstStyle/>
          <a:p>
            <a:pPr marL="0" indent="0">
              <a:spcBef>
                <a:spcPts val="0"/>
              </a:spcBef>
              <a:buNone/>
            </a:pPr>
            <a:r>
              <a:rPr lang="fr-FR" sz="2400" b="1" dirty="0"/>
              <a:t>Organisé en 3 parties complémentaires</a:t>
            </a:r>
            <a:r>
              <a:rPr lang="fr-FR" sz="2400" dirty="0"/>
              <a:t> :</a:t>
            </a:r>
          </a:p>
          <a:p>
            <a:pPr marL="0" indent="0">
              <a:spcBef>
                <a:spcPts val="0"/>
              </a:spcBef>
              <a:buNone/>
            </a:pPr>
            <a:endParaRPr lang="fr-FR" sz="2400" dirty="0"/>
          </a:p>
          <a:p>
            <a:pPr>
              <a:spcBef>
                <a:spcPts val="0"/>
              </a:spcBef>
            </a:pPr>
            <a:r>
              <a:rPr lang="fr-FR" sz="2400" dirty="0"/>
              <a:t>le </a:t>
            </a:r>
            <a:r>
              <a:rPr lang="fr-FR" sz="2400" b="1" dirty="0"/>
              <a:t>volet 1 </a:t>
            </a:r>
            <a:r>
              <a:rPr lang="fr-FR" sz="2400" dirty="0"/>
              <a:t>présente les principaux enjeux et objectifs de formation du cycle</a:t>
            </a:r>
            <a:br>
              <a:rPr lang="fr-FR" sz="2400" dirty="0"/>
            </a:br>
            <a:endParaRPr lang="fr-FR" sz="2400" dirty="0"/>
          </a:p>
          <a:p>
            <a:pPr>
              <a:spcBef>
                <a:spcPts val="0"/>
              </a:spcBef>
            </a:pPr>
            <a:r>
              <a:rPr lang="fr-FR" sz="2400" dirty="0"/>
              <a:t>le </a:t>
            </a:r>
            <a:r>
              <a:rPr lang="fr-FR" sz="2400" b="1" dirty="0"/>
              <a:t>volet 2 </a:t>
            </a:r>
            <a:r>
              <a:rPr lang="fr-FR" sz="2400" dirty="0"/>
              <a:t>rassemble les contributions des champs disciplinaires ou disciplines à l'acquisition du socle commun</a:t>
            </a:r>
            <a:br>
              <a:rPr lang="fr-FR" sz="2400" dirty="0"/>
            </a:br>
            <a:endParaRPr lang="fr-FR" sz="2400" dirty="0"/>
          </a:p>
          <a:p>
            <a:pPr>
              <a:spcBef>
                <a:spcPts val="0"/>
              </a:spcBef>
            </a:pPr>
            <a:r>
              <a:rPr lang="fr-FR" sz="2400" dirty="0"/>
              <a:t>le </a:t>
            </a:r>
            <a:r>
              <a:rPr lang="fr-FR" sz="2400" b="1" dirty="0"/>
              <a:t>volet 3 </a:t>
            </a:r>
            <a:r>
              <a:rPr lang="fr-FR" sz="2400" dirty="0"/>
              <a:t>précise, par champ disciplinaire ou discipline :</a:t>
            </a:r>
          </a:p>
          <a:p>
            <a:pPr marL="0" indent="0">
              <a:spcBef>
                <a:spcPts val="0"/>
              </a:spcBef>
              <a:buNone/>
            </a:pPr>
            <a:r>
              <a:rPr lang="fr-FR" sz="2400" dirty="0"/>
              <a:t>	- les niveaux de maîtrise attendus à la fin du cycle, </a:t>
            </a:r>
          </a:p>
          <a:p>
            <a:pPr marL="0" indent="0">
              <a:spcBef>
                <a:spcPts val="0"/>
              </a:spcBef>
              <a:buNone/>
            </a:pPr>
            <a:r>
              <a:rPr lang="fr-FR" sz="2400" dirty="0"/>
              <a:t>	- les compétences et les connaissances à acquérir et mobiliser, </a:t>
            </a:r>
          </a:p>
          <a:p>
            <a:pPr marL="0" indent="0">
              <a:spcBef>
                <a:spcPts val="0"/>
              </a:spcBef>
              <a:buNone/>
            </a:pPr>
            <a:r>
              <a:rPr lang="fr-FR" sz="2400" dirty="0"/>
              <a:t>	- des pistes de méthodes, de démarches et d'outils </a:t>
            </a:r>
          </a:p>
          <a:p>
            <a:pPr marL="0" indent="0">
              <a:spcBef>
                <a:spcPts val="0"/>
              </a:spcBef>
              <a:buNone/>
            </a:pPr>
            <a:r>
              <a:rPr lang="fr-FR" sz="2400" dirty="0"/>
              <a:t>	- des repères de progressivité</a:t>
            </a:r>
          </a:p>
          <a:p>
            <a:pPr marL="0" indent="0">
              <a:spcBef>
                <a:spcPts val="0"/>
              </a:spcBef>
              <a:buNone/>
            </a:pPr>
            <a:r>
              <a:rPr lang="fr-FR" sz="2400" dirty="0"/>
              <a:t>	- croisements entre enseignements</a:t>
            </a:r>
          </a:p>
        </p:txBody>
      </p:sp>
      <p:pic>
        <p:nvPicPr>
          <p:cNvPr id="4" name="Image 3"/>
          <p:cNvPicPr>
            <a:picLocks noChangeAspect="1"/>
          </p:cNvPicPr>
          <p:nvPr/>
        </p:nvPicPr>
        <p:blipFill>
          <a:blip r:embed="rId3"/>
          <a:stretch>
            <a:fillRect/>
          </a:stretch>
        </p:blipFill>
        <p:spPr>
          <a:xfrm rot="670141">
            <a:off x="9150183" y="393603"/>
            <a:ext cx="2277902" cy="1519935"/>
          </a:xfrm>
          <a:prstGeom prst="rect">
            <a:avLst/>
          </a:prstGeom>
        </p:spPr>
      </p:pic>
    </p:spTree>
    <p:extLst>
      <p:ext uri="{BB962C8B-B14F-4D97-AF65-F5344CB8AC3E}">
        <p14:creationId xmlns:p14="http://schemas.microsoft.com/office/powerpoint/2010/main" val="3785795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2. Problèmes de proportionnalité simple composée</a:t>
            </a:r>
            <a:br>
              <a:rPr lang="fr-FR" dirty="0"/>
            </a:br>
            <a:endParaRPr lang="fr-FR" dirty="0"/>
          </a:p>
        </p:txBody>
      </p:sp>
      <p:sp>
        <p:nvSpPr>
          <p:cNvPr id="3" name="Espace réservé du contenu 2"/>
          <p:cNvSpPr>
            <a:spLocks noGrp="1"/>
          </p:cNvSpPr>
          <p:nvPr>
            <p:ph idx="1"/>
          </p:nvPr>
        </p:nvSpPr>
        <p:spPr>
          <a:xfrm>
            <a:off x="482600" y="1113618"/>
            <a:ext cx="10541000" cy="4359133"/>
          </a:xfrm>
        </p:spPr>
        <p:txBody>
          <a:bodyPr>
            <a:noAutofit/>
          </a:bodyPr>
          <a:lstStyle/>
          <a:p>
            <a:pPr marL="0" indent="0" algn="just">
              <a:spcBef>
                <a:spcPts val="0"/>
              </a:spcBef>
              <a:buNone/>
            </a:pPr>
            <a:r>
              <a:rPr lang="fr-FR" sz="2400" dirty="0"/>
              <a:t>Il s’agit de problèmes faisant intervenir la composition de deux ou plusieurs relations de proportionnalité simple.</a:t>
            </a:r>
          </a:p>
          <a:p>
            <a:pPr marL="0" indent="0" algn="just">
              <a:spcBef>
                <a:spcPts val="0"/>
              </a:spcBef>
              <a:buNone/>
            </a:pPr>
            <a:endParaRPr lang="fr-FR" sz="2400" dirty="0"/>
          </a:p>
          <a:p>
            <a:pPr>
              <a:spcBef>
                <a:spcPts val="0"/>
              </a:spcBef>
            </a:pPr>
            <a:r>
              <a:rPr lang="fr-FR" sz="2400" i="1" dirty="0"/>
              <a:t>Exemple : Avec 100 kilos de blé on fait 75 kg de farine. Avec 25 kg de farine on fait 30 kg de pain. Quelle est la masse de blé nécessaire pour faire 450 kg de pain ?</a:t>
            </a:r>
          </a:p>
          <a:p>
            <a:pPr marL="0" indent="0">
              <a:spcBef>
                <a:spcPts val="0"/>
              </a:spcBef>
              <a:buNone/>
            </a:pPr>
            <a:endParaRPr lang="fr-FR" sz="1800" i="1" dirty="0"/>
          </a:p>
          <a:p>
            <a:pPr>
              <a:spcBef>
                <a:spcPts val="0"/>
              </a:spcBef>
            </a:pPr>
            <a:endParaRPr lang="fr-FR" sz="2400" i="1" dirty="0"/>
          </a:p>
          <a:p>
            <a:pPr marL="0" indent="0">
              <a:spcBef>
                <a:spcPts val="0"/>
              </a:spcBef>
              <a:buNone/>
            </a:pPr>
            <a:r>
              <a:rPr lang="fr-FR" sz="2400" dirty="0"/>
              <a:t>La difficulté de ce type de problèmes réside dans  l’organisation des données à mettre en relation, d’une part, dans le choix de la combinaison des résultats intermédiaires d’autre part.</a:t>
            </a:r>
          </a:p>
          <a:p>
            <a:endParaRPr lang="fr-FR" sz="2400" dirty="0"/>
          </a:p>
        </p:txBody>
      </p:sp>
      <p:pic>
        <p:nvPicPr>
          <p:cNvPr id="4" name="Image 3"/>
          <p:cNvPicPr>
            <a:picLocks noChangeAspect="1"/>
          </p:cNvPicPr>
          <p:nvPr/>
        </p:nvPicPr>
        <p:blipFill>
          <a:blip r:embed="rId2"/>
          <a:stretch>
            <a:fillRect/>
          </a:stretch>
        </p:blipFill>
        <p:spPr>
          <a:xfrm>
            <a:off x="373418" y="5383941"/>
            <a:ext cx="11598160" cy="828440"/>
          </a:xfrm>
          <a:prstGeom prst="rect">
            <a:avLst/>
          </a:prstGeom>
        </p:spPr>
      </p:pic>
    </p:spTree>
    <p:extLst>
      <p:ext uri="{BB962C8B-B14F-4D97-AF65-F5344CB8AC3E}">
        <p14:creationId xmlns:p14="http://schemas.microsoft.com/office/powerpoint/2010/main" val="773572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3. Problèmes de proportionnalité multiple (ou double)</a:t>
            </a:r>
            <a:br>
              <a:rPr lang="fr-FR" dirty="0"/>
            </a:br>
            <a:endParaRPr lang="fr-FR" dirty="0"/>
          </a:p>
        </p:txBody>
      </p:sp>
      <p:sp>
        <p:nvSpPr>
          <p:cNvPr id="3" name="Espace réservé du contenu 2"/>
          <p:cNvSpPr>
            <a:spLocks noGrp="1"/>
          </p:cNvSpPr>
          <p:nvPr>
            <p:ph idx="1"/>
          </p:nvPr>
        </p:nvSpPr>
        <p:spPr>
          <a:xfrm>
            <a:off x="381000" y="1308100"/>
            <a:ext cx="11506200" cy="4521200"/>
          </a:xfrm>
        </p:spPr>
        <p:txBody>
          <a:bodyPr>
            <a:normAutofit/>
          </a:bodyPr>
          <a:lstStyle/>
          <a:p>
            <a:pPr marL="0" indent="0" algn="just">
              <a:buNone/>
            </a:pPr>
            <a:r>
              <a:rPr lang="fr-FR" sz="2400" dirty="0"/>
              <a:t>Ce sont des problèmes dans lesquels une grandeur est simultanément proportionnelle à plusieurs grandeurs</a:t>
            </a:r>
          </a:p>
          <a:p>
            <a:pPr marL="0" indent="0" algn="just">
              <a:buNone/>
            </a:pPr>
            <a:r>
              <a:rPr lang="fr-FR" sz="2400" i="1" dirty="0"/>
              <a:t>Exemples : Le prix d’une journée au camping est de 10€ par jour et par personne. Combien paie une personne pour 5 jours? Trois personnes pour une nuit? Un couple pour une semaine?</a:t>
            </a:r>
          </a:p>
          <a:p>
            <a:pPr marL="0" indent="0" algn="just">
              <a:buNone/>
            </a:pPr>
            <a:r>
              <a:rPr lang="fr-FR" sz="2400" dirty="0"/>
              <a:t>La résolution de ces problèmes nécessite des raisonnements plus complexes qui impliquent la mobilisation des raisonnements utilisés dans des situations de proportionnalité simple.</a:t>
            </a:r>
          </a:p>
        </p:txBody>
      </p:sp>
      <p:pic>
        <p:nvPicPr>
          <p:cNvPr id="4" name="Image 3"/>
          <p:cNvPicPr>
            <a:picLocks noChangeAspect="1"/>
          </p:cNvPicPr>
          <p:nvPr/>
        </p:nvPicPr>
        <p:blipFill>
          <a:blip r:embed="rId3"/>
          <a:stretch>
            <a:fillRect/>
          </a:stretch>
        </p:blipFill>
        <p:spPr>
          <a:xfrm>
            <a:off x="2941590" y="4493715"/>
            <a:ext cx="6385020" cy="2174977"/>
          </a:xfrm>
          <a:prstGeom prst="rect">
            <a:avLst/>
          </a:prstGeom>
        </p:spPr>
      </p:pic>
    </p:spTree>
    <p:extLst>
      <p:ext uri="{BB962C8B-B14F-4D97-AF65-F5344CB8AC3E}">
        <p14:creationId xmlns:p14="http://schemas.microsoft.com/office/powerpoint/2010/main" val="2133224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000" b="1" dirty="0"/>
              <a:t>Une progression possible</a:t>
            </a:r>
            <a:br>
              <a:rPr lang="fr-FR" dirty="0"/>
            </a:br>
            <a:endParaRPr lang="fr-FR" dirty="0"/>
          </a:p>
        </p:txBody>
      </p:sp>
      <p:sp>
        <p:nvSpPr>
          <p:cNvPr id="3" name="Espace réservé du contenu 2"/>
          <p:cNvSpPr>
            <a:spLocks noGrp="1"/>
          </p:cNvSpPr>
          <p:nvPr>
            <p:ph idx="1"/>
          </p:nvPr>
        </p:nvSpPr>
        <p:spPr>
          <a:xfrm>
            <a:off x="1103870" y="1717590"/>
            <a:ext cx="9856573" cy="4547286"/>
          </a:xfrm>
        </p:spPr>
        <p:txBody>
          <a:bodyPr>
            <a:normAutofit/>
          </a:bodyPr>
          <a:lstStyle/>
          <a:p>
            <a:r>
              <a:rPr lang="fr-FR" sz="2800" dirty="0"/>
              <a:t>I. Résoudre des problèmes en « fois plus, fois moins »</a:t>
            </a:r>
          </a:p>
          <a:p>
            <a:r>
              <a:rPr lang="fr-FR" sz="2800" dirty="0"/>
              <a:t>II. Situations de proportionnalité: résolution par linéarité</a:t>
            </a:r>
          </a:p>
          <a:p>
            <a:r>
              <a:rPr lang="fr-FR" sz="2800" dirty="0"/>
              <a:t>III. Reconnaître une situation de proportionnalité</a:t>
            </a:r>
          </a:p>
          <a:p>
            <a:r>
              <a:rPr lang="fr-FR" sz="2800" dirty="0"/>
              <a:t>IV. Autres méthodes: passage à l’unité - règle de trois</a:t>
            </a:r>
          </a:p>
          <a:p>
            <a:r>
              <a:rPr lang="fr-FR" sz="2800" dirty="0"/>
              <a:t>V. Exercices avec choix de la méthode</a:t>
            </a:r>
          </a:p>
          <a:p>
            <a:r>
              <a:rPr lang="fr-FR" sz="2800" dirty="0"/>
              <a:t>VI. Applications : des problèmes de la vie courante</a:t>
            </a:r>
          </a:p>
        </p:txBody>
      </p:sp>
      <p:sp>
        <p:nvSpPr>
          <p:cNvPr id="4" name="ZoneTexte 3"/>
          <p:cNvSpPr txBox="1"/>
          <p:nvPr/>
        </p:nvSpPr>
        <p:spPr>
          <a:xfrm>
            <a:off x="5072418" y="6488668"/>
            <a:ext cx="2047164" cy="369332"/>
          </a:xfrm>
          <a:prstGeom prst="rect">
            <a:avLst/>
          </a:prstGeom>
          <a:noFill/>
        </p:spPr>
        <p:txBody>
          <a:bodyPr wrap="square" rtlCol="0">
            <a:spAutoFit/>
          </a:bodyPr>
          <a:lstStyle/>
          <a:p>
            <a:r>
              <a:rPr lang="fr-FR" dirty="0"/>
              <a:t>G. </a:t>
            </a:r>
            <a:r>
              <a:rPr lang="fr-FR" dirty="0" err="1"/>
              <a:t>Martiel</a:t>
            </a:r>
            <a:r>
              <a:rPr lang="fr-FR" dirty="0"/>
              <a:t> -2014</a:t>
            </a:r>
          </a:p>
        </p:txBody>
      </p:sp>
    </p:spTree>
    <p:extLst>
      <p:ext uri="{BB962C8B-B14F-4D97-AF65-F5344CB8AC3E}">
        <p14:creationId xmlns:p14="http://schemas.microsoft.com/office/powerpoint/2010/main" val="2740323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11082" y="235133"/>
            <a:ext cx="10861589" cy="1063356"/>
          </a:xfrm>
        </p:spPr>
        <p:txBody>
          <a:bodyPr>
            <a:normAutofit/>
          </a:bodyPr>
          <a:lstStyle/>
          <a:p>
            <a:r>
              <a:rPr lang="fr-FR" sz="4400" b="1" dirty="0"/>
              <a:t>Le </a:t>
            </a:r>
            <a:r>
              <a:rPr lang="fr-FR" sz="4800" b="1" dirty="0"/>
              <a:t>programme</a:t>
            </a:r>
            <a:r>
              <a:rPr lang="fr-FR" sz="4400" b="1" dirty="0"/>
              <a:t> de mathématiques</a:t>
            </a:r>
          </a:p>
        </p:txBody>
      </p:sp>
      <p:sp>
        <p:nvSpPr>
          <p:cNvPr id="3" name="Espace réservé du contenu 2"/>
          <p:cNvSpPr>
            <a:spLocks noGrp="1"/>
          </p:cNvSpPr>
          <p:nvPr>
            <p:ph idx="1"/>
          </p:nvPr>
        </p:nvSpPr>
        <p:spPr>
          <a:xfrm>
            <a:off x="1241616" y="1620517"/>
            <a:ext cx="10178322" cy="3522983"/>
          </a:xfrm>
        </p:spPr>
        <p:txBody>
          <a:bodyPr>
            <a:normAutofit/>
          </a:bodyPr>
          <a:lstStyle/>
          <a:p>
            <a:pPr marL="0" indent="0">
              <a:buNone/>
            </a:pPr>
            <a:r>
              <a:rPr lang="fr-FR" sz="2800" dirty="0"/>
              <a:t>Ils sont composés de </a:t>
            </a:r>
            <a:r>
              <a:rPr lang="fr-FR" sz="2800" b="1" u="sng" dirty="0"/>
              <a:t>3 thèmes d’étude </a:t>
            </a:r>
            <a:r>
              <a:rPr lang="fr-FR" sz="2800" dirty="0"/>
              <a:t>:</a:t>
            </a:r>
          </a:p>
          <a:p>
            <a:pPr marL="0" indent="0">
              <a:buNone/>
            </a:pPr>
            <a:r>
              <a:rPr lang="fr-FR" sz="2800" dirty="0"/>
              <a:t>	- Nombres et calculs</a:t>
            </a:r>
          </a:p>
          <a:p>
            <a:pPr marL="0" indent="0">
              <a:buNone/>
            </a:pPr>
            <a:r>
              <a:rPr lang="fr-FR" sz="2800" dirty="0"/>
              <a:t>	- Grandeurs et mesures (place centrale)</a:t>
            </a:r>
          </a:p>
          <a:p>
            <a:pPr marL="0" indent="0">
              <a:buNone/>
            </a:pPr>
            <a:r>
              <a:rPr lang="fr-FR" sz="2800" dirty="0"/>
              <a:t>	- Espace et géométrie</a:t>
            </a:r>
          </a:p>
          <a:p>
            <a:pPr marL="0" indent="0">
              <a:buNone/>
            </a:pPr>
            <a:r>
              <a:rPr lang="fr-FR" sz="2800" dirty="0"/>
              <a:t>Résolution de problème, organisation et gestion de données et proportionnalité sont transversales aux 3 thèmes</a:t>
            </a:r>
          </a:p>
        </p:txBody>
      </p:sp>
    </p:spTree>
    <p:extLst>
      <p:ext uri="{BB962C8B-B14F-4D97-AF65-F5344CB8AC3E}">
        <p14:creationId xmlns:p14="http://schemas.microsoft.com/office/powerpoint/2010/main" val="268434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9829800" cy="743270"/>
          </a:xfrm>
        </p:spPr>
        <p:txBody>
          <a:bodyPr>
            <a:normAutofit fontScale="90000"/>
          </a:bodyPr>
          <a:lstStyle/>
          <a:p>
            <a:r>
              <a:rPr lang="fr-FR" sz="4800" b="1" dirty="0"/>
              <a:t>Les 6 compétences</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4043350710"/>
              </p:ext>
            </p:extLst>
          </p:nvPr>
        </p:nvGraphicFramePr>
        <p:xfrm>
          <a:off x="2437562" y="1495167"/>
          <a:ext cx="7806553" cy="44220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9" name="Groupe 48"/>
          <p:cNvGrpSpPr/>
          <p:nvPr/>
        </p:nvGrpSpPr>
        <p:grpSpPr>
          <a:xfrm>
            <a:off x="5588343" y="2357426"/>
            <a:ext cx="1699054" cy="2697484"/>
            <a:chOff x="5538916" y="2296499"/>
            <a:chExt cx="1699054" cy="2697484"/>
          </a:xfrm>
        </p:grpSpPr>
        <p:grpSp>
          <p:nvGrpSpPr>
            <p:cNvPr id="48" name="Groupe 47"/>
            <p:cNvGrpSpPr/>
            <p:nvPr/>
          </p:nvGrpSpPr>
          <p:grpSpPr>
            <a:xfrm>
              <a:off x="5538916" y="2296499"/>
              <a:ext cx="1699054" cy="2681416"/>
              <a:chOff x="5538916" y="2333570"/>
              <a:chExt cx="1699054" cy="2681416"/>
            </a:xfrm>
          </p:grpSpPr>
          <p:grpSp>
            <p:nvGrpSpPr>
              <p:cNvPr id="45" name="Groupe 44"/>
              <p:cNvGrpSpPr/>
              <p:nvPr/>
            </p:nvGrpSpPr>
            <p:grpSpPr>
              <a:xfrm>
                <a:off x="5538916" y="2333570"/>
                <a:ext cx="1482810" cy="2681416"/>
                <a:chOff x="5659395" y="2360141"/>
                <a:chExt cx="1482810" cy="2681416"/>
              </a:xfrm>
            </p:grpSpPr>
            <p:cxnSp>
              <p:nvCxnSpPr>
                <p:cNvPr id="12" name="Connecteur droit avec flèche 11"/>
                <p:cNvCxnSpPr/>
                <p:nvPr/>
              </p:nvCxnSpPr>
              <p:spPr>
                <a:xfrm flipV="1">
                  <a:off x="5659395" y="3113903"/>
                  <a:ext cx="1482810" cy="7414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4" name="Connecteur droit avec flèche 13"/>
                <p:cNvCxnSpPr/>
                <p:nvPr/>
              </p:nvCxnSpPr>
              <p:spPr>
                <a:xfrm flipH="1">
                  <a:off x="6388443" y="2360141"/>
                  <a:ext cx="86498" cy="2681416"/>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grpSp>
          <p:grpSp>
            <p:nvGrpSpPr>
              <p:cNvPr id="44" name="Groupe 43"/>
              <p:cNvGrpSpPr/>
              <p:nvPr/>
            </p:nvGrpSpPr>
            <p:grpSpPr>
              <a:xfrm>
                <a:off x="5668662" y="2333570"/>
                <a:ext cx="1569308" cy="2644345"/>
                <a:chOff x="5659395" y="2360141"/>
                <a:chExt cx="1569308" cy="2644345"/>
              </a:xfrm>
            </p:grpSpPr>
            <p:cxnSp>
              <p:nvCxnSpPr>
                <p:cNvPr id="6" name="Connecteur droit avec flèche 5"/>
                <p:cNvCxnSpPr/>
                <p:nvPr/>
              </p:nvCxnSpPr>
              <p:spPr>
                <a:xfrm>
                  <a:off x="5659395" y="2928551"/>
                  <a:ext cx="1223319" cy="133453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6" name="Connecteur droit avec flèche 15"/>
                <p:cNvCxnSpPr/>
                <p:nvPr/>
              </p:nvCxnSpPr>
              <p:spPr>
                <a:xfrm flipH="1">
                  <a:off x="6388443" y="3113903"/>
                  <a:ext cx="840260" cy="1890583"/>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20" name="Connecteur droit avec flèche 19"/>
                <p:cNvCxnSpPr/>
                <p:nvPr/>
              </p:nvCxnSpPr>
              <p:spPr>
                <a:xfrm flipV="1">
                  <a:off x="5671933" y="3101545"/>
                  <a:ext cx="1482810" cy="1544595"/>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26" name="Connecteur droit avec flèche 25"/>
                <p:cNvCxnSpPr/>
                <p:nvPr/>
              </p:nvCxnSpPr>
              <p:spPr>
                <a:xfrm>
                  <a:off x="6388443" y="2360141"/>
                  <a:ext cx="494271" cy="190294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30" name="Connecteur droit avec flèche 29"/>
                <p:cNvCxnSpPr/>
                <p:nvPr/>
              </p:nvCxnSpPr>
              <p:spPr>
                <a:xfrm flipH="1">
                  <a:off x="6474941" y="4374292"/>
                  <a:ext cx="407773" cy="630194"/>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grpSp>
        </p:grpSp>
        <p:grpSp>
          <p:nvGrpSpPr>
            <p:cNvPr id="47" name="Groupe 46"/>
            <p:cNvGrpSpPr/>
            <p:nvPr/>
          </p:nvGrpSpPr>
          <p:grpSpPr>
            <a:xfrm>
              <a:off x="5634681" y="2333570"/>
              <a:ext cx="1594022" cy="2660413"/>
              <a:chOff x="5634681" y="2360141"/>
              <a:chExt cx="1594022" cy="2660413"/>
            </a:xfrm>
          </p:grpSpPr>
          <p:cxnSp>
            <p:nvCxnSpPr>
              <p:cNvPr id="8" name="Connecteur droit avec flèche 7"/>
              <p:cNvCxnSpPr/>
              <p:nvPr/>
            </p:nvCxnSpPr>
            <p:spPr>
              <a:xfrm flipV="1">
                <a:off x="5647038" y="4374292"/>
                <a:ext cx="1235676" cy="259492"/>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0" name="Connecteur droit avec flèche 9"/>
              <p:cNvCxnSpPr/>
              <p:nvPr/>
            </p:nvCxnSpPr>
            <p:spPr>
              <a:xfrm flipV="1">
                <a:off x="5659395" y="2360141"/>
                <a:ext cx="729048" cy="2174789"/>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8" name="Connecteur droit avec flèche 17"/>
              <p:cNvCxnSpPr/>
              <p:nvPr/>
            </p:nvCxnSpPr>
            <p:spPr>
              <a:xfrm>
                <a:off x="6474941" y="2471351"/>
                <a:ext cx="667264" cy="642552"/>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22" name="Connecteur droit avec flèche 21"/>
              <p:cNvCxnSpPr/>
              <p:nvPr/>
            </p:nvCxnSpPr>
            <p:spPr>
              <a:xfrm>
                <a:off x="5770605" y="3188043"/>
                <a:ext cx="617838" cy="1816443"/>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24" name="Connecteur droit avec flèche 23"/>
              <p:cNvCxnSpPr/>
              <p:nvPr/>
            </p:nvCxnSpPr>
            <p:spPr>
              <a:xfrm flipH="1">
                <a:off x="5758249" y="2360141"/>
                <a:ext cx="543697" cy="56841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28" name="Connecteur droit avec flèche 27"/>
              <p:cNvCxnSpPr/>
              <p:nvPr/>
            </p:nvCxnSpPr>
            <p:spPr>
              <a:xfrm>
                <a:off x="7228703" y="3286897"/>
                <a:ext cx="0" cy="630195"/>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32" name="Connecteur droit avec flèche 31"/>
              <p:cNvCxnSpPr/>
              <p:nvPr/>
            </p:nvCxnSpPr>
            <p:spPr>
              <a:xfrm flipH="1" flipV="1">
                <a:off x="5758249" y="4748705"/>
                <a:ext cx="481732" cy="271849"/>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34" name="Connecteur droit avec flèche 33"/>
              <p:cNvCxnSpPr/>
              <p:nvPr/>
            </p:nvCxnSpPr>
            <p:spPr>
              <a:xfrm flipV="1">
                <a:off x="5634681" y="3385751"/>
                <a:ext cx="49426" cy="95147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2432087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38200" y="1435100"/>
            <a:ext cx="8458200" cy="1828800"/>
          </a:xfrm>
        </p:spPr>
        <p:txBody>
          <a:bodyPr>
            <a:normAutofit fontScale="90000"/>
          </a:bodyPr>
          <a:lstStyle/>
          <a:p>
            <a:r>
              <a:rPr lang="fr-FR" sz="8800" dirty="0"/>
              <a:t>La proportionnalité</a:t>
            </a:r>
          </a:p>
        </p:txBody>
      </p:sp>
    </p:spTree>
    <p:extLst>
      <p:ext uri="{BB962C8B-B14F-4D97-AF65-F5344CB8AC3E}">
        <p14:creationId xmlns:p14="http://schemas.microsoft.com/office/powerpoint/2010/main" val="623162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14326"/>
            <a:ext cx="9829800" cy="1082674"/>
          </a:xfrm>
        </p:spPr>
        <p:txBody>
          <a:bodyPr>
            <a:normAutofit/>
          </a:bodyPr>
          <a:lstStyle/>
          <a:p>
            <a:r>
              <a:rPr lang="fr-FR" sz="4800" b="1" dirty="0"/>
              <a:t>Définition</a:t>
            </a:r>
          </a:p>
        </p:txBody>
      </p:sp>
      <p:sp>
        <p:nvSpPr>
          <p:cNvPr id="3" name="Espace réservé du contenu 2"/>
          <p:cNvSpPr>
            <a:spLocks noGrp="1"/>
          </p:cNvSpPr>
          <p:nvPr>
            <p:ph idx="1"/>
          </p:nvPr>
        </p:nvSpPr>
        <p:spPr>
          <a:xfrm>
            <a:off x="1447800" y="2082800"/>
            <a:ext cx="9220200" cy="3474720"/>
          </a:xfrm>
        </p:spPr>
        <p:txBody>
          <a:bodyPr>
            <a:normAutofit/>
          </a:bodyPr>
          <a:lstStyle/>
          <a:p>
            <a:pPr algn="just">
              <a:spcBef>
                <a:spcPts val="600"/>
              </a:spcBef>
            </a:pPr>
            <a:r>
              <a:rPr lang="fr-FR" sz="3200" dirty="0">
                <a:solidFill>
                  <a:schemeClr val="tx1"/>
                </a:solidFill>
              </a:rPr>
              <a:t>On  dit  que  </a:t>
            </a:r>
            <a:r>
              <a:rPr lang="fr-FR" sz="3200" b="1" dirty="0">
                <a:solidFill>
                  <a:schemeClr val="tx1"/>
                </a:solidFill>
              </a:rPr>
              <a:t>deux  mesures</a:t>
            </a:r>
            <a:r>
              <a:rPr lang="fr-FR" sz="3200" dirty="0">
                <a:solidFill>
                  <a:schemeClr val="tx1"/>
                </a:solidFill>
              </a:rPr>
              <a:t>  sont proportionnelles quand  on  peut  passer  de  l'une  à  l'autre  en multipliant  ou  en  divisant  par  une  </a:t>
            </a:r>
            <a:r>
              <a:rPr lang="fr-FR" sz="3200" b="1" dirty="0">
                <a:solidFill>
                  <a:schemeClr val="tx1"/>
                </a:solidFill>
              </a:rPr>
              <a:t>même  constante  </a:t>
            </a:r>
            <a:r>
              <a:rPr lang="fr-FR" sz="3200" dirty="0">
                <a:solidFill>
                  <a:schemeClr val="tx1"/>
                </a:solidFill>
              </a:rPr>
              <a:t>non  nulle.  Dans  le  cas  où  l'on  multiplie, cette constante est appelée coefficient de proportionnalité</a:t>
            </a:r>
          </a:p>
          <a:p>
            <a:pPr marL="0" indent="0" algn="just">
              <a:buNone/>
            </a:pPr>
            <a:r>
              <a:rPr lang="fr-FR" sz="3200" dirty="0">
                <a:solidFill>
                  <a:schemeClr val="tx1"/>
                </a:solidFill>
              </a:rPr>
              <a:t> </a:t>
            </a:r>
          </a:p>
        </p:txBody>
      </p:sp>
    </p:spTree>
    <p:extLst>
      <p:ext uri="{BB962C8B-B14F-4D97-AF65-F5344CB8AC3E}">
        <p14:creationId xmlns:p14="http://schemas.microsoft.com/office/powerpoint/2010/main" val="101225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800" b="1" dirty="0"/>
              <a:t>Corpus de situations</a:t>
            </a:r>
          </a:p>
        </p:txBody>
      </p:sp>
      <p:pic>
        <p:nvPicPr>
          <p:cNvPr id="4" name="Espace réservé du contenu 3">
            <a:hlinkClick r:id="rId2" action="ppaction://hlinkfile"/>
          </p:cNvPr>
          <p:cNvPicPr>
            <a:picLocks noGrp="1" noChangeAspect="1"/>
          </p:cNvPicPr>
          <p:nvPr>
            <p:ph idx="1"/>
          </p:nvPr>
        </p:nvPicPr>
        <p:blipFill>
          <a:blip r:embed="rId3"/>
          <a:stretch>
            <a:fillRect/>
          </a:stretch>
        </p:blipFill>
        <p:spPr>
          <a:xfrm>
            <a:off x="838200" y="2044700"/>
            <a:ext cx="10344959" cy="2506663"/>
          </a:xfrm>
          <a:prstGeom prst="rect">
            <a:avLst/>
          </a:prstGeom>
        </p:spPr>
      </p:pic>
    </p:spTree>
    <p:extLst>
      <p:ext uri="{BB962C8B-B14F-4D97-AF65-F5344CB8AC3E}">
        <p14:creationId xmlns:p14="http://schemas.microsoft.com/office/powerpoint/2010/main" val="555682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ème1">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ème1" id="{CD030994-DF8E-4C60-9B8A-5BC5BECCB660}" vid="{D0201915-78B3-49B2-B3F7-B46B759F1002}"/>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Thème1</Template>
  <TotalTime>1859</TotalTime>
  <Words>1517</Words>
  <Application>Microsoft Office PowerPoint</Application>
  <PresentationFormat>Grand écran</PresentationFormat>
  <Paragraphs>261</Paragraphs>
  <Slides>42</Slides>
  <Notes>6</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42</vt:i4>
      </vt:variant>
    </vt:vector>
  </HeadingPairs>
  <TitlesOfParts>
    <vt:vector size="47" baseType="lpstr">
      <vt:lpstr>Arial</vt:lpstr>
      <vt:lpstr>Calibri</vt:lpstr>
      <vt:lpstr>Times New Roman</vt:lpstr>
      <vt:lpstr>Wingdings</vt:lpstr>
      <vt:lpstr>Thème1</vt:lpstr>
      <vt:lpstr>Présentation PowerPoint</vt:lpstr>
      <vt:lpstr>Nouveaux Programmes</vt:lpstr>
      <vt:lpstr>Les nouveaux programmes </vt:lpstr>
      <vt:lpstr>Structuration :</vt:lpstr>
      <vt:lpstr>Le programme de mathématiques</vt:lpstr>
      <vt:lpstr>Les 6 compétences</vt:lpstr>
      <vt:lpstr>La proportionnalité</vt:lpstr>
      <vt:lpstr>Définition</vt:lpstr>
      <vt:lpstr>Corpus de situations</vt:lpstr>
      <vt:lpstr>Proportionnalité dans les nouveaux programmes</vt:lpstr>
      <vt:lpstr>Bref historique de 1945 à 2008</vt:lpstr>
      <vt:lpstr>Bref historique de 1945 à 2008</vt:lpstr>
      <vt:lpstr>Programme de 2016</vt:lpstr>
      <vt:lpstr>Nombres et calculs</vt:lpstr>
      <vt:lpstr>≠ coefficient et retour à l’unité</vt:lpstr>
      <vt:lpstr>Grandeurs et mesures</vt:lpstr>
      <vt:lpstr>Géométrie</vt:lpstr>
      <vt:lpstr>Présentation PowerPoint</vt:lpstr>
      <vt:lpstr>Les différentes procédures</vt:lpstr>
      <vt:lpstr>C’est à en perdre son latin…</vt:lpstr>
      <vt:lpstr>Propriété de linéarité multiplicative</vt:lpstr>
      <vt:lpstr>Propriété de linéarité additive</vt:lpstr>
      <vt:lpstr>Retour  l’unité</vt:lpstr>
      <vt:lpstr>Coefficient de proportionnalité</vt:lpstr>
      <vt:lpstr>PROGRESSIVITE</vt:lpstr>
      <vt:lpstr>Classez ces problèmes du plus facile au plus difficile</vt:lpstr>
      <vt:lpstr>Présentation PowerPoint</vt:lpstr>
      <vt:lpstr>Présentation PowerPoint</vt:lpstr>
      <vt:lpstr>Présentation PowerPoint</vt:lpstr>
      <vt:lpstr>Présentation PowerPoint</vt:lpstr>
      <vt:lpstr>Conclusion de l’expérience </vt:lpstr>
      <vt:lpstr>3 éléments à prendre en compte</vt:lpstr>
      <vt:lpstr>Repères de progressivité</vt:lpstr>
      <vt:lpstr>Repères de progressivité</vt:lpstr>
      <vt:lpstr>Repères de progressivité</vt:lpstr>
      <vt:lpstr>Classification des situations de proportionnalité</vt:lpstr>
      <vt:lpstr>1. Problèmes de proportionnalité simple et directe </vt:lpstr>
      <vt:lpstr>1. Problèmes de proportionnalité simple et directe</vt:lpstr>
      <vt:lpstr>1. Problèmes de proportionnalité simple et directe </vt:lpstr>
      <vt:lpstr>2. Problèmes de proportionnalité simple composée </vt:lpstr>
      <vt:lpstr>3. Problèmes de proportionnalité multiple (ou double) </vt:lpstr>
      <vt:lpstr>Une progression possible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ienlux</dc:creator>
  <cp:lastModifiedBy>nicolas tribout</cp:lastModifiedBy>
  <cp:revision>112</cp:revision>
  <dcterms:created xsi:type="dcterms:W3CDTF">2015-09-21T23:08:53Z</dcterms:created>
  <dcterms:modified xsi:type="dcterms:W3CDTF">2016-03-03T09:49:19Z</dcterms:modified>
</cp:coreProperties>
</file>