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6" r:id="rId3"/>
    <p:sldId id="284" r:id="rId4"/>
    <p:sldId id="263" r:id="rId5"/>
    <p:sldId id="257" r:id="rId6"/>
    <p:sldId id="258" r:id="rId7"/>
    <p:sldId id="267" r:id="rId8"/>
    <p:sldId id="259" r:id="rId9"/>
    <p:sldId id="286" r:id="rId10"/>
    <p:sldId id="269" r:id="rId11"/>
    <p:sldId id="273" r:id="rId12"/>
    <p:sldId id="288" r:id="rId13"/>
    <p:sldId id="289" r:id="rId14"/>
    <p:sldId id="260" r:id="rId15"/>
    <p:sldId id="299" r:id="rId16"/>
    <p:sldId id="290" r:id="rId17"/>
    <p:sldId id="275" r:id="rId18"/>
    <p:sldId id="277" r:id="rId19"/>
    <p:sldId id="291" r:id="rId20"/>
    <p:sldId id="292" r:id="rId21"/>
    <p:sldId id="293" r:id="rId22"/>
    <p:sldId id="294" r:id="rId23"/>
    <p:sldId id="295" r:id="rId24"/>
    <p:sldId id="298" r:id="rId25"/>
    <p:sldId id="297" r:id="rId26"/>
    <p:sldId id="276" r:id="rId27"/>
    <p:sldId id="282" r:id="rId28"/>
    <p:sldId id="279" r:id="rId29"/>
    <p:sldId id="280" r:id="rId30"/>
    <p:sldId id="274" r:id="rId31"/>
    <p:sldId id="262" r:id="rId32"/>
    <p:sldId id="261" r:id="rId33"/>
    <p:sldId id="300" r:id="rId34"/>
    <p:sldId id="285" r:id="rId35"/>
    <p:sldId id="301" r:id="rId36"/>
    <p:sldId id="264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4824"/>
  </p:normalViewPr>
  <p:slideViewPr>
    <p:cSldViewPr snapToGrid="0" snapToObjects="1">
      <p:cViewPr varScale="1">
        <p:scale>
          <a:sx n="61" d="100"/>
          <a:sy n="61" d="100"/>
        </p:scale>
        <p:origin x="-11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E1DC-49D7-5746-B53F-2E42712D5F6C}" type="datetimeFigureOut">
              <a:rPr lang="fr-FR" smtClean="0"/>
              <a:pPr/>
              <a:t>06/11/2019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1181-113D-2E4A-8152-2DC558592F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377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0906-C4AA-B047-80C1-AE0C53DD3C20}" type="datetimeFigureOut">
              <a:rPr lang="fr-FR" smtClean="0"/>
              <a:pPr/>
              <a:t>06/11/2019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EDD6-C5AC-9548-8C06-7BC417A180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203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</a:t>
            </a:r>
            <a:r>
              <a:rPr lang="fr-FR" baseline="0" dirty="0" smtClean="0"/>
              <a:t> pas confondre la définition du savoir lire et la façon de l’enseigner avec les quatre composantes qui doivent être proposées aux élèves !.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EDD6-C5AC-9548-8C06-7BC417A1805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534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EDD6-C5AC-9548-8C06-7BC417A1805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EDD6-C5AC-9548-8C06-7BC417A1805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456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EDD6-C5AC-9548-8C06-7BC417A1805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44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b="1" dirty="0" smtClean="0"/>
              <a:t>ENSEIGNER </a:t>
            </a:r>
            <a:br>
              <a:rPr lang="fr-FR" sz="4800" b="1" dirty="0" smtClean="0"/>
            </a:br>
            <a:r>
              <a:rPr lang="fr-FR" sz="4800" b="1" dirty="0" smtClean="0"/>
              <a:t>LA COMPRÉHENSION AU CP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smtClean="0"/>
              <a:t>CIRCONSCRIPTION </a:t>
            </a:r>
            <a:r>
              <a:rPr lang="fr-FR" i="1" dirty="0" smtClean="0"/>
              <a:t>DE VESOUL 1 – ANNÉE SCOLAIRE 2019-2020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xmlns="" val="3592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8240" y="398754"/>
            <a:ext cx="10381488" cy="999969"/>
          </a:xfrm>
        </p:spPr>
        <p:txBody>
          <a:bodyPr>
            <a:normAutofit fontScale="90000"/>
          </a:bodyPr>
          <a:lstStyle/>
          <a:p>
            <a:r>
              <a:rPr lang="fr-FR" b="1"/>
              <a:t>Rappel des attendus de fin de cycle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87" y="2277364"/>
            <a:ext cx="1154618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764" y="815233"/>
            <a:ext cx="10258264" cy="586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7440" y="364326"/>
            <a:ext cx="765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ÉLÉMENTS DE PROGRESSIVITÉ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533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64992" y="198489"/>
            <a:ext cx="660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REPÈRES FIN CP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900" y="661940"/>
            <a:ext cx="9620261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1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32" y="1144524"/>
            <a:ext cx="1082325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4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730" y="309106"/>
            <a:ext cx="11327802" cy="169181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COMMENT ENSEIGNER </a:t>
            </a:r>
            <a:br>
              <a:rPr lang="fr-FR" b="1" dirty="0" smtClean="0"/>
            </a:br>
            <a:r>
              <a:rPr lang="fr-FR" b="1" dirty="0" smtClean="0"/>
              <a:t>LA COMPRÉHENSION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i="1" dirty="0" smtClean="0"/>
              <a:t>Dix </a:t>
            </a:r>
            <a:r>
              <a:rPr lang="fr-FR" sz="2700" i="1" dirty="0"/>
              <a:t>éléments essentiels pour enseigner la </a:t>
            </a:r>
            <a:r>
              <a:rPr lang="fr-FR" sz="2700" i="1" dirty="0" smtClean="0"/>
              <a:t>compréhension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57431" y="2281540"/>
            <a:ext cx="10058400" cy="39319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Accroître les connaissances des élèves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Motiver la lecture, donner envie 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Apprendre à élaborer une représentation mentale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Apprendre à contrôler sa lecture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Enseigner </a:t>
            </a:r>
            <a:r>
              <a:rPr lang="fr-FR" dirty="0"/>
              <a:t>les stratégies -travailler les stratégies dans des ensembles complexes plutôt que par des unités additionnées qui posent le problème du transfert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Faire discuter et débattre les élèves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Développer le vocabulaire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Varier les types de textes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Articuler </a:t>
            </a:r>
            <a:r>
              <a:rPr lang="fr-FR" dirty="0"/>
              <a:t>lecture et écriture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Différencier l'enseignement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7" y="428244"/>
            <a:ext cx="11901987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9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1" y="138192"/>
            <a:ext cx="9168923" cy="673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528" y="282192"/>
            <a:ext cx="8972796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8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Focus sur le vocabulaire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Pour être efficaces, les activités d’enrichissement du vocabulaire demandent à ce que trois étapes soient respectées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rencontre avec de nouveaux mots</a:t>
            </a:r>
          </a:p>
          <a:p>
            <a:r>
              <a:rPr lang="fr-FR" dirty="0" smtClean="0"/>
              <a:t>Leur structuration</a:t>
            </a:r>
          </a:p>
          <a:p>
            <a:r>
              <a:rPr lang="fr-FR" dirty="0" smtClean="0"/>
              <a:t>Leur réutilisation et réactivation dans un contexte oral ou écrit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649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Quels principes didactiques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468624"/>
          </a:xfrm>
        </p:spPr>
        <p:txBody>
          <a:bodyPr/>
          <a:lstStyle/>
          <a:p>
            <a:r>
              <a:rPr lang="fr-FR" dirty="0" smtClean="0"/>
              <a:t>Travailler prioritairement sur les mots fréquents (</a:t>
            </a:r>
            <a:r>
              <a:rPr lang="fr-FR" i="1" dirty="0" smtClean="0"/>
              <a:t>voir listes de fréquence lexicale cycle 2 – EDUSCOL</a:t>
            </a:r>
            <a:r>
              <a:rPr lang="fr-FR" dirty="0" smtClean="0"/>
              <a:t>)</a:t>
            </a:r>
          </a:p>
          <a:p>
            <a:r>
              <a:rPr lang="fr-FR" dirty="0" smtClean="0"/>
              <a:t>Travailler sur les mots dans toutes les disciplines</a:t>
            </a:r>
          </a:p>
          <a:p>
            <a:r>
              <a:rPr lang="fr-FR" dirty="0" smtClean="0"/>
              <a:t>Choisir systématiquement des noms, des verbes et des adjectifs mais aussi des mots grammaticaux (déterminants, pronoms, mots de liaison)</a:t>
            </a:r>
          </a:p>
          <a:p>
            <a:r>
              <a:rPr lang="fr-FR" dirty="0" smtClean="0"/>
              <a:t>Travailler les mots dans une phrase</a:t>
            </a:r>
          </a:p>
          <a:p>
            <a:r>
              <a:rPr lang="fr-FR" dirty="0" smtClean="0"/>
              <a:t>Construire des outils variés, explicites, organisés et raisonnés pour structurer l’apprentissage, soutenir et solliciter la mémoire</a:t>
            </a:r>
          </a:p>
          <a:p>
            <a:r>
              <a:rPr lang="fr-FR" dirty="0" smtClean="0"/>
              <a:t>S’engager dans un enseignement explicite et structuré, avec des objectifs bien définis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39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0" y="342900"/>
            <a:ext cx="76835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2568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065" y="1775011"/>
            <a:ext cx="11220224" cy="4604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« La compréhension, </a:t>
            </a:r>
            <a:r>
              <a:rPr lang="fr-FR" sz="2400" b="1" dirty="0"/>
              <a:t>le parent pauvre </a:t>
            </a:r>
            <a:r>
              <a:rPr lang="fr-FR" sz="2400" b="1" dirty="0" smtClean="0"/>
              <a:t>de l’enseignement  de la lecture. »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dirty="0" smtClean="0"/>
              <a:t>131 </a:t>
            </a:r>
            <a:r>
              <a:rPr lang="fr-FR" dirty="0"/>
              <a:t>classes </a:t>
            </a:r>
            <a:r>
              <a:rPr lang="fr-FR" dirty="0" smtClean="0"/>
              <a:t>observées au cours la </a:t>
            </a:r>
            <a:r>
              <a:rPr lang="fr-FR" dirty="0"/>
              <a:t>recherche Lire et </a:t>
            </a:r>
            <a:r>
              <a:rPr lang="fr-FR" dirty="0" smtClean="0"/>
              <a:t>Ecrire.</a:t>
            </a:r>
          </a:p>
          <a:p>
            <a:pPr marL="0" indent="0">
              <a:buNone/>
            </a:pPr>
            <a:r>
              <a:rPr lang="fr-FR" u="sng" dirty="0" smtClean="0"/>
              <a:t>→ </a:t>
            </a:r>
            <a:r>
              <a:rPr lang="fr-FR" u="sng" dirty="0"/>
              <a:t>C</a:t>
            </a:r>
            <a:r>
              <a:rPr lang="fr-FR" u="sng" dirty="0" smtClean="0"/>
              <a:t>onstat </a:t>
            </a:r>
            <a:r>
              <a:rPr lang="fr-FR" i="1" dirty="0" smtClean="0"/>
              <a:t>(Il </a:t>
            </a:r>
            <a:r>
              <a:rPr lang="fr-FR" i="1" dirty="0"/>
              <a:t>s'agit de moyennes qui ne rendent pas compte des fortes disparités constatées) </a:t>
            </a:r>
            <a:r>
              <a:rPr lang="fr-FR" dirty="0"/>
              <a:t>: </a:t>
            </a:r>
          </a:p>
          <a:p>
            <a:r>
              <a:rPr lang="fr-FR" dirty="0" smtClean="0"/>
              <a:t>Peu de </a:t>
            </a:r>
            <a:r>
              <a:rPr lang="fr-FR" dirty="0"/>
              <a:t>temps globalement alloué à la </a:t>
            </a:r>
            <a:r>
              <a:rPr lang="fr-FR" dirty="0" smtClean="0"/>
              <a:t>compréhension : elle </a:t>
            </a:r>
            <a:r>
              <a:rPr lang="fr-FR" dirty="0"/>
              <a:t>représente16% du temps consacré au </a:t>
            </a:r>
            <a:r>
              <a:rPr lang="fr-FR" dirty="0" smtClean="0"/>
              <a:t>Lire-Ecrire.</a:t>
            </a:r>
            <a:endParaRPr lang="fr-FR" dirty="0"/>
          </a:p>
          <a:p>
            <a:r>
              <a:rPr lang="fr-FR" dirty="0"/>
              <a:t>40% de ce temps est consacré à des tâches individuelles, écrites qui n'ont pas d'incidence sur les progrès des élèves.</a:t>
            </a:r>
          </a:p>
          <a:p>
            <a:r>
              <a:rPr lang="fr-FR" dirty="0" smtClean="0"/>
              <a:t>Les </a:t>
            </a:r>
            <a:r>
              <a:rPr lang="fr-FR" dirty="0"/>
              <a:t>tâches orales portant sur l'élaboration du sens ne dépassent pas 30 minutes par semaine. Certaines sont mêmes absentes dans près de la moitié des classes </a:t>
            </a:r>
            <a:r>
              <a:rPr lang="fr-FR" dirty="0" smtClean="0"/>
              <a:t>observées.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18764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800" y="469900"/>
            <a:ext cx="7264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5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000"/>
            <a:ext cx="11892699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6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63" y="330202"/>
            <a:ext cx="11756037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7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0"/>
            <a:ext cx="1194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26958"/>
            <a:ext cx="10058400" cy="1067452"/>
          </a:xfrm>
        </p:spPr>
        <p:txBody>
          <a:bodyPr/>
          <a:lstStyle/>
          <a:p>
            <a:pPr algn="ctr"/>
            <a:r>
              <a:rPr lang="fr-FR" b="1" dirty="0" smtClean="0"/>
              <a:t>Un </a:t>
            </a:r>
            <a:r>
              <a:rPr lang="fr-FR" b="1" smtClean="0"/>
              <a:t>sac polysémique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32956"/>
            <a:ext cx="3340100" cy="44196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768732" y="1313884"/>
            <a:ext cx="6356467" cy="1104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Faire des sacs en proposant un terme polysémique à chaque groupe.</a:t>
            </a:r>
            <a:endParaRPr lang="fr-FR" dirty="0"/>
          </a:p>
        </p:txBody>
      </p:sp>
      <p:sp>
        <p:nvSpPr>
          <p:cNvPr id="8" name="Espace réservé du texte vertical 7"/>
          <p:cNvSpPr>
            <a:spLocks noGrp="1"/>
          </p:cNvSpPr>
          <p:nvPr>
            <p:ph type="body" orient="vert" idx="1"/>
          </p:nvPr>
        </p:nvSpPr>
        <p:spPr>
          <a:xfrm>
            <a:off x="4836540" y="2555567"/>
            <a:ext cx="6220850" cy="1273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indent="0">
              <a:buNone/>
            </a:pPr>
            <a:r>
              <a:rPr lang="fr-FR" dirty="0" smtClean="0"/>
              <a:t>Dessiner ou découper des images dans un magazine.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768731" y="3966515"/>
            <a:ext cx="6356467" cy="1104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Écrire le mot.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768731" y="5208198"/>
            <a:ext cx="6356467" cy="1104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Inventer une courte phrase qui pourra servir à écrire un texte collectif;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69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7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4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1664" y="569442"/>
            <a:ext cx="10058400" cy="1371600"/>
          </a:xfrm>
        </p:spPr>
        <p:txBody>
          <a:bodyPr/>
          <a:lstStyle/>
          <a:p>
            <a:pPr algn="ctr"/>
            <a:r>
              <a:rPr lang="fr-FR" b="1" dirty="0" smtClean="0"/>
              <a:t>Des stratégies pour comprendre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560" y="1834896"/>
            <a:ext cx="10960608" cy="428548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La carte du récit : </a:t>
            </a:r>
            <a:r>
              <a:rPr lang="fr-FR" dirty="0" smtClean="0"/>
              <a:t>par le rappel du récit, on cherche à apprendre à l’élève à utiliser sa représentation mentale de l’histoire.</a:t>
            </a:r>
          </a:p>
          <a:p>
            <a:pPr marL="0" indent="0">
              <a:buNone/>
            </a:pPr>
            <a:r>
              <a:rPr lang="fr-FR" i="1" dirty="0" smtClean="0"/>
              <a:t>La carte du récit telle qu’elle est définit par Jocelyne </a:t>
            </a:r>
            <a:r>
              <a:rPr lang="fr-FR" i="1" dirty="0" err="1" smtClean="0"/>
              <a:t>Giasson</a:t>
            </a:r>
            <a:r>
              <a:rPr lang="fr-FR" i="1" dirty="0" smtClean="0"/>
              <a:t> :</a:t>
            </a:r>
          </a:p>
          <a:p>
            <a:r>
              <a:rPr lang="fr-FR" i="1" dirty="0" smtClean="0"/>
              <a:t>Qui ?</a:t>
            </a:r>
          </a:p>
          <a:p>
            <a:r>
              <a:rPr lang="fr-FR" i="1" dirty="0" smtClean="0"/>
              <a:t>Où ?</a:t>
            </a:r>
          </a:p>
          <a:p>
            <a:r>
              <a:rPr lang="fr-FR" i="1" dirty="0" smtClean="0"/>
              <a:t>Quand ?</a:t>
            </a:r>
          </a:p>
          <a:p>
            <a:r>
              <a:rPr lang="fr-FR" i="1" dirty="0" smtClean="0"/>
              <a:t>Quel problème ?</a:t>
            </a:r>
          </a:p>
          <a:p>
            <a:r>
              <a:rPr lang="fr-FR" i="1" dirty="0" smtClean="0"/>
              <a:t>Qu’arrive-t-il ?</a:t>
            </a:r>
          </a:p>
          <a:p>
            <a:r>
              <a:rPr lang="fr-FR" i="1" dirty="0" smtClean="0"/>
              <a:t>Quelle est la solution ?</a:t>
            </a:r>
          </a:p>
          <a:p>
            <a:endParaRPr lang="fr-FR" i="1" dirty="0"/>
          </a:p>
          <a:p>
            <a:pPr marL="0" indent="0">
              <a:buNone/>
            </a:pPr>
            <a:r>
              <a:rPr lang="fr-FR" u="sng" dirty="0" smtClean="0"/>
              <a:t>Le plan du récit : représentation organisée des différentes étapes de l’histoire</a:t>
            </a:r>
            <a:endParaRPr lang="fr-FR" u="sng" dirty="0"/>
          </a:p>
        </p:txBody>
      </p:sp>
      <p:sp>
        <p:nvSpPr>
          <p:cNvPr id="4" name="AutoShape 2" descr="ata:image/jpeg;base64,/9j/4AAQSkZJRgABAQAAAQABAAD/2wCEAAkGBxISEhUQEBAVFRUQFRYVFRUVFRUVFRUVFRUWFhUVFR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568" y="2282190"/>
            <a:ext cx="2514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1" y="1203960"/>
            <a:ext cx="11674867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520674"/>
            <a:ext cx="10058400" cy="1371600"/>
          </a:xfrm>
        </p:spPr>
        <p:txBody>
          <a:bodyPr/>
          <a:lstStyle/>
          <a:p>
            <a:r>
              <a:rPr lang="fr-FR" b="1"/>
              <a:t>Des stratégies pour comprendre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Relever des indices : page de couverture,</a:t>
            </a:r>
            <a:r>
              <a:rPr lang="is-IS" dirty="0" smtClean="0"/>
              <a:t>…</a:t>
            </a:r>
            <a:endParaRPr lang="fr-FR" dirty="0" smtClean="0"/>
          </a:p>
          <a:p>
            <a:r>
              <a:rPr lang="fr-FR" dirty="0" smtClean="0"/>
              <a:t>Revenir au texte : relever, surligner, entourer des informations</a:t>
            </a:r>
          </a:p>
          <a:p>
            <a:r>
              <a:rPr lang="fr-FR" dirty="0" smtClean="0"/>
              <a:t>Classer les informations : placer les événements sur une échelle de temps</a:t>
            </a:r>
          </a:p>
          <a:p>
            <a:r>
              <a:rPr lang="fr-FR" dirty="0" smtClean="0"/>
              <a:t>Écrire</a:t>
            </a:r>
          </a:p>
          <a:p>
            <a:r>
              <a:rPr lang="fr-FR" dirty="0" smtClean="0"/>
              <a:t>Découper, reconstituer : remettre en ordre les phrases de l’histoire</a:t>
            </a:r>
          </a:p>
          <a:p>
            <a:r>
              <a:rPr lang="fr-FR" dirty="0" smtClean="0"/>
              <a:t>Relier : une phase à une illustration</a:t>
            </a:r>
          </a:p>
          <a:p>
            <a:r>
              <a:rPr lang="fr-FR" dirty="0" smtClean="0"/>
              <a:t>Dessiner</a:t>
            </a:r>
          </a:p>
          <a:p>
            <a:r>
              <a:rPr lang="fr-FR" dirty="0" smtClean="0"/>
              <a:t>Donner un titre</a:t>
            </a:r>
          </a:p>
          <a:p>
            <a:r>
              <a:rPr lang="fr-FR" dirty="0" smtClean="0"/>
              <a:t>Résumer </a:t>
            </a:r>
          </a:p>
          <a:p>
            <a:r>
              <a:rPr lang="is-IS" dirty="0" smtClean="0"/>
              <a:t>…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956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667"/>
            <a:ext cx="11884042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66800" y="449451"/>
            <a:ext cx="10058400" cy="783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Pour décrire les pratiques liées à la compréhension,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les chercheurs ont listé neuf types de tâches 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6461" y="1425844"/>
            <a:ext cx="11546237" cy="505244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fr-FR" sz="2000" dirty="0" smtClean="0"/>
              <a:t>C1 : définir, expliciter une intention de lecture</a:t>
            </a:r>
          </a:p>
          <a:p>
            <a:pPr lvl="0">
              <a:buNone/>
            </a:pPr>
            <a:r>
              <a:rPr lang="fr-FR" sz="2000" dirty="0" smtClean="0"/>
              <a:t>C2 : anticiper, formuler ou vérifier des hypothèses</a:t>
            </a:r>
          </a:p>
          <a:p>
            <a:pPr lvl="0">
              <a:buNone/>
            </a:pPr>
            <a:r>
              <a:rPr lang="fr-FR" sz="2000" dirty="0" smtClean="0"/>
              <a:t>C3 : décrire, commenter une illustration</a:t>
            </a:r>
          </a:p>
          <a:p>
            <a:pPr lvl="0">
              <a:buNone/>
            </a:pPr>
            <a:r>
              <a:rPr lang="fr-FR" sz="2000" dirty="0" smtClean="0"/>
              <a:t>C4 : expliquer ou reformuler le sens ou évoquer une représentation mentale à propos d’une phrase ou d'un texte</a:t>
            </a:r>
          </a:p>
          <a:p>
            <a:pPr lvl="0">
              <a:buNone/>
            </a:pPr>
            <a:r>
              <a:rPr lang="fr-FR" sz="2000" dirty="0" smtClean="0"/>
              <a:t>C5 : produire un rappel de récit complet ou partiel ou un rappel de texte explicatif ou de consigne</a:t>
            </a:r>
          </a:p>
          <a:p>
            <a:pPr lvl="0">
              <a:buNone/>
            </a:pPr>
            <a:r>
              <a:rPr lang="fr-FR" sz="2000" dirty="0" smtClean="0"/>
              <a:t>C6 : rendre explicite une information implicite</a:t>
            </a:r>
          </a:p>
          <a:p>
            <a:pPr lvl="0">
              <a:buNone/>
            </a:pPr>
            <a:r>
              <a:rPr lang="fr-FR" sz="2000" dirty="0" smtClean="0"/>
              <a:t>C7 : proposer, débattre ou négocier une interprétation</a:t>
            </a:r>
          </a:p>
          <a:p>
            <a:pPr lvl="0">
              <a:buNone/>
            </a:pPr>
            <a:r>
              <a:rPr lang="fr-FR" sz="2000" dirty="0" smtClean="0"/>
              <a:t>C8 : réaliser une tâche écrite impliquant la compréhension explicite et/ou implicite à propos d'un mot, d'une phrase ou d'un texte</a:t>
            </a:r>
          </a:p>
          <a:p>
            <a:pPr lvl="0">
              <a:buNone/>
            </a:pPr>
            <a:r>
              <a:rPr lang="fr-FR" sz="2000" dirty="0" smtClean="0"/>
              <a:t>C9 : corriger une tâche écrite portant sur la compréhension à propos d'un mot, d'une phrase ou d'un texte.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43959"/>
            <a:ext cx="10058400" cy="59727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Lectorino</a:t>
            </a:r>
            <a:r>
              <a:rPr lang="fr-FR" b="1" dirty="0" smtClean="0"/>
              <a:t> </a:t>
            </a:r>
            <a:r>
              <a:rPr lang="fr-FR" b="1" dirty="0" err="1" smtClean="0"/>
              <a:t>Lectorinette</a:t>
            </a:r>
            <a:r>
              <a:rPr lang="fr-FR" b="1" dirty="0" smtClean="0"/>
              <a:t> ?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95" y="1902124"/>
            <a:ext cx="10632305" cy="32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3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4923" y="287338"/>
            <a:ext cx="10058400" cy="44228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Narramus</a:t>
            </a:r>
            <a:r>
              <a:rPr lang="fr-FR" b="1" dirty="0" smtClean="0"/>
              <a:t> ?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33" y="729625"/>
            <a:ext cx="11478179" cy="59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7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À retenir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0739" y="1952162"/>
            <a:ext cx="10058400" cy="3931920"/>
          </a:xfrm>
        </p:spPr>
        <p:txBody>
          <a:bodyPr/>
          <a:lstStyle/>
          <a:p>
            <a:r>
              <a:rPr lang="fr-FR" dirty="0" smtClean="0"/>
              <a:t>Au CP, poursuivre le travail de compréhension à partir de lecture offerte par l’enseignant sur des textes dits résistants.</a:t>
            </a:r>
          </a:p>
          <a:p>
            <a:r>
              <a:rPr lang="fr-FR" dirty="0" smtClean="0"/>
              <a:t>Dès que les élèves sont en mesure de déchiffrer, c’est avec le texte sous les yeux, guidés par l’enseignant, que les élèves accèdent au sens.</a:t>
            </a:r>
          </a:p>
          <a:p>
            <a:r>
              <a:rPr lang="fr-FR" dirty="0" smtClean="0"/>
              <a:t>Développer les habiletés cognitives qui relèvent du lexique, de la syntaxe, de la grammaire.</a:t>
            </a:r>
          </a:p>
          <a:p>
            <a:r>
              <a:rPr lang="fr-FR" dirty="0" smtClean="0"/>
              <a:t>Enseigner explicitement les stratégies de compréhension : travailler sur les reprises anaphoriques et les états mentaux des personnages.</a:t>
            </a:r>
          </a:p>
          <a:p>
            <a:r>
              <a:rPr lang="fr-FR" dirty="0" smtClean="0"/>
              <a:t>Se questionner sur les questions à poser pour réellement mettre en œuvre des stratégies de compréhension.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380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45696" cy="66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492825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5 </a:t>
            </a:r>
            <a:r>
              <a:rPr lang="fr-FR" b="1" dirty="0" smtClean="0"/>
              <a:t>recommandations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 </a:t>
            </a:r>
            <a:r>
              <a:rPr lang="fr-FR" sz="3100" b="1" dirty="0" smtClean="0"/>
              <a:t>Sylvie </a:t>
            </a:r>
            <a:r>
              <a:rPr lang="fr-FR" sz="3100" b="1" dirty="0" err="1" smtClean="0"/>
              <a:t>Cèbe</a:t>
            </a:r>
            <a:endParaRPr lang="fr-FR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864425"/>
            <a:ext cx="10476016" cy="441762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Enseigner explicitement </a:t>
            </a:r>
            <a:r>
              <a:rPr lang="fr-FR" sz="2400" dirty="0"/>
              <a:t>les stratégies ; quand, comment et pourquoi les utiliser –ensemble –pour mieux </a:t>
            </a:r>
            <a:r>
              <a:rPr lang="fr-FR" sz="2400" dirty="0" smtClean="0"/>
              <a:t>comprendre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Apprendre </a:t>
            </a:r>
            <a:r>
              <a:rPr lang="fr-FR" sz="2400" dirty="0"/>
              <a:t>à utiliser la structure textuelle pour comprendre et mémoriser le </a:t>
            </a:r>
            <a:r>
              <a:rPr lang="fr-FR" sz="2400" dirty="0" smtClean="0"/>
              <a:t>contenu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Organiser </a:t>
            </a:r>
            <a:r>
              <a:rPr lang="fr-FR" sz="2400" dirty="0"/>
              <a:t>et guider des discussions portant sur la compréhension fine et </a:t>
            </a:r>
            <a:r>
              <a:rPr lang="fr-FR" sz="2400" dirty="0" smtClean="0"/>
              <a:t>l’interprétation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Choisir </a:t>
            </a:r>
            <a:r>
              <a:rPr lang="fr-FR" sz="2400" dirty="0"/>
              <a:t>des textes complexes (lexique et syntaxe) et intéressants sur le plan affectif et </a:t>
            </a:r>
            <a:r>
              <a:rPr lang="fr-FR" sz="2400" dirty="0" smtClean="0"/>
              <a:t>culturel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Instaurer </a:t>
            </a:r>
            <a:r>
              <a:rPr lang="fr-FR" sz="2400" dirty="0"/>
              <a:t>et maintenir un contexte motivant (tâches et organisation </a:t>
            </a:r>
            <a:r>
              <a:rPr lang="fr-FR" sz="2400" dirty="0" smtClean="0"/>
              <a:t>pédagogique)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570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944" y="313410"/>
            <a:ext cx="10777728" cy="95455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Comment évaluer </a:t>
            </a:r>
            <a:r>
              <a:rPr lang="fr-FR" b="1" smtClean="0"/>
              <a:t>la compréhension 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59" y="1146048"/>
            <a:ext cx="11636975" cy="1175952"/>
          </a:xfrm>
        </p:spPr>
        <p:txBody>
          <a:bodyPr/>
          <a:lstStyle/>
          <a:p>
            <a:r>
              <a:rPr lang="fr-FR" dirty="0" smtClean="0"/>
              <a:t>Dès la maternelle, évaluer la compréhension à partir de textes entendus en posant des questions implicites poursuivre ces modalités d’évaluation au CP et au-delà.</a:t>
            </a:r>
          </a:p>
          <a:p>
            <a:r>
              <a:rPr lang="fr-FR" dirty="0" smtClean="0"/>
              <a:t>Évaluer la compréhension sur des textes lus en autonomie.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81" y="2322000"/>
            <a:ext cx="11837854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1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33" y="306408"/>
            <a:ext cx="11209468" cy="45213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Trame de séquence de compréhension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33" y="1720566"/>
            <a:ext cx="11535661" cy="1358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33" y="3079466"/>
            <a:ext cx="11535660" cy="1193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34" y="4273266"/>
            <a:ext cx="11535660" cy="673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83" y="5048926"/>
            <a:ext cx="11344758" cy="622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83" y="5671226"/>
            <a:ext cx="11344758" cy="990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4588" y="758541"/>
            <a:ext cx="10045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565329" y="1351234"/>
            <a:ext cx="9391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Evoquer le monde de l’histoire, présenter les personnages, travailler le vocabulaire spécifique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8033" y="2740912"/>
            <a:ext cx="1153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1. Lecture de  l’histoire   2. phase de questionnement (questions factuelles, de compréhension, d’interprétation). 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8033" y="3934712"/>
            <a:ext cx="1153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Travail des états mentaux des personnages, des relations causales. / Travail du vocabulaire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9499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groupe 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S’approprier la trame de séquence détaillée</a:t>
            </a:r>
          </a:p>
          <a:p>
            <a:r>
              <a:rPr lang="fr-FR" sz="2400" dirty="0" smtClean="0"/>
              <a:t>Choisir un album</a:t>
            </a:r>
          </a:p>
          <a:p>
            <a:r>
              <a:rPr lang="fr-FR" sz="2400" dirty="0" smtClean="0"/>
              <a:t>Identifier les obstacles à la compréhension</a:t>
            </a:r>
          </a:p>
          <a:p>
            <a:r>
              <a:rPr lang="fr-FR" sz="2400" dirty="0" smtClean="0"/>
              <a:t>Construire une séquence en complétant la trame proposée</a:t>
            </a:r>
          </a:p>
          <a:p>
            <a:r>
              <a:rPr lang="fr-FR" sz="2400" dirty="0" smtClean="0"/>
              <a:t>Enregistrer votre travail en nommant votre fichier avec le titre de l’album</a:t>
            </a:r>
          </a:p>
          <a:p>
            <a:r>
              <a:rPr lang="fr-FR" sz="2400" dirty="0" smtClean="0"/>
              <a:t>Envoyer la trame à l’adresse cp.ienvs.dsden70@ac-besancon.fr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/>
              <a:t>QUE SIGNIFIE « SAVOIR LIRE » ?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2481072"/>
            <a:ext cx="10058400" cy="2956560"/>
          </a:xfrm>
        </p:spPr>
        <p:txBody>
          <a:bodyPr/>
          <a:lstStyle/>
          <a:p>
            <a:r>
              <a:rPr lang="fr-FR" dirty="0"/>
              <a:t>But de l’apprentissage de la lecture  : comprendre ce qui est écrit. </a:t>
            </a:r>
          </a:p>
          <a:p>
            <a:endParaRPr lang="fr-FR" dirty="0"/>
          </a:p>
          <a:p>
            <a:r>
              <a:rPr lang="fr-FR" dirty="0"/>
              <a:t>But de l’enseignement de la lecture : développer chez l’enfant un mécanisme qui produit du sens à partir de l’écrit  </a:t>
            </a:r>
            <a:r>
              <a:rPr lang="fr-FR" dirty="0">
                <a:sym typeface="Wingdings 3" charset="2"/>
              </a:rPr>
              <a:t></a:t>
            </a:r>
            <a:r>
              <a:rPr lang="fr-FR" dirty="0"/>
              <a:t> </a:t>
            </a:r>
            <a:r>
              <a:rPr lang="fr-FR" u="sng" dirty="0"/>
              <a:t>extraire du sens de ce qui est écrit.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010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8870" y="381895"/>
            <a:ext cx="10058400" cy="1371600"/>
          </a:xfrm>
        </p:spPr>
        <p:txBody>
          <a:bodyPr/>
          <a:lstStyle/>
          <a:p>
            <a:pPr algn="ctr"/>
            <a:r>
              <a:rPr lang="fr-FR" b="1" dirty="0" smtClean="0"/>
              <a:t>QUE SIGNIFIE « SAVOIR LIRE »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487" y="1753495"/>
            <a:ext cx="11489167" cy="479791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L’acte de lire repose sur deux composantes :</a:t>
            </a:r>
          </a:p>
          <a:p>
            <a:r>
              <a:rPr lang="fr-FR" u="sng" dirty="0" smtClean="0"/>
              <a:t>L’identification des mots écrits, composante spécifique à la lecture :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r</a:t>
            </a:r>
            <a:r>
              <a:rPr lang="fr-FR" dirty="0" smtClean="0"/>
              <a:t>econnaître des signes écrits, les associer à des mots et à à leur sens ;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a</a:t>
            </a:r>
            <a:r>
              <a:rPr lang="fr-FR" dirty="0" smtClean="0"/>
              <a:t>utomatiser le sens des mots par le décodage → importance de la fluence (50 mots/minutes en fin de CP).</a:t>
            </a:r>
          </a:p>
          <a:p>
            <a:pPr lvl="1">
              <a:buFont typeface="Wingdings" charset="2"/>
              <a:buChar char="Ø"/>
            </a:pPr>
            <a:endParaRPr lang="fr-FR" dirty="0" smtClean="0"/>
          </a:p>
          <a:p>
            <a:pPr lvl="1">
              <a:buFont typeface="Wingdings" charset="2"/>
              <a:buChar char="Ø"/>
            </a:pPr>
            <a:endParaRPr lang="fr-FR" dirty="0" smtClean="0"/>
          </a:p>
          <a:p>
            <a:r>
              <a:rPr lang="fr-FR" u="sng" dirty="0" smtClean="0"/>
              <a:t>La compréhension qui relève de processus généraux non spécifiques à la lecture :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s</a:t>
            </a:r>
            <a:r>
              <a:rPr lang="fr-FR" dirty="0" smtClean="0"/>
              <a:t>e faire une représentation mentale cohérente qui intègre toutes les informations du texte ;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a</a:t>
            </a:r>
            <a:r>
              <a:rPr lang="fr-FR" dirty="0" smtClean="0"/>
              <a:t>ctiver la signification des mots ;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c</a:t>
            </a:r>
            <a:r>
              <a:rPr lang="fr-FR" dirty="0" smtClean="0"/>
              <a:t>omprendre leur mise en relation dans la phrase ;</a:t>
            </a:r>
          </a:p>
          <a:p>
            <a:pPr lvl="1">
              <a:buFont typeface="Wingdings" charset="2"/>
              <a:buChar char="Ø"/>
            </a:pPr>
            <a:r>
              <a:rPr lang="fr-FR" dirty="0"/>
              <a:t>m</a:t>
            </a:r>
            <a:r>
              <a:rPr lang="fr-FR" dirty="0" smtClean="0"/>
              <a:t>obiliser des connaissances grammaticales (morphologie et syntaxe) ;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Inférer.</a:t>
            </a:r>
          </a:p>
          <a:p>
            <a:pPr lvl="1">
              <a:buFont typeface="Wingdings" charset="2"/>
              <a:buChar char="Ø"/>
            </a:pPr>
            <a:endParaRPr lang="fr-FR" dirty="0"/>
          </a:p>
          <a:p>
            <a:pPr marL="274320" lvl="1" indent="0" algn="ctr">
              <a:buNone/>
            </a:pPr>
            <a:r>
              <a:rPr lang="fr-FR" b="1" i="1" dirty="0" smtClean="0"/>
              <a:t>Nécessité d’avoir des capacités d’attention et de mémorisation.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xmlns="" val="19784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4064" y="386562"/>
            <a:ext cx="10058400" cy="1371600"/>
          </a:xfrm>
        </p:spPr>
        <p:txBody>
          <a:bodyPr/>
          <a:lstStyle/>
          <a:p>
            <a:pPr algn="ctr"/>
            <a:r>
              <a:rPr lang="fr-FR" b="1" dirty="0" smtClean="0"/>
              <a:t>QU’EST-CE QUE COMPRENDRE ?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965" y="1758162"/>
            <a:ext cx="62992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2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31648"/>
            <a:ext cx="10058400" cy="123390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Fondements cognitifs </a:t>
            </a:r>
            <a:br>
              <a:rPr lang="fr-FR" sz="3200" b="1" dirty="0" smtClean="0"/>
            </a:br>
            <a:r>
              <a:rPr lang="fr-FR" sz="3200" b="1" dirty="0" smtClean="0"/>
              <a:t>de l’apprentissage de la lecture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300" y="1328394"/>
            <a:ext cx="56134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2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RAPPEL : QUE DIT LA RECHERCHE ?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7072" y="1676400"/>
            <a:ext cx="10058400" cy="4468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r-FR" b="1" dirty="0" smtClean="0"/>
              <a:t>IMPACT :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fr-FR" b="1" dirty="0" smtClean="0"/>
          </a:p>
          <a:p>
            <a:pPr>
              <a:spcBef>
                <a:spcPts val="0"/>
              </a:spcBef>
              <a:buClrTx/>
            </a:pPr>
            <a:r>
              <a:rPr lang="fr-FR" dirty="0" smtClean="0"/>
              <a:t>DU </a:t>
            </a:r>
            <a:r>
              <a:rPr lang="fr-FR" dirty="0"/>
              <a:t>TEMPS </a:t>
            </a:r>
            <a:r>
              <a:rPr lang="fr-FR" dirty="0" smtClean="0"/>
              <a:t>D’ENSEIGNEMENT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DU TEMPO CORRESPONDANCE </a:t>
            </a:r>
            <a:r>
              <a:rPr lang="fr-FR" dirty="0" smtClean="0"/>
              <a:t>PHONÈME-GRAPHÈME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DE L’INFLUENCE DU TEMPS </a:t>
            </a:r>
            <a:r>
              <a:rPr lang="fr-FR" dirty="0" smtClean="0"/>
              <a:t>D’ENCODAGE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DE LA RITUALISATION DES SÉANCES DE </a:t>
            </a:r>
            <a:r>
              <a:rPr lang="fr-FR" dirty="0" smtClean="0"/>
              <a:t>LECTURE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DE LA LECTURE À HAUTE  </a:t>
            </a:r>
            <a:r>
              <a:rPr lang="fr-FR" dirty="0" smtClean="0"/>
              <a:t>VOIX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DE LA MISE EN ŒUVRE D’UN ENSEIGNEMENT </a:t>
            </a:r>
            <a:r>
              <a:rPr lang="fr-FR" dirty="0" smtClean="0"/>
              <a:t>EXPLICITE</a:t>
            </a:r>
          </a:p>
          <a:p>
            <a:pPr>
              <a:spcBef>
                <a:spcPts val="0"/>
              </a:spcBef>
              <a:buClrTx/>
            </a:pPr>
            <a:endParaRPr lang="fr-FR" dirty="0"/>
          </a:p>
          <a:p>
            <a:pPr>
              <a:spcBef>
                <a:spcPts val="0"/>
              </a:spcBef>
              <a:buClrTx/>
            </a:pPr>
            <a:r>
              <a:rPr lang="fr-FR" dirty="0"/>
              <a:t>DE L’ACCULTURATION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41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COMPÉTENCES TRAVAILLÉES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9676257"/>
              </p:ext>
            </p:extLst>
          </p:nvPr>
        </p:nvGraphicFramePr>
        <p:xfrm>
          <a:off x="912420" y="2254413"/>
          <a:ext cx="10058400" cy="2987040"/>
        </p:xfrm>
        <a:graphic>
          <a:graphicData uri="http://schemas.openxmlformats.org/drawingml/2006/table">
            <a:tbl>
              <a:tblPr/>
              <a:tblGrid>
                <a:gridCol w="100584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3200" b="1" dirty="0">
                          <a:effectLst/>
                          <a:latin typeface="Calibri" charset="0"/>
                        </a:rPr>
                        <a:t>Lire </a:t>
                      </a:r>
                      <a:endParaRPr lang="fr-FR" sz="3200" dirty="0">
                        <a:effectLst/>
                        <a:latin typeface="Calibri" charset="0"/>
                      </a:endParaRPr>
                    </a:p>
                    <a:p>
                      <a:r>
                        <a:rPr lang="fr-FR" sz="3200" dirty="0">
                          <a:effectLst/>
                          <a:latin typeface="Calibri" charset="0"/>
                        </a:rPr>
                        <a:t>− identifier des mots de manière de plus en plus aisée ; </a:t>
                      </a:r>
                    </a:p>
                    <a:p>
                      <a:r>
                        <a:rPr lang="fr-FR" sz="3200" dirty="0">
                          <a:effectLst/>
                          <a:latin typeface="Calibri" charset="0"/>
                        </a:rPr>
                        <a:t>− comprendre un texte et contrôler sa compréhension ; </a:t>
                      </a:r>
                    </a:p>
                    <a:p>
                      <a:r>
                        <a:rPr lang="fr-FR" sz="3200" dirty="0">
                          <a:effectLst/>
                          <a:latin typeface="Calibri" charset="0"/>
                        </a:rPr>
                        <a:t>− pratiquer différentes formes de lecture ; </a:t>
                      </a:r>
                    </a:p>
                    <a:p>
                      <a:r>
                        <a:rPr lang="fr-FR" sz="3200" dirty="0">
                          <a:effectLst/>
                          <a:latin typeface="Calibri" charset="0"/>
                        </a:rPr>
                        <a:t>− lire à voix haute. </a:t>
                      </a:r>
                    </a:p>
                    <a:p>
                      <a:r>
                        <a:rPr lang="fr-FR" dirty="0">
                          <a:effectLst/>
                          <a:latin typeface="Calibri" charset="0"/>
                        </a:rPr>
                        <a:t/>
                      </a:r>
                      <a:br>
                        <a:rPr lang="fr-FR" dirty="0">
                          <a:effectLst/>
                          <a:latin typeface="Calibri" charset="0"/>
                        </a:rPr>
                      </a:br>
                      <a:endParaRPr lang="fr-FR" dirty="0">
                        <a:effectLst/>
                        <a:latin typeface="Calibri" charset="0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8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2366</TotalTime>
  <Words>1017</Words>
  <Application>Microsoft Office PowerPoint</Application>
  <PresentationFormat>Personnalisé</PresentationFormat>
  <Paragraphs>152</Paragraphs>
  <Slides>37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Savon</vt:lpstr>
      <vt:lpstr>ENSEIGNER  LA COMPRÉHENSION AU CP</vt:lpstr>
      <vt:lpstr>Introduction</vt:lpstr>
      <vt:lpstr>Diapositive 3</vt:lpstr>
      <vt:lpstr>QUE SIGNIFIE « SAVOIR LIRE » ?</vt:lpstr>
      <vt:lpstr>QUE SIGNIFIE « SAVOIR LIRE » ?</vt:lpstr>
      <vt:lpstr>QU’EST-CE QUE COMPRENDRE ?</vt:lpstr>
      <vt:lpstr>Fondements cognitifs  de l’apprentissage de la lecture</vt:lpstr>
      <vt:lpstr>RAPPEL : QUE DIT LA RECHERCHE ? </vt:lpstr>
      <vt:lpstr>COMPÉTENCES TRAVAILLÉES</vt:lpstr>
      <vt:lpstr>Rappel des attendus de fin de cycle 2</vt:lpstr>
      <vt:lpstr>Diapositive 11</vt:lpstr>
      <vt:lpstr>Diapositive 12</vt:lpstr>
      <vt:lpstr>Diapositive 13</vt:lpstr>
      <vt:lpstr>  COMMENT ENSEIGNER  LA COMPRÉHENSION ? Dix éléments essentiels pour enseigner la compréhension    </vt:lpstr>
      <vt:lpstr>Diapositive 15</vt:lpstr>
      <vt:lpstr>Diapositive 16</vt:lpstr>
      <vt:lpstr>Focus sur le vocabulaire </vt:lpstr>
      <vt:lpstr>Quels principes didactiques</vt:lpstr>
      <vt:lpstr>Diapositive 19</vt:lpstr>
      <vt:lpstr>Diapositive 20</vt:lpstr>
      <vt:lpstr>Diapositive 21</vt:lpstr>
      <vt:lpstr>Diapositive 22</vt:lpstr>
      <vt:lpstr>Diapositive 23</vt:lpstr>
      <vt:lpstr>Un sac polysémique</vt:lpstr>
      <vt:lpstr>Diapositive 25</vt:lpstr>
      <vt:lpstr>Des stratégies pour comprendre</vt:lpstr>
      <vt:lpstr>Diapositive 27</vt:lpstr>
      <vt:lpstr>Des stratégies pour comprendre</vt:lpstr>
      <vt:lpstr>Diapositive 29</vt:lpstr>
      <vt:lpstr>Lectorino Lectorinette ?</vt:lpstr>
      <vt:lpstr>Narramus ?</vt:lpstr>
      <vt:lpstr>À retenir</vt:lpstr>
      <vt:lpstr>Diapositive 33</vt:lpstr>
      <vt:lpstr>5 recommandations   Sylvie Cèbe</vt:lpstr>
      <vt:lpstr>Comment évaluer la compréhension ?</vt:lpstr>
      <vt:lpstr>Trame de séquence de compréhension</vt:lpstr>
      <vt:lpstr>En groupe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Maurer</dc:creator>
  <cp:lastModifiedBy>sballet</cp:lastModifiedBy>
  <cp:revision>108</cp:revision>
  <cp:lastPrinted>2019-10-16T13:54:26Z</cp:lastPrinted>
  <dcterms:created xsi:type="dcterms:W3CDTF">2019-10-01T07:32:22Z</dcterms:created>
  <dcterms:modified xsi:type="dcterms:W3CDTF">2019-11-06T10:07:58Z</dcterms:modified>
</cp:coreProperties>
</file>