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6" r:id="rId3"/>
    <p:sldId id="258" r:id="rId4"/>
    <p:sldId id="263" r:id="rId5"/>
    <p:sldId id="264" r:id="rId6"/>
    <p:sldId id="265" r:id="rId7"/>
    <p:sldId id="266" r:id="rId8"/>
    <p:sldId id="269" r:id="rId9"/>
    <p:sldId id="267" r:id="rId10"/>
    <p:sldId id="290" r:id="rId11"/>
    <p:sldId id="284" r:id="rId12"/>
    <p:sldId id="294" r:id="rId13"/>
    <p:sldId id="295" r:id="rId14"/>
    <p:sldId id="293" r:id="rId15"/>
    <p:sldId id="277" r:id="rId16"/>
    <p:sldId id="296" r:id="rId17"/>
    <p:sldId id="297" r:id="rId18"/>
    <p:sldId id="280" r:id="rId19"/>
    <p:sldId id="299" r:id="rId20"/>
    <p:sldId id="291" r:id="rId21"/>
    <p:sldId id="285" r:id="rId22"/>
  </p:sldIdLst>
  <p:sldSz cx="9144000" cy="6858000" type="screen4x3"/>
  <p:notesSz cx="9945688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9CFC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86477" autoAdjust="0"/>
  </p:normalViewPr>
  <p:slideViewPr>
    <p:cSldViewPr>
      <p:cViewPr varScale="1">
        <p:scale>
          <a:sx n="98" d="100"/>
          <a:sy n="98" d="100"/>
        </p:scale>
        <p:origin x="-90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96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160"/>
        <p:guide pos="31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3588" y="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F5EE0-2650-41A7-BE9D-B5AA292C53D7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5E95C-2E7F-44FD-A1DC-07B27609C99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52184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33588" y="2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9641E-CF70-4D8C-ADCD-60FCA52D5D6D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0" y="857250"/>
            <a:ext cx="3087688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4569" y="3300412"/>
            <a:ext cx="795655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979651-388F-4C95-90C1-9F1DD509E8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3791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16628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Calculer</a:t>
            </a:r>
            <a:r>
              <a:rPr lang="fr-FR" baseline="0" dirty="0" smtClean="0"/>
              <a:t> 34 dixièmes + 12,8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1450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CNESCO recommande de travailler le calcul mental et en ligne avant</a:t>
            </a:r>
            <a:r>
              <a:rPr lang="fr-FR" baseline="0" dirty="0" smtClean="0"/>
              <a:t> le calcul posé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85846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63334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Travailler conjointement les deux premiers attendus : le calcul donne du sens aux nombres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5289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73402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46646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855784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2218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0575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38630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Entrer dans</a:t>
            </a:r>
            <a:r>
              <a:rPr lang="fr-FR" baseline="0" dirty="0" smtClean="0"/>
              <a:t> la situation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30251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Passer de</a:t>
            </a:r>
            <a:r>
              <a:rPr lang="fr-FR" baseline="0" dirty="0" smtClean="0"/>
              <a:t> la situation réelle à la situation mathématique, du langage courant au langage mathématique ( « entrer dans le monde des maths »)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7718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« voir autrement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97664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83583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67500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098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979651-388F-4C95-90C1-9F1DD509E8E1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76009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1054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290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39178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84018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07344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4480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69216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2809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9551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9868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8247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8458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7045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5080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9823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4763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65818-A183-4008-A0B0-AA83E0FE16E3}" type="datetimeFigureOut">
              <a:rPr lang="fr-FR" smtClean="0"/>
              <a:pPr/>
              <a:t>24/03/2016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0BFA3D-BE00-47F6-ADBF-B74890C56DB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937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nombres_et_calcul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tableau_progressivite_c3_fractions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test_seance_enveloppe_c3.docx" TargetMode="External"/><Relationship Id="rId4" Type="http://schemas.openxmlformats.org/officeDocument/2006/relationships/hyperlink" Target="vitesse_maximale_aerobie_3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Mathématiques </a:t>
            </a:r>
            <a:br>
              <a:rPr lang="fr-FR" dirty="0" smtClean="0"/>
            </a:br>
            <a:r>
              <a:rPr lang="fr-FR" dirty="0" smtClean="0"/>
              <a:t>Cycle 3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Programmes 2016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3418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TRAVAIL EN ATELIER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hlinkClick r:id="rId3" action="ppaction://hlinkfile"/>
              </a:rPr>
              <a:t>Situation 3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62650" y="247933"/>
            <a:ext cx="257175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5384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i="1" dirty="0"/>
              <a:t> </a:t>
            </a:r>
            <a:r>
              <a:rPr lang="fr-FR" i="1" dirty="0" smtClean="0"/>
              <a:t>            </a:t>
            </a:r>
            <a:r>
              <a:rPr lang="fr-FR" sz="2400" b="1" i="1" dirty="0" smtClean="0">
                <a:solidFill>
                  <a:srgbClr val="C00000"/>
                </a:solidFill>
              </a:rPr>
              <a:t>Focus sur une évolution forte</a:t>
            </a:r>
            <a:r>
              <a:rPr lang="fr-FR" sz="2400" b="1" i="1" dirty="0" smtClean="0"/>
              <a:t> </a:t>
            </a:r>
            <a:endParaRPr lang="fr-FR" sz="2400" b="1" i="1" dirty="0"/>
          </a:p>
          <a:p>
            <a:pPr marL="0" indent="0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Le calcul en ligne</a:t>
            </a:r>
          </a:p>
          <a:p>
            <a:pPr marL="0" indent="0">
              <a:buNone/>
            </a:pPr>
            <a:r>
              <a:rPr lang="fr-FR" sz="2400" dirty="0" smtClean="0"/>
              <a:t>C’est </a:t>
            </a:r>
            <a:r>
              <a:rPr lang="fr-FR" sz="2400" dirty="0"/>
              <a:t>une modalité de calcul écrit, ou partiellement écrit. </a:t>
            </a:r>
            <a:r>
              <a:rPr lang="fr-FR" sz="2400" dirty="0" smtClean="0"/>
              <a:t>Complémentaire au calcul mental, elle </a:t>
            </a:r>
            <a:r>
              <a:rPr lang="fr-FR" sz="2400" dirty="0"/>
              <a:t>s’oppose au calcul posé dans le sens où elle ne consiste pas en la mise en œuvre d’un algorithme</a:t>
            </a:r>
            <a:r>
              <a:rPr lang="fr-FR" sz="2400" dirty="0" smtClean="0"/>
              <a:t>.</a:t>
            </a:r>
          </a:p>
          <a:p>
            <a:pPr marL="0" indent="0">
              <a:buNone/>
            </a:pPr>
            <a:r>
              <a:rPr lang="fr-FR" sz="2400" dirty="0" smtClean="0"/>
              <a:t>Pratiquée de façon rituelle, cette modalité de calcul permet, en donnant une large place à la différenciation, de développer l’intelligence du calcul, des automatismes de calcul, le sens des nombres et les propriétés des opérations.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9332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Espace réservé du contenu 4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0825" y="692696"/>
                <a:ext cx="8893175" cy="5507038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endParaRPr lang="fr-FR" dirty="0" smtClean="0"/>
              </a:p>
              <a:p>
                <a:pPr marL="0" indent="0">
                  <a:buNone/>
                </a:pPr>
                <a:endParaRPr lang="fr-FR" dirty="0"/>
              </a:p>
              <a:p>
                <a:r>
                  <a:rPr lang="fr-FR" sz="3000" dirty="0" smtClean="0"/>
                  <a:t>324 – 67 </a:t>
                </a:r>
                <a:endParaRPr lang="fr-FR" sz="2400" dirty="0" smtClean="0"/>
              </a:p>
              <a:p>
                <a:pPr marL="0" indent="0">
                  <a:buNone/>
                </a:pPr>
                <a:r>
                  <a:rPr lang="fr-FR" sz="3000" dirty="0" smtClean="0"/>
                  <a:t>= (324 + 3 ) – (67 + 3 ) =  327 – 70 </a:t>
                </a:r>
              </a:p>
              <a:p>
                <a:pPr marL="0" indent="0">
                  <a:buNone/>
                </a:pPr>
                <a:r>
                  <a:rPr lang="fr-FR" sz="3000" dirty="0" smtClean="0"/>
                  <a:t>                                     = (327 + 30 ) -  (70 + 30 ) </a:t>
                </a:r>
              </a:p>
              <a:p>
                <a:pPr marL="0" indent="0">
                  <a:buNone/>
                </a:pPr>
                <a:r>
                  <a:rPr lang="fr-FR" sz="3000" dirty="0" smtClean="0"/>
                  <a:t>                                     =   357 – 100 </a:t>
                </a:r>
              </a:p>
              <a:p>
                <a:pPr marL="0" indent="0">
                  <a:buNone/>
                </a:pPr>
                <a:r>
                  <a:rPr lang="fr-FR" sz="3000" dirty="0" smtClean="0"/>
                  <a:t>                                     =    257</a:t>
                </a:r>
              </a:p>
              <a:p>
                <a:pPr marL="0" indent="0">
                  <a:buNone/>
                </a:pPr>
                <a:endParaRPr lang="fr-FR" sz="2400" dirty="0"/>
              </a:p>
              <a:p>
                <a:r>
                  <a:rPr lang="fr-FR" sz="3000" dirty="0" smtClean="0"/>
                  <a:t>13 </a:t>
                </a:r>
                <a14:m>
                  <m:oMath xmlns:m="http://schemas.openxmlformats.org/officeDocument/2006/math">
                    <m:r>
                      <a:rPr lang="fr-FR" sz="30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fr-FR" sz="3000" dirty="0" smtClean="0"/>
                  <a:t> 54 </a:t>
                </a:r>
              </a:p>
              <a:p>
                <a:pPr marL="0" indent="0">
                  <a:buNone/>
                </a:pPr>
                <a:r>
                  <a:rPr lang="fr-FR" sz="3000" dirty="0" smtClean="0"/>
                  <a:t>=  ( 10 + 3 ) </a:t>
                </a:r>
                <a14:m>
                  <m:oMath xmlns:m="http://schemas.openxmlformats.org/officeDocument/2006/math">
                    <m:r>
                      <a:rPr lang="fr-FR" sz="30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fr-FR" sz="3000" dirty="0" smtClean="0"/>
                  <a:t> 54  = 10 </a:t>
                </a:r>
                <a14:m>
                  <m:oMath xmlns:m="http://schemas.openxmlformats.org/officeDocument/2006/math">
                    <m:r>
                      <a:rPr lang="fr-FR" sz="30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fr-FR" sz="3000" dirty="0" smtClean="0"/>
                  <a:t> 54 + 3 </a:t>
                </a:r>
                <a14:m>
                  <m:oMath xmlns:m="http://schemas.openxmlformats.org/officeDocument/2006/math">
                    <m:r>
                      <a:rPr lang="fr-FR" sz="3000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fr-FR" sz="3000" dirty="0" smtClean="0"/>
                  <a:t> ( 50 + 4 ) </a:t>
                </a:r>
              </a:p>
              <a:p>
                <a:pPr marL="0" indent="0">
                  <a:buNone/>
                </a:pPr>
                <a:r>
                  <a:rPr lang="fr-FR" sz="3000" dirty="0" smtClean="0"/>
                  <a:t>                              =  540  +  150 + 12  =  702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fr-FR" sz="1900" i="1" dirty="0" smtClean="0"/>
                  <a:t>Traces  écrites du professeur qui ne sont pas celles attendues des élèves</a:t>
                </a:r>
              </a:p>
              <a:p>
                <a:pPr marL="0" indent="0">
                  <a:buNone/>
                </a:pPr>
                <a:endParaRPr lang="fr-FR" i="1" dirty="0"/>
              </a:p>
            </p:txBody>
          </p:sp>
        </mc:Choice>
        <mc:Fallback>
          <p:sp>
            <p:nvSpPr>
              <p:cNvPr id="5" name="Espace réservé du contenu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0825" y="692696"/>
                <a:ext cx="8893175" cy="5507038"/>
              </a:xfrm>
              <a:blipFill rotWithShape="1">
                <a:blip r:embed="rId3"/>
                <a:stretch>
                  <a:fillRect l="-116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33984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 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         </a:t>
            </a:r>
            <a:r>
              <a:rPr lang="fr-FR" sz="2400" b="1" dirty="0" smtClean="0">
                <a:solidFill>
                  <a:srgbClr val="C00000"/>
                </a:solidFill>
              </a:rPr>
              <a:t>Attendus de fin de cycle </a:t>
            </a:r>
          </a:p>
          <a:p>
            <a:pPr marL="0" indent="0">
              <a:buNone/>
            </a:pPr>
            <a:endParaRPr lang="fr-FR" sz="2400" i="1" dirty="0" smtClean="0"/>
          </a:p>
          <a:p>
            <a:pPr marL="0" indent="0">
              <a:buNone/>
            </a:pPr>
            <a:r>
              <a:rPr lang="fr-FR" sz="2400" i="1" dirty="0" smtClean="0">
                <a:solidFill>
                  <a:srgbClr val="C00000"/>
                </a:solidFill>
              </a:rPr>
              <a:t>Nombres et calculs </a:t>
            </a:r>
          </a:p>
          <a:p>
            <a:r>
              <a:rPr lang="fr-FR" sz="2400" dirty="0"/>
              <a:t>Utiliser et représenter les grands nombres entiers, des fractions simples, les nombres décimaux.</a:t>
            </a:r>
          </a:p>
          <a:p>
            <a:r>
              <a:rPr lang="fr-FR" sz="2400" dirty="0"/>
              <a:t>Calculer avec des nombres entiers et des nombres décimaux.</a:t>
            </a:r>
          </a:p>
          <a:p>
            <a:r>
              <a:rPr lang="fr-FR" sz="2400" dirty="0"/>
              <a:t>Résoudre des problèmes en utilisant des fractions simples, les nombres décimaux et le calcul. </a:t>
            </a:r>
          </a:p>
        </p:txBody>
      </p:sp>
    </p:spTree>
    <p:extLst>
      <p:ext uri="{BB962C8B-B14F-4D97-AF65-F5344CB8AC3E}">
        <p14:creationId xmlns:p14="http://schemas.microsoft.com/office/powerpoint/2010/main" xmlns="" val="2705078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TEMPS 3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Progression de cycle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707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            </a:t>
            </a:r>
            <a:r>
              <a:rPr lang="fr-FR" sz="2400" b="1" dirty="0" smtClean="0">
                <a:solidFill>
                  <a:srgbClr val="C00000"/>
                </a:solidFill>
              </a:rPr>
              <a:t>Logique </a:t>
            </a:r>
            <a:r>
              <a:rPr lang="fr-FR" sz="2400" b="1" dirty="0" err="1" smtClean="0">
                <a:solidFill>
                  <a:srgbClr val="C00000"/>
                </a:solidFill>
              </a:rPr>
              <a:t>spiralaire</a:t>
            </a:r>
            <a:r>
              <a:rPr lang="fr-FR" sz="2400" b="1" dirty="0" smtClean="0">
                <a:solidFill>
                  <a:srgbClr val="C00000"/>
                </a:solidFill>
              </a:rPr>
              <a:t> des apprentissages </a:t>
            </a:r>
            <a:endParaRPr lang="fr-FR" sz="24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fr-FR" sz="2400" dirty="0" smtClean="0"/>
              <a:t>Une </a:t>
            </a:r>
            <a:r>
              <a:rPr lang="fr-FR" sz="2400" dirty="0"/>
              <a:t>progression en spirale se caractérise par une organisation de l’enseignement qui permet aux élèves de fréquenter une même notion plusieurs fois dans </a:t>
            </a:r>
            <a:r>
              <a:rPr lang="fr-FR" sz="2400" dirty="0" smtClean="0"/>
              <a:t>le cycle, </a:t>
            </a:r>
            <a:r>
              <a:rPr lang="fr-FR" sz="2400" dirty="0"/>
              <a:t>avec des degrés d’approfondissement et de formulation adaptés à leurs niveaux d’apprentissage. Elle se distingue d’une formation par chapitres ou par micro-chapitres. </a:t>
            </a:r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r>
              <a:rPr lang="fr-FR" sz="2400" i="1" dirty="0" smtClean="0"/>
              <a:t>(extrait des recommandations du jury de la conférence de consensus du CNESCO sur l’apprentissage des nombres et des opérations)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xmlns="" val="349349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476672"/>
            <a:ext cx="7560839" cy="716658"/>
          </a:xfrm>
        </p:spPr>
        <p:txBody>
          <a:bodyPr>
            <a:normAutofit/>
          </a:bodyPr>
          <a:lstStyle/>
          <a:p>
            <a:r>
              <a:rPr lang="fr-FR" b="1" dirty="0"/>
              <a:t> </a:t>
            </a:r>
            <a:r>
              <a:rPr lang="fr-FR" sz="2400" b="1" dirty="0">
                <a:solidFill>
                  <a:srgbClr val="C00000"/>
                </a:solidFill>
              </a:rPr>
              <a:t>Logique </a:t>
            </a:r>
            <a:r>
              <a:rPr lang="fr-FR" sz="2400" b="1" dirty="0" err="1">
                <a:solidFill>
                  <a:srgbClr val="C00000"/>
                </a:solidFill>
              </a:rPr>
              <a:t>spiralaire</a:t>
            </a:r>
            <a:r>
              <a:rPr lang="fr-FR" sz="2400" b="1" dirty="0">
                <a:solidFill>
                  <a:srgbClr val="C00000"/>
                </a:solidFill>
              </a:rPr>
              <a:t> des apprentissages 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340768"/>
            <a:ext cx="7920879" cy="45704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400" b="1" dirty="0"/>
              <a:t>Repérer et travailler les attendus de fin de cycle 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fr-FR" sz="2400" dirty="0"/>
              <a:t>Avoir une idée précise des connaissances et compétences à construire pour chacun des attendus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fr-FR" sz="2400" dirty="0"/>
              <a:t>Définir les niveaux seuils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fr-FR" sz="2400" dirty="0"/>
              <a:t>Faire le lien avec les autres disciplines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fr-FR" sz="2400" dirty="0"/>
              <a:t>Les attendus de fin de cycle sont travaillés </a:t>
            </a:r>
            <a:r>
              <a:rPr lang="fr-FR" sz="2400" b="1" u="sng" dirty="0"/>
              <a:t>dès le début de cycle</a:t>
            </a:r>
            <a:endParaRPr lang="fr-F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fr-FR" sz="2400" dirty="0"/>
              <a:t>Commencer le plus tôt possible les notions en les faisant vivre le plus longtemps possible</a:t>
            </a:r>
            <a:r>
              <a:rPr lang="fr-FR" sz="2400" dirty="0" smtClean="0"/>
              <a:t>.</a:t>
            </a:r>
            <a:endParaRPr lang="fr-F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fr-FR" sz="2400" dirty="0"/>
              <a:t>Travailler ces notions dans le temps.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1596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31640" y="518672"/>
            <a:ext cx="7704856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>
                <a:solidFill>
                  <a:srgbClr val="C00000"/>
                </a:solidFill>
              </a:rPr>
              <a:t>Logique </a:t>
            </a:r>
            <a:r>
              <a:rPr lang="fr-FR" sz="2400" b="1" dirty="0" err="1">
                <a:solidFill>
                  <a:srgbClr val="C00000"/>
                </a:solidFill>
              </a:rPr>
              <a:t>spiralaire</a:t>
            </a:r>
            <a:r>
              <a:rPr lang="fr-FR" sz="2400" b="1" dirty="0">
                <a:solidFill>
                  <a:srgbClr val="C00000"/>
                </a:solidFill>
              </a:rPr>
              <a:t> des apprentissages</a:t>
            </a:r>
            <a:endParaRPr lang="fr-FR" sz="24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/>
              <a:t>Choisir des activités qui créent le besoin</a:t>
            </a:r>
            <a:r>
              <a:rPr lang="fr-FR" sz="2400" dirty="0"/>
              <a:t>, </a:t>
            </a:r>
            <a:r>
              <a:rPr lang="fr-FR" sz="2400" b="1" dirty="0"/>
              <a:t>donnent du sens.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/>
              <a:t>Prévoir </a:t>
            </a:r>
            <a:r>
              <a:rPr lang="fr-FR" sz="2400" b="1" dirty="0"/>
              <a:t>plusieurs entrées</a:t>
            </a:r>
            <a:r>
              <a:rPr lang="fr-FR" sz="2400" dirty="0"/>
              <a:t> vers l’acquisition d’une compétence, de façon à ce que chaque élève puisse trouver celle qui lui convient le mieux et ainsi favoriser </a:t>
            </a:r>
            <a:r>
              <a:rPr lang="fr-FR" sz="2400" dirty="0" smtClean="0"/>
              <a:t>l’activité </a:t>
            </a:r>
            <a:r>
              <a:rPr lang="fr-FR" sz="2400" dirty="0"/>
              <a:t>de l’élève. </a:t>
            </a:r>
            <a:endParaRPr lang="fr-F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/>
              <a:t>Tenir </a:t>
            </a:r>
            <a:r>
              <a:rPr lang="fr-FR" sz="2400" b="1" dirty="0"/>
              <a:t>compte des différences entre les élèves </a:t>
            </a:r>
            <a:r>
              <a:rPr lang="fr-FR" sz="2400" dirty="0"/>
              <a:t>en analysant les besoins de chacun pour définir des niveaux d’entrée. Proposer différentes approches pour les apprentissages (supports, contextes variés</a:t>
            </a:r>
            <a:r>
              <a:rPr lang="fr-FR" sz="2400" dirty="0" smtClean="0"/>
              <a:t>)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/>
              <a:t>Favoriser </a:t>
            </a:r>
            <a:r>
              <a:rPr lang="fr-FR" sz="2400" b="1" dirty="0"/>
              <a:t>le retour réflexif de l’élève sur sa démarche et son activité.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66388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4216" y="332656"/>
            <a:ext cx="8568952" cy="6336704"/>
          </a:xfrm>
        </p:spPr>
        <p:txBody>
          <a:bodyPr>
            <a:normAutofit/>
          </a:bodyPr>
          <a:lstStyle/>
          <a:p>
            <a:pPr marL="88900" lvl="1" indent="0">
              <a:buNone/>
            </a:pPr>
            <a:r>
              <a:rPr lang="fr-FR" b="1" dirty="0" smtClean="0"/>
              <a:t> </a:t>
            </a:r>
          </a:p>
          <a:p>
            <a:pPr marL="88900" lvl="1" indent="0">
              <a:buNone/>
            </a:pPr>
            <a:r>
              <a:rPr lang="fr-FR" sz="2400" b="1" dirty="0"/>
              <a:t> </a:t>
            </a:r>
            <a:r>
              <a:rPr lang="fr-FR" sz="2400" b="1" dirty="0" smtClean="0"/>
              <a:t>          </a:t>
            </a:r>
            <a:r>
              <a:rPr lang="fr-FR" sz="2400" b="1" dirty="0" smtClean="0">
                <a:solidFill>
                  <a:srgbClr val="C00000"/>
                </a:solidFill>
              </a:rPr>
              <a:t>Logique </a:t>
            </a:r>
            <a:r>
              <a:rPr lang="fr-FR" sz="2400" b="1" dirty="0" err="1">
                <a:solidFill>
                  <a:srgbClr val="C00000"/>
                </a:solidFill>
              </a:rPr>
              <a:t>spiralaire</a:t>
            </a:r>
            <a:r>
              <a:rPr lang="fr-FR" sz="2400" b="1" dirty="0">
                <a:solidFill>
                  <a:srgbClr val="C00000"/>
                </a:solidFill>
              </a:rPr>
              <a:t> des apprentissages </a:t>
            </a:r>
            <a:endParaRPr lang="fr-FR" sz="1800" dirty="0" smtClean="0">
              <a:hlinkClick r:id="rId3" action="ppaction://hlinkfile"/>
            </a:endParaRPr>
          </a:p>
          <a:p>
            <a:pPr marL="374650" lvl="1">
              <a:buFont typeface="Wingdings" panose="05000000000000000000" pitchFamily="2" charset="2"/>
              <a:buChar char="Ø"/>
            </a:pPr>
            <a:r>
              <a:rPr lang="fr-FR" sz="2400" dirty="0" smtClean="0"/>
              <a:t>Ne </a:t>
            </a:r>
            <a:r>
              <a:rPr lang="fr-FR" sz="2400" dirty="0"/>
              <a:t>pas attendre l’acquisition parfaite d’une partie d’une notion pour en poursuivre l’étude </a:t>
            </a:r>
            <a:endParaRPr lang="fr-FR" sz="2400" dirty="0" smtClean="0"/>
          </a:p>
          <a:p>
            <a:pPr marL="374650" lvl="1">
              <a:buFont typeface="Wingdings" panose="05000000000000000000" pitchFamily="2" charset="2"/>
              <a:buChar char="Ø"/>
            </a:pPr>
            <a:r>
              <a:rPr lang="fr-FR" sz="2400" dirty="0" smtClean="0"/>
              <a:t>Prendre en compte les ruptures </a:t>
            </a:r>
            <a:r>
              <a:rPr lang="fr-FR" sz="2400" dirty="0"/>
              <a:t>et </a:t>
            </a:r>
            <a:r>
              <a:rPr lang="fr-FR" sz="2400" dirty="0" smtClean="0"/>
              <a:t>les continuités dans </a:t>
            </a:r>
            <a:r>
              <a:rPr lang="fr-FR" sz="2400" dirty="0"/>
              <a:t>l’apprentissage des différentes </a:t>
            </a:r>
            <a:r>
              <a:rPr lang="fr-FR" sz="2400" dirty="0" smtClean="0"/>
              <a:t>notions </a:t>
            </a:r>
          </a:p>
          <a:p>
            <a:pPr marL="431800" lvl="1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Laisser </a:t>
            </a:r>
            <a:r>
              <a:rPr lang="fr-FR" sz="2400" dirty="0"/>
              <a:t>du temps avant l’institutionnalisation </a:t>
            </a:r>
            <a:endParaRPr lang="fr-FR" sz="2400" dirty="0" smtClean="0"/>
          </a:p>
          <a:p>
            <a:pPr marL="431800" lvl="1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Proposer ou faire élaborer par les élèves des « textes de savoir » (</a:t>
            </a:r>
            <a:r>
              <a:rPr lang="fr-FR" sz="2400" dirty="0"/>
              <a:t>textes intermédiaires, textes négociés ou non, textes formalisés</a:t>
            </a:r>
            <a:r>
              <a:rPr lang="fr-FR" sz="2400" dirty="0" smtClean="0"/>
              <a:t>…)</a:t>
            </a:r>
          </a:p>
          <a:p>
            <a:pPr marL="431800" lvl="1" indent="-342900">
              <a:buFont typeface="Wingdings" panose="05000000000000000000" pitchFamily="2" charset="2"/>
              <a:buChar char="Ø"/>
            </a:pPr>
            <a:r>
              <a:rPr lang="fr-FR" sz="2400" dirty="0" smtClean="0"/>
              <a:t>Expliciter </a:t>
            </a:r>
            <a:r>
              <a:rPr lang="fr-FR" sz="2400" dirty="0"/>
              <a:t>aux élèves  </a:t>
            </a:r>
            <a:r>
              <a:rPr lang="fr-FR" sz="2400" dirty="0" smtClean="0"/>
              <a:t>l’amont </a:t>
            </a:r>
            <a:r>
              <a:rPr lang="fr-FR" sz="2400" dirty="0"/>
              <a:t>et </a:t>
            </a:r>
            <a:r>
              <a:rPr lang="fr-FR" sz="2400" dirty="0" smtClean="0"/>
              <a:t>l’aval des apprentissages , en quoi ceux-ci s’enrichissent progressivement</a:t>
            </a: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4276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620688"/>
            <a:ext cx="7058744" cy="5146518"/>
          </a:xfrm>
        </p:spPr>
        <p:txBody>
          <a:bodyPr/>
          <a:lstStyle/>
          <a:p>
            <a:pPr marL="0" indent="0">
              <a:buNone/>
            </a:pPr>
            <a:r>
              <a:rPr lang="fr-FR" sz="2400" b="1" dirty="0">
                <a:solidFill>
                  <a:srgbClr val="C00000"/>
                </a:solidFill>
              </a:rPr>
              <a:t>Logique </a:t>
            </a:r>
            <a:r>
              <a:rPr lang="fr-FR" sz="2400" b="1" dirty="0" err="1">
                <a:solidFill>
                  <a:srgbClr val="C00000"/>
                </a:solidFill>
              </a:rPr>
              <a:t>spiralaire</a:t>
            </a:r>
            <a:r>
              <a:rPr lang="fr-FR" sz="2400" b="1" dirty="0">
                <a:solidFill>
                  <a:srgbClr val="C00000"/>
                </a:solidFill>
              </a:rPr>
              <a:t> des apprentissages</a:t>
            </a:r>
            <a:endParaRPr lang="fr-FR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sz="2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2400" b="1" dirty="0" smtClean="0"/>
              <a:t>Évaluer </a:t>
            </a:r>
            <a:r>
              <a:rPr lang="fr-FR" sz="2400" b="1" dirty="0"/>
              <a:t>le temps consacré à chaque partie programmée</a:t>
            </a:r>
            <a:r>
              <a:rPr lang="fr-FR" sz="2400" dirty="0"/>
              <a:t> ; ordonner et répartir les objectifs visés selon les périodes ; assurer un équilibre dans les activités.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2400" dirty="0"/>
              <a:t>Garder une certaine souplesse en évaluant régulièrement pour réguler.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53482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16658"/>
          </a:xfrm>
        </p:spPr>
        <p:txBody>
          <a:bodyPr/>
          <a:lstStyle/>
          <a:p>
            <a:r>
              <a:rPr lang="fr-FR" dirty="0" smtClean="0"/>
              <a:t>TRAVAIL EN ATELIER</a:t>
            </a:r>
            <a:endParaRPr lang="fr-FR" dirty="0"/>
          </a:p>
        </p:txBody>
      </p:sp>
      <p:sp>
        <p:nvSpPr>
          <p:cNvPr id="7" name="Rectangle 3"/>
          <p:cNvSpPr>
            <a:spLocks noGrp="1"/>
          </p:cNvSpPr>
          <p:nvPr>
            <p:ph idx="1"/>
          </p:nvPr>
        </p:nvSpPr>
        <p:spPr>
          <a:xfrm>
            <a:off x="611560" y="1371868"/>
            <a:ext cx="8064896" cy="4361387"/>
          </a:xfrm>
        </p:spPr>
        <p:txBody>
          <a:bodyPr>
            <a:normAutofit/>
          </a:bodyPr>
          <a:lstStyle/>
          <a:p>
            <a:pPr marL="0" eaLnBrk="1" hangingPunct="1">
              <a:buFont typeface="Arial" panose="020B0604020202020204" pitchFamily="34" charset="0"/>
              <a:buNone/>
            </a:pPr>
            <a:endParaRPr lang="fr-FR" altLang="fr-FR" sz="3200" b="1" dirty="0"/>
          </a:p>
          <a:p>
            <a:pPr marL="0" eaLnBrk="1" hangingPunct="1">
              <a:buFont typeface="Arial" panose="020B0604020202020204" pitchFamily="34" charset="0"/>
              <a:buNone/>
            </a:pPr>
            <a:endParaRPr lang="fr-FR" altLang="fr-FR" sz="3200" dirty="0" smtClean="0"/>
          </a:p>
          <a:p>
            <a:pPr marL="0" eaLnBrk="1" hangingPunct="1">
              <a:buFont typeface="Arial" panose="020B0604020202020204" pitchFamily="34" charset="0"/>
              <a:buNone/>
            </a:pPr>
            <a:endParaRPr lang="fr-FR" altLang="fr-FR" sz="3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7606" y="1340768"/>
            <a:ext cx="2571750" cy="2571750"/>
          </a:xfrm>
          <a:prstGeom prst="rect">
            <a:avLst/>
          </a:prstGeom>
        </p:spPr>
      </p:pic>
      <p:sp>
        <p:nvSpPr>
          <p:cNvPr id="8" name="Rectangle 3"/>
          <p:cNvSpPr txBox="1">
            <a:spLocks/>
          </p:cNvSpPr>
          <p:nvPr/>
        </p:nvSpPr>
        <p:spPr>
          <a:xfrm>
            <a:off x="918626" y="1833800"/>
            <a:ext cx="76011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Arial" panose="020B0604020202020204" pitchFamily="34" charset="0"/>
              <a:buNone/>
            </a:pPr>
            <a:endParaRPr lang="fr-FR" altLang="fr-FR" sz="3200" dirty="0" smtClean="0"/>
          </a:p>
          <a:p>
            <a:pPr marL="0">
              <a:buFont typeface="Arial" panose="020B0604020202020204" pitchFamily="34" charset="0"/>
              <a:buNone/>
            </a:pPr>
            <a:endParaRPr lang="fr-FR" altLang="fr-FR" sz="3200" dirty="0"/>
          </a:p>
          <a:p>
            <a:pPr marL="0">
              <a:buFont typeface="Arial" panose="020B0604020202020204" pitchFamily="34" charset="0"/>
              <a:buNone/>
            </a:pPr>
            <a:endParaRPr lang="fr-FR" altLang="fr-FR" sz="3200" dirty="0" smtClean="0"/>
          </a:p>
          <a:p>
            <a:pPr marL="0">
              <a:buFont typeface="Arial" panose="020B0604020202020204" pitchFamily="34" charset="0"/>
              <a:buNone/>
            </a:pPr>
            <a:r>
              <a:rPr lang="fr-FR" altLang="fr-FR" sz="2400" dirty="0" smtClean="0"/>
              <a:t>Identifier quelles sont les compétences que peuvent développer les élèves dans le traitement de ces situations.</a:t>
            </a:r>
          </a:p>
          <a:p>
            <a:pPr marL="0">
              <a:buFont typeface="Arial" panose="020B0604020202020204" pitchFamily="34" charset="0"/>
              <a:buNone/>
            </a:pPr>
            <a:endParaRPr lang="fr-FR" altLang="fr-FR" sz="2400" dirty="0"/>
          </a:p>
          <a:p>
            <a:pPr marL="0">
              <a:buFont typeface="Arial" panose="020B0604020202020204" pitchFamily="34" charset="0"/>
              <a:buNone/>
            </a:pPr>
            <a:r>
              <a:rPr lang="fr-FR" altLang="fr-FR" sz="1000" dirty="0" smtClean="0">
                <a:solidFill>
                  <a:srgbClr val="FFFF00"/>
                </a:solidFill>
                <a:hlinkClick r:id="rId4" action="ppaction://hlinkfile"/>
              </a:rPr>
              <a:t>vitesse_maximale_aerobie_3.pdf</a:t>
            </a:r>
            <a:endParaRPr lang="fr-FR" altLang="fr-FR" sz="1000" dirty="0" smtClean="0">
              <a:solidFill>
                <a:srgbClr val="FFFF00"/>
              </a:solidFill>
            </a:endParaRPr>
          </a:p>
          <a:p>
            <a:pPr marL="0">
              <a:buFont typeface="Arial" panose="020B0604020202020204" pitchFamily="34" charset="0"/>
              <a:buNone/>
            </a:pPr>
            <a:r>
              <a:rPr lang="fr-FR" altLang="fr-FR" sz="1000" dirty="0" smtClean="0">
                <a:hlinkClick r:id="rId5" action="ppaction://hlinkfile"/>
              </a:rPr>
              <a:t>test_seance_enveloppe_c3.docx</a:t>
            </a:r>
            <a:endParaRPr lang="fr-FR" altLang="fr-FR" sz="1000" dirty="0"/>
          </a:p>
        </p:txBody>
      </p:sp>
    </p:spTree>
    <p:extLst>
      <p:ext uri="{BB962C8B-B14F-4D97-AF65-F5344CB8AC3E}">
        <p14:creationId xmlns:p14="http://schemas.microsoft.com/office/powerpoint/2010/main" xmlns="" val="266178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424863" cy="5334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9695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/>
              <a:t>                   </a:t>
            </a:r>
            <a:r>
              <a:rPr lang="fr-FR" sz="2400" b="1" dirty="0" smtClean="0">
                <a:solidFill>
                  <a:srgbClr val="C00000"/>
                </a:solidFill>
              </a:rPr>
              <a:t>Des </a:t>
            </a:r>
            <a:r>
              <a:rPr lang="fr-FR" sz="2400" b="1" dirty="0">
                <a:solidFill>
                  <a:srgbClr val="C00000"/>
                </a:solidFill>
              </a:rPr>
              <a:t>outils à construire </a:t>
            </a:r>
            <a:endParaRPr lang="fr-FR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FR" sz="2400" b="1" dirty="0"/>
          </a:p>
          <a:p>
            <a:r>
              <a:rPr lang="fr-FR" sz="2400" dirty="0" smtClean="0"/>
              <a:t>Outil de suivi des acquis d’un élève sur le cycle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 smtClean="0"/>
              <a:t>Outil pour les professeurs intervenant sur le cycle, permettant de garder trace de l’organisation des apprentissages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25508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i="1" dirty="0" smtClean="0"/>
              <a:t>            </a:t>
            </a:r>
            <a:endParaRPr lang="fr-FR" sz="2400" i="1" dirty="0" smtClean="0"/>
          </a:p>
          <a:p>
            <a:pPr marL="0" indent="0">
              <a:buNone/>
            </a:pPr>
            <a:r>
              <a:rPr lang="fr-FR" sz="2400" b="1" dirty="0" smtClean="0"/>
              <a:t>              </a:t>
            </a:r>
            <a:r>
              <a:rPr lang="fr-FR" sz="2400" b="1" dirty="0" smtClean="0">
                <a:solidFill>
                  <a:srgbClr val="C00000"/>
                </a:solidFill>
              </a:rPr>
              <a:t>Chercher</a:t>
            </a:r>
            <a:endParaRPr lang="fr-FR" sz="2400" dirty="0" smtClean="0">
              <a:solidFill>
                <a:srgbClr val="C00000"/>
              </a:solidFill>
            </a:endParaRPr>
          </a:p>
          <a:p>
            <a:r>
              <a:rPr lang="fr-FR" sz="2400" dirty="0" smtClean="0"/>
              <a:t>Prélever </a:t>
            </a:r>
            <a:r>
              <a:rPr lang="fr-FR" sz="2400" dirty="0"/>
              <a:t>et organiser les informations nécessaires à la résolution de problèmes à partir de supports variés : textes, tableaux, diagrammes, graphiques, dessins, schémas, etc.</a:t>
            </a:r>
          </a:p>
          <a:p>
            <a:r>
              <a:rPr lang="fr-FR" sz="2400" dirty="0"/>
              <a:t>S’engager dans une démarche, observer, questionner, manipuler, expérimenter, émettre des hypothèses, en mobilisant des outils ou des procédures mathématiques déjà rencontrées, en élaborant un raisonnement adapté à une situation nouvelle.</a:t>
            </a:r>
          </a:p>
          <a:p>
            <a:r>
              <a:rPr lang="fr-FR" sz="2400" dirty="0"/>
              <a:t>Tester, essayer plusieurs pistes de résolution.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dirty="0" smtClean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276215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b="1" dirty="0" smtClean="0"/>
              <a:t>              </a:t>
            </a:r>
            <a:r>
              <a:rPr lang="fr-FR" sz="2400" b="1" dirty="0" smtClean="0">
                <a:solidFill>
                  <a:srgbClr val="C00000"/>
                </a:solidFill>
              </a:rPr>
              <a:t>Modéliser</a:t>
            </a:r>
            <a:endParaRPr lang="fr-FR" sz="2400" dirty="0" smtClean="0">
              <a:solidFill>
                <a:srgbClr val="C00000"/>
              </a:solidFill>
            </a:endParaRPr>
          </a:p>
          <a:p>
            <a:r>
              <a:rPr lang="fr-FR" sz="2400" dirty="0" smtClean="0"/>
              <a:t>Utiliser </a:t>
            </a:r>
            <a:r>
              <a:rPr lang="fr-FR" sz="2400" dirty="0"/>
              <a:t>les mathématiques pour résoudre quelques problèmes issus de situations de la vie quotidienne. </a:t>
            </a:r>
          </a:p>
          <a:p>
            <a:r>
              <a:rPr lang="fr-FR" sz="2400" dirty="0"/>
              <a:t>Reconnaitre et distinguer des problèmes relevant de situations additives, multiplicatives, de proportionnalité. </a:t>
            </a:r>
          </a:p>
          <a:p>
            <a:r>
              <a:rPr lang="fr-FR" sz="2400" dirty="0"/>
              <a:t>Reconnaitre des situations réelles pouvant être modélisées par des relations géométriques (alignement, parallélisme, perpendicularité, symétrie).</a:t>
            </a:r>
          </a:p>
          <a:p>
            <a:r>
              <a:rPr lang="fr-FR" sz="2400" dirty="0"/>
              <a:t>Utiliser des propriétés géométriques pour reconnaitre des objets.</a:t>
            </a:r>
            <a:endParaRPr lang="fr-FR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208922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sz="2600" b="1" dirty="0" smtClean="0">
                <a:solidFill>
                  <a:srgbClr val="C00000"/>
                </a:solidFill>
              </a:rPr>
              <a:t>              Représenter</a:t>
            </a:r>
            <a:endParaRPr lang="fr-FR" sz="2600" dirty="0">
              <a:solidFill>
                <a:srgbClr val="C00000"/>
              </a:solidFill>
            </a:endParaRPr>
          </a:p>
          <a:p>
            <a:pPr lvl="0"/>
            <a:r>
              <a:rPr lang="fr-FR" sz="2600" dirty="0"/>
              <a:t>Utiliser des outils pour représenter un problème : dessins, schémas, diagrammes, graphiques, écritures avec </a:t>
            </a:r>
            <a:r>
              <a:rPr lang="fr-FR" sz="2600" dirty="0" err="1"/>
              <a:t>parenthésages</a:t>
            </a:r>
            <a:r>
              <a:rPr lang="fr-FR" sz="2600" dirty="0"/>
              <a:t>, …</a:t>
            </a:r>
          </a:p>
          <a:p>
            <a:pPr lvl="0"/>
            <a:r>
              <a:rPr lang="fr-FR" sz="2600" dirty="0"/>
              <a:t>Produire et utiliser diverses représentations des fractions simples et des nombres décimaux.</a:t>
            </a:r>
          </a:p>
          <a:p>
            <a:pPr lvl="0"/>
            <a:r>
              <a:rPr lang="fr-FR" sz="2600" dirty="0"/>
              <a:t>Analyser une figure plane sous différents aspects (surface, contour de celle-ci, lignes et points).</a:t>
            </a:r>
          </a:p>
          <a:p>
            <a:pPr lvl="0"/>
            <a:r>
              <a:rPr lang="fr-FR" sz="2600" dirty="0"/>
              <a:t>Reconnaitre et utiliser des premiers éléments de codages d’une figure plane ou d’un solide.</a:t>
            </a:r>
          </a:p>
          <a:p>
            <a:r>
              <a:rPr lang="fr-FR" sz="2600" dirty="0"/>
              <a:t>Utiliser et produire des représentations de solides et de situations </a:t>
            </a:r>
            <a:r>
              <a:rPr lang="fr-FR" sz="2600" dirty="0" smtClean="0"/>
              <a:t>spatiales</a:t>
            </a:r>
            <a:r>
              <a:rPr lang="fr-FR" sz="2600" dirty="0"/>
              <a:t>.</a:t>
            </a:r>
            <a:r>
              <a:rPr lang="fr-FR" sz="2600" dirty="0" smtClean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839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sz="2600" b="1" dirty="0" smtClean="0"/>
              <a:t>                </a:t>
            </a:r>
            <a:r>
              <a:rPr lang="fr-FR" sz="2800" b="1" dirty="0" smtClean="0">
                <a:solidFill>
                  <a:srgbClr val="C00000"/>
                </a:solidFill>
              </a:rPr>
              <a:t>Raisonner</a:t>
            </a:r>
          </a:p>
          <a:p>
            <a:pPr marL="0" indent="0">
              <a:buNone/>
            </a:pPr>
            <a:endParaRPr lang="fr-FR" sz="2600" dirty="0">
              <a:solidFill>
                <a:srgbClr val="C00000"/>
              </a:solidFill>
            </a:endParaRPr>
          </a:p>
          <a:p>
            <a:pPr lvl="0"/>
            <a:r>
              <a:rPr lang="fr-FR" sz="2800" dirty="0"/>
              <a:t>Résoudre des problèmes nécessitant l’organisation de données multiples ou la construction d’une démarche qui combine des étapes de raisonnement.</a:t>
            </a:r>
          </a:p>
          <a:p>
            <a:pPr lvl="0"/>
            <a:r>
              <a:rPr lang="fr-FR" sz="2800" dirty="0"/>
              <a:t>En géométrie, passer progressivement de la perception au contrôle par les instruments pour amorcer des raisonnements s’appuyant uniquement sur des propriétés des figures et sur des relations entre objets.</a:t>
            </a:r>
          </a:p>
          <a:p>
            <a:pPr lvl="0"/>
            <a:r>
              <a:rPr lang="fr-FR" sz="2800" dirty="0"/>
              <a:t>Progresser collectivement dans une investigation en sachant prendre en compte le point de vue d’autrui.</a:t>
            </a:r>
          </a:p>
          <a:p>
            <a:r>
              <a:rPr lang="fr-FR" sz="2800" dirty="0"/>
              <a:t>Justifier ses affirmations et rechercher la validité des informations dont on dispose.</a:t>
            </a:r>
          </a:p>
        </p:txBody>
      </p:sp>
    </p:spTree>
    <p:extLst>
      <p:ext uri="{BB962C8B-B14F-4D97-AF65-F5344CB8AC3E}">
        <p14:creationId xmlns:p14="http://schemas.microsoft.com/office/powerpoint/2010/main" xmlns="" val="38579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i="1" dirty="0" smtClean="0"/>
          </a:p>
          <a:p>
            <a:pPr marL="0" indent="0">
              <a:buNone/>
            </a:pPr>
            <a:r>
              <a:rPr lang="fr-FR" b="1" dirty="0" smtClean="0"/>
              <a:t>              </a:t>
            </a:r>
            <a:r>
              <a:rPr lang="fr-FR" sz="2400" b="1" dirty="0" smtClean="0">
                <a:solidFill>
                  <a:srgbClr val="C00000"/>
                </a:solidFill>
              </a:rPr>
              <a:t>Calculer</a:t>
            </a:r>
            <a:endParaRPr lang="fr-FR" sz="2400" dirty="0" smtClean="0">
              <a:solidFill>
                <a:srgbClr val="C00000"/>
              </a:solidFill>
            </a:endParaRPr>
          </a:p>
          <a:p>
            <a:pPr lvl="0"/>
            <a:r>
              <a:rPr lang="fr-FR" sz="2400" dirty="0" smtClean="0"/>
              <a:t>Calculer </a:t>
            </a:r>
            <a:r>
              <a:rPr lang="fr-FR" sz="2400" dirty="0"/>
              <a:t>avec des nombres décimaux, de manière exacte ou approchée, en utilisant des stratégies ou des techniques appropriées (mentalement, en ligne, ou en posant les opérations). </a:t>
            </a:r>
          </a:p>
          <a:p>
            <a:pPr lvl="0"/>
            <a:r>
              <a:rPr lang="fr-FR" sz="2400" dirty="0"/>
              <a:t>Contrôler la vraisemblance de ses résultats. </a:t>
            </a:r>
          </a:p>
          <a:p>
            <a:r>
              <a:rPr lang="fr-FR" sz="2400" dirty="0"/>
              <a:t>Utiliser une calculatrice pour trouver ou vérifier un résultat</a:t>
            </a:r>
            <a:r>
              <a:rPr lang="fr-FR" sz="2400" dirty="0" smtClean="0"/>
              <a:t>.</a:t>
            </a:r>
          </a:p>
          <a:p>
            <a:endParaRPr lang="fr-FR" sz="2400" i="1" dirty="0"/>
          </a:p>
          <a:p>
            <a:endParaRPr lang="fr-FR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408913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400" i="1" dirty="0" smtClean="0"/>
          </a:p>
          <a:p>
            <a:pPr marL="0" indent="0">
              <a:buNone/>
            </a:pPr>
            <a:r>
              <a:rPr lang="fr-FR" sz="2400" b="1" dirty="0" smtClean="0"/>
              <a:t>              </a:t>
            </a:r>
            <a:r>
              <a:rPr lang="fr-FR" sz="2400" b="1" dirty="0" smtClean="0">
                <a:solidFill>
                  <a:srgbClr val="C00000"/>
                </a:solidFill>
              </a:rPr>
              <a:t>Communiquer</a:t>
            </a:r>
            <a:endParaRPr lang="fr-FR" sz="2400" dirty="0">
              <a:solidFill>
                <a:srgbClr val="C00000"/>
              </a:solidFill>
            </a:endParaRPr>
          </a:p>
          <a:p>
            <a:pPr lvl="0"/>
            <a:r>
              <a:rPr lang="fr-FR" sz="2400" dirty="0"/>
              <a:t>Utiliser progressivement un vocabulaire adéquat et/ou des notations adaptées pour décrire une situation, exposer une argumentation.</a:t>
            </a:r>
          </a:p>
          <a:p>
            <a:r>
              <a:rPr lang="fr-FR" sz="2400" dirty="0"/>
              <a:t>Expliquer sa démarche ou son raisonnement, comprendre les explications d’un autre et argumenter dans l’échange.</a:t>
            </a:r>
          </a:p>
        </p:txBody>
      </p:sp>
    </p:spTree>
    <p:extLst>
      <p:ext uri="{BB962C8B-B14F-4D97-AF65-F5344CB8AC3E}">
        <p14:creationId xmlns:p14="http://schemas.microsoft.com/office/powerpoint/2010/main" xmlns="" val="167668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dirty="0" smtClean="0">
                <a:solidFill>
                  <a:srgbClr val="C00000"/>
                </a:solidFill>
              </a:rPr>
              <a:t>Gradation: Modéliser   </a:t>
            </a:r>
          </a:p>
          <a:p>
            <a:pPr marL="0" indent="0">
              <a:buNone/>
            </a:pPr>
            <a:endParaRPr lang="fr-FR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17914283"/>
              </p:ext>
            </p:extLst>
          </p:nvPr>
        </p:nvGraphicFramePr>
        <p:xfrm>
          <a:off x="179512" y="548680"/>
          <a:ext cx="8784975" cy="648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526146">
                <a:tc>
                  <a:txBody>
                    <a:bodyPr/>
                    <a:lstStyle/>
                    <a:p>
                      <a:r>
                        <a:rPr lang="fr-FR" dirty="0" smtClean="0"/>
                        <a:t>Cycle 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Cycle 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Cycle 4</a:t>
                      </a:r>
                      <a:endParaRPr lang="fr-FR" dirty="0"/>
                    </a:p>
                  </a:txBody>
                  <a:tcPr/>
                </a:tc>
              </a:tr>
              <a:tr h="59545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Utiliser des outils mathématiques pour résoudre des problèmes concrets, notamment des problèmes portant sur des grandeurs et leurs mesures.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Réaliser que certains problèmes relèvent de situations additives, d’autres de situations multiplicatives, de partages ou de groupements.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Reconnaitre des formes dans des objets réels et les reproduire géométriquement.</a:t>
                      </a:r>
                      <a:endParaRPr lang="fr-FR" sz="1600" dirty="0" smtClean="0"/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Utiliser les mathématiques pour résoudre quelques problèmes issus de situations de la vie quotidienne. </a:t>
                      </a:r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endParaRPr lang="fr-FR" sz="1600" dirty="0" smtClean="0"/>
                    </a:p>
                    <a:p>
                      <a:r>
                        <a:rPr lang="fr-FR" sz="1600" dirty="0" smtClean="0"/>
                        <a:t>Reconnaitre et distinguer des problèmes relevant de situations additives, multiplicatives, de proportionnalité.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Reconnaitre des situations réelles pouvant être modélisées par des relations géométriques (alignement, parallélisme, perpendicularité, symétrie) ; utiliser des propriétés géométriques pour reconnaitre des objets.</a:t>
                      </a:r>
                    </a:p>
                    <a:p>
                      <a:endParaRPr lang="fr-FR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Traduire en langage mathématique une situation réelle (par exemple à l'aide d'équations, de fonctions, de configurations géométriques, d'outils statistiques).</a:t>
                      </a:r>
                      <a:endParaRPr lang="fr-FR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Reconnaître des situations de proportionnalité et résoudre les problèmes correspondants.</a:t>
                      </a:r>
                      <a:endParaRPr lang="fr-FR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kern="12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Comprendre et utiliser une simulation numérique ou géométrique.</a:t>
                      </a:r>
                      <a:endParaRPr lang="fr-FR" sz="1600" dirty="0" smtClean="0">
                        <a:effectLst/>
                      </a:endParaRPr>
                    </a:p>
                    <a:p>
                      <a:endParaRPr lang="fr-FR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effectLst/>
                        </a:rPr>
                        <a:t>Valider ou invalider un modèle, comparer une situation à un modèle connu (par exemple un modèle aléatoire).</a:t>
                      </a:r>
                      <a:endParaRPr lang="fr-FR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7497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1999</TotalTime>
  <Words>1028</Words>
  <Application>Microsoft Office PowerPoint</Application>
  <PresentationFormat>Affichage à l'écran (4:3)</PresentationFormat>
  <Paragraphs>144</Paragraphs>
  <Slides>21</Slides>
  <Notes>18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Brin</vt:lpstr>
      <vt:lpstr>Mathématiques  Cycle 3</vt:lpstr>
      <vt:lpstr>TRAVAIL EN ATELIER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TRAVAIL EN ATELIER</vt:lpstr>
      <vt:lpstr>Diapositive 11</vt:lpstr>
      <vt:lpstr>Diapositive 12</vt:lpstr>
      <vt:lpstr>Diapositive 13</vt:lpstr>
      <vt:lpstr>TEMPS 3</vt:lpstr>
      <vt:lpstr>Diapositive 15</vt:lpstr>
      <vt:lpstr> Logique spiralaire des apprentissages 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Mathématiques  Cycle 3</dc:title>
  <dc:creator>superu</dc:creator>
  <cp:lastModifiedBy>CPIENGRAY</cp:lastModifiedBy>
  <cp:revision>93</cp:revision>
  <cp:lastPrinted>2016-03-22T19:10:08Z</cp:lastPrinted>
  <dcterms:created xsi:type="dcterms:W3CDTF">2016-01-04T12:36:31Z</dcterms:created>
  <dcterms:modified xsi:type="dcterms:W3CDTF">2016-03-24T13:36:51Z</dcterms:modified>
</cp:coreProperties>
</file>