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  <p:sldMasterId id="2147483672" r:id="rId2"/>
  </p:sldMasterIdLst>
  <p:sldIdLst>
    <p:sldId id="257" r:id="rId3"/>
    <p:sldId id="270" r:id="rId4"/>
    <p:sldId id="256" r:id="rId5"/>
    <p:sldId id="259" r:id="rId6"/>
    <p:sldId id="272" r:id="rId7"/>
    <p:sldId id="262" r:id="rId8"/>
    <p:sldId id="264" r:id="rId9"/>
    <p:sldId id="265" r:id="rId10"/>
    <p:sldId id="266" r:id="rId11"/>
    <p:sldId id="286" r:id="rId12"/>
    <p:sldId id="288" r:id="rId13"/>
    <p:sldId id="287" r:id="rId14"/>
    <p:sldId id="289" r:id="rId15"/>
    <p:sldId id="279" r:id="rId16"/>
    <p:sldId id="280" r:id="rId17"/>
    <p:sldId id="281" r:id="rId18"/>
    <p:sldId id="282" r:id="rId19"/>
    <p:sldId id="283" r:id="rId20"/>
    <p:sldId id="284" r:id="rId21"/>
    <p:sldId id="285" r:id="rId22"/>
    <p:sldId id="277" r:id="rId23"/>
  </p:sldIdLst>
  <p:sldSz cx="9144000" cy="6858000" type="screen4x3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C8317"/>
    <a:srgbClr val="BEB5CD"/>
    <a:srgbClr val="D2D2F4"/>
    <a:srgbClr val="BB85EC"/>
    <a:srgbClr val="5A3F72"/>
    <a:srgbClr val="F9DFA1"/>
    <a:srgbClr val="D7A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04" d="100"/>
          <a:sy n="104" d="100"/>
        </p:scale>
        <p:origin x="-179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20" Type="http://schemas.openxmlformats.org/officeDocument/2006/relationships/slide" Target="slides/slide18.xml"/><Relationship Id="rId21" Type="http://schemas.openxmlformats.org/officeDocument/2006/relationships/slide" Target="slides/slide19.xml"/><Relationship Id="rId22" Type="http://schemas.openxmlformats.org/officeDocument/2006/relationships/slide" Target="slides/slide20.xml"/><Relationship Id="rId23" Type="http://schemas.openxmlformats.org/officeDocument/2006/relationships/slide" Target="slides/slide21.xml"/><Relationship Id="rId24" Type="http://schemas.openxmlformats.org/officeDocument/2006/relationships/printerSettings" Target="printerSettings/printerSettings1.bin"/><Relationship Id="rId25" Type="http://schemas.openxmlformats.org/officeDocument/2006/relationships/presProps" Target="presProps.xml"/><Relationship Id="rId26" Type="http://schemas.openxmlformats.org/officeDocument/2006/relationships/viewProps" Target="viewProps.xml"/><Relationship Id="rId27" Type="http://schemas.openxmlformats.org/officeDocument/2006/relationships/theme" Target="theme/theme1.xml"/><Relationship Id="rId28" Type="http://schemas.openxmlformats.org/officeDocument/2006/relationships/tableStyles" Target="tableStyles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slide" Target="slides/slide12.xml"/><Relationship Id="rId15" Type="http://schemas.openxmlformats.org/officeDocument/2006/relationships/slide" Target="slides/slide13.xml"/><Relationship Id="rId16" Type="http://schemas.openxmlformats.org/officeDocument/2006/relationships/slide" Target="slides/slide14.xml"/><Relationship Id="rId17" Type="http://schemas.openxmlformats.org/officeDocument/2006/relationships/slide" Target="slides/slide15.xml"/><Relationship Id="rId18" Type="http://schemas.openxmlformats.org/officeDocument/2006/relationships/slide" Target="slides/slide16.xml"/><Relationship Id="rId19" Type="http://schemas.openxmlformats.org/officeDocument/2006/relationships/slide" Target="slides/slide17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0BF9DFB-0B7C-7744-B188-5121FC8D3119}" type="datetimeFigureOut">
              <a:rPr lang="fr-FR" smtClean="0"/>
              <a:t>24/11/17</a:t>
            </a:fld>
            <a:endParaRPr lang="fr-F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44C0AED-7AAE-6940-8EED-18792EE77E5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232773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0BF9DFB-0B7C-7744-B188-5121FC8D3119}" type="datetimeFigureOut">
              <a:rPr lang="fr-FR" smtClean="0"/>
              <a:t>24/11/17</a:t>
            </a:fld>
            <a:endParaRPr lang="fr-F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44C0AED-7AAE-6940-8EED-18792EE77E5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108715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5813" cy="5849937"/>
          </a:xfrm>
        </p:spPr>
        <p:txBody>
          <a:bodyPr vert="eaVert"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49937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0BF9DFB-0B7C-7744-B188-5121FC8D3119}" type="datetimeFigureOut">
              <a:rPr lang="fr-FR" smtClean="0"/>
              <a:t>24/11/17</a:t>
            </a:fld>
            <a:endParaRPr lang="fr-F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44C0AED-7AAE-6940-8EED-18792EE77E5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1261068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5215EB-4C0D-7945-9A73-930F2D02E6B7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7907044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F454BC-6352-CD40-A254-24DBCD543EB3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0300948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3BFCA8-4090-8D43-8603-64B68C4AFFAD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4716638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7013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6613" y="1600200"/>
            <a:ext cx="4038600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5676D9-171E-9846-AE3D-1529EEF5B641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6495450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8" name="Rectangle 10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30A351-81F1-784C-8B12-6106A088B768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9493726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538299-45E8-504B-9803-4DB1C6B02BC7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4303272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F1C04B-E018-7A42-9AAC-40EBE97EF881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5597432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AB8B57-FD4D-634A-A42C-B143E468BE1B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721736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0BF9DFB-0B7C-7744-B188-5121FC8D3119}" type="datetimeFigureOut">
              <a:rPr lang="fr-FR" smtClean="0"/>
              <a:t>24/11/17</a:t>
            </a:fld>
            <a:endParaRPr lang="fr-F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44C0AED-7AAE-6940-8EED-18792EE77E5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4024502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fr-FR" noProof="0" smtClean="0"/>
              <a:t>Faire glisser l'image vers l'espace réservé ou cliquer sur l'icône pour l'ajouter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C32903-052E-7C45-9F08-99A3F04245F2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8307623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31FAE6-5A98-024C-8ED4-002E9A329BA4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5753319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5813" cy="5849937"/>
          </a:xfrm>
        </p:spPr>
        <p:txBody>
          <a:bodyPr vert="eaVert"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49937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998EB9-261A-314B-8068-3805A94A6C77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47174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0BF9DFB-0B7C-7744-B188-5121FC8D3119}" type="datetimeFigureOut">
              <a:rPr lang="fr-FR" smtClean="0"/>
              <a:t>24/11/17</a:t>
            </a:fld>
            <a:endParaRPr lang="fr-F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44C0AED-7AAE-6940-8EED-18792EE77E5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703659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7013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6613" y="1600200"/>
            <a:ext cx="4038600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0BF9DFB-0B7C-7744-B188-5121FC8D3119}" type="datetimeFigureOut">
              <a:rPr lang="fr-FR" smtClean="0"/>
              <a:t>24/11/17</a:t>
            </a:fld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44C0AED-7AAE-6940-8EED-18792EE77E5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488798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0BF9DFB-0B7C-7744-B188-5121FC8D3119}" type="datetimeFigureOut">
              <a:rPr lang="fr-FR" smtClean="0"/>
              <a:t>24/11/17</a:t>
            </a:fld>
            <a:endParaRPr lang="fr-FR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44C0AED-7AAE-6940-8EED-18792EE77E5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418311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0BF9DFB-0B7C-7744-B188-5121FC8D3119}" type="datetimeFigureOut">
              <a:rPr lang="fr-FR" smtClean="0"/>
              <a:t>24/11/17</a:t>
            </a:fld>
            <a:endParaRPr lang="fr-F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44C0AED-7AAE-6940-8EED-18792EE77E5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569969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0BF9DFB-0B7C-7744-B188-5121FC8D3119}" type="datetimeFigureOut">
              <a:rPr lang="fr-FR" smtClean="0"/>
              <a:t>24/11/17</a:t>
            </a:fld>
            <a:endParaRPr lang="fr-FR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44C0AED-7AAE-6940-8EED-18792EE77E5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035754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0BF9DFB-0B7C-7744-B188-5121FC8D3119}" type="datetimeFigureOut">
              <a:rPr lang="fr-FR" smtClean="0"/>
              <a:t>24/11/17</a:t>
            </a:fld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44C0AED-7AAE-6940-8EED-18792EE77E5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957184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fr-FR" noProof="0" smtClean="0"/>
              <a:t>Faire glisser l'image vers l'espace réservé ou cliquer sur l'icône pour l'ajouter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0BF9DFB-0B7C-7744-B188-5121FC8D3119}" type="datetimeFigureOut">
              <a:rPr lang="fr-FR" smtClean="0"/>
              <a:t>24/11/17</a:t>
            </a:fld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44C0AED-7AAE-6940-8EED-18792EE77E5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087584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2.xml"/><Relationship Id="rId12" Type="http://schemas.openxmlformats.org/officeDocument/2006/relationships/theme" Target="../theme/theme2.xml"/><Relationship Id="rId13" Type="http://schemas.openxmlformats.org/officeDocument/2006/relationships/image" Target="../media/image1.png"/><Relationship Id="rId14" Type="http://schemas.openxmlformats.org/officeDocument/2006/relationships/image" Target="../media/image2.png"/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692150"/>
            <a:ext cx="9144000" cy="360363"/>
          </a:xfrm>
          <a:prstGeom prst="rect">
            <a:avLst/>
          </a:prstGeom>
          <a:solidFill>
            <a:srgbClr val="7545A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fr-FR">
              <a:cs typeface="Arial" charset="0"/>
            </a:endParaRP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195513" y="274638"/>
            <a:ext cx="6489700" cy="1141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Cliquez pour éditer le format du texte-titre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8013" cy="4524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Cliquez pour éditer le format du plan de texte</a:t>
            </a:r>
          </a:p>
          <a:p>
            <a:pPr lvl="1"/>
            <a:r>
              <a:rPr lang="en-GB"/>
              <a:t>Second niveau de plan</a:t>
            </a:r>
          </a:p>
          <a:p>
            <a:pPr lvl="2"/>
            <a:r>
              <a:rPr lang="en-GB"/>
              <a:t>Troisième niveau de plan</a:t>
            </a:r>
          </a:p>
          <a:p>
            <a:pPr lvl="3"/>
            <a:r>
              <a:rPr lang="en-GB"/>
              <a:t>Quatrième niveau de plan</a:t>
            </a:r>
          </a:p>
          <a:p>
            <a:pPr lvl="4"/>
            <a:r>
              <a:rPr lang="en-GB"/>
              <a:t>Cinquième niveau de plan</a:t>
            </a:r>
          </a:p>
          <a:p>
            <a:pPr lvl="4"/>
            <a:r>
              <a:rPr lang="en-GB"/>
              <a:t>Sixième niveau de plan</a:t>
            </a:r>
          </a:p>
          <a:p>
            <a:pPr lvl="4"/>
            <a:r>
              <a:rPr lang="en-GB"/>
              <a:t>Septième niveau de plan</a:t>
            </a:r>
          </a:p>
          <a:p>
            <a:pPr lvl="4"/>
            <a:r>
              <a:rPr lang="en-GB"/>
              <a:t>Huitième niveau de plan</a:t>
            </a:r>
          </a:p>
          <a:p>
            <a:pPr lvl="4"/>
            <a:r>
              <a:rPr lang="en-GB"/>
              <a:t>Neuvième niveau de plan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/>
          </p:nvPr>
        </p:nvSpPr>
        <p:spPr bwMode="auto">
          <a:xfrm>
            <a:off x="457200" y="6353175"/>
            <a:ext cx="2132013" cy="371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mtClean="0">
                <a:solidFill>
                  <a:srgbClr val="000000"/>
                </a:solidFill>
                <a:cs typeface="Arial" charset="0"/>
              </a:defRPr>
            </a:lvl1pPr>
          </a:lstStyle>
          <a:p>
            <a:fld id="{80BF9DFB-0B7C-7744-B188-5121FC8D3119}" type="datetimeFigureOut">
              <a:rPr lang="fr-FR" smtClean="0"/>
              <a:t>24/11/17</a:t>
            </a:fld>
            <a:endParaRPr lang="fr-FR"/>
          </a:p>
        </p:txBody>
      </p:sp>
      <p:sp>
        <p:nvSpPr>
          <p:cNvPr id="1029" name="Text Box 5"/>
          <p:cNvSpPr txBox="1">
            <a:spLocks noChangeArrowheads="1"/>
          </p:cNvSpPr>
          <p:nvPr/>
        </p:nvSpPr>
        <p:spPr bwMode="auto">
          <a:xfrm>
            <a:off x="3124200" y="6354763"/>
            <a:ext cx="2895600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fr-FR">
              <a:cs typeface="Arial" charset="0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353175"/>
            <a:ext cx="2132013" cy="371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mtClean="0">
                <a:solidFill>
                  <a:srgbClr val="000000"/>
                </a:solidFill>
                <a:cs typeface="Arial" charset="0"/>
              </a:defRPr>
            </a:lvl1pPr>
          </a:lstStyle>
          <a:p>
            <a:fld id="{D44C0AED-7AAE-6940-8EED-18792EE77E59}" type="slidenum">
              <a:rPr lang="fr-FR" smtClean="0"/>
              <a:t>‹#›</a:t>
            </a:fld>
            <a:endParaRPr lang="fr-FR"/>
          </a:p>
        </p:txBody>
      </p:sp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063" y="260350"/>
            <a:ext cx="1192212" cy="1223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3200" b="1">
          <a:solidFill>
            <a:srgbClr val="FFFFFF"/>
          </a:solidFill>
          <a:latin typeface="+mj-lt"/>
          <a:ea typeface="+mj-ea"/>
          <a:cs typeface="+mj-cs"/>
        </a:defRPr>
      </a:lvl1pPr>
      <a:lvl2pPr algn="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3200" b="1">
          <a:solidFill>
            <a:srgbClr val="FFFFFF"/>
          </a:solidFill>
          <a:latin typeface="Calibri" charset="0"/>
          <a:ea typeface="ＭＳ Ｐゴシック" charset="0"/>
          <a:cs typeface="Microsoft YaHei" charset="0"/>
        </a:defRPr>
      </a:lvl2pPr>
      <a:lvl3pPr algn="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3200" b="1">
          <a:solidFill>
            <a:srgbClr val="FFFFFF"/>
          </a:solidFill>
          <a:latin typeface="Calibri" charset="0"/>
          <a:ea typeface="ＭＳ Ｐゴシック" charset="0"/>
          <a:cs typeface="Microsoft YaHei" charset="0"/>
        </a:defRPr>
      </a:lvl3pPr>
      <a:lvl4pPr algn="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3200" b="1">
          <a:solidFill>
            <a:srgbClr val="FFFFFF"/>
          </a:solidFill>
          <a:latin typeface="Calibri" charset="0"/>
          <a:ea typeface="ＭＳ Ｐゴシック" charset="0"/>
          <a:cs typeface="Microsoft YaHei" charset="0"/>
        </a:defRPr>
      </a:lvl4pPr>
      <a:lvl5pPr algn="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3200" b="1">
          <a:solidFill>
            <a:srgbClr val="FFFFFF"/>
          </a:solidFill>
          <a:latin typeface="Calibri" charset="0"/>
          <a:ea typeface="ＭＳ Ｐゴシック" charset="0"/>
          <a:cs typeface="Microsoft YaHei" charset="0"/>
        </a:defRPr>
      </a:lvl5pPr>
      <a:lvl6pPr marL="2514600" indent="-228600" algn="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3200" b="1">
          <a:solidFill>
            <a:srgbClr val="FFFFFF"/>
          </a:solidFill>
          <a:latin typeface="Calibri" charset="0"/>
          <a:ea typeface="ＭＳ Ｐゴシック" charset="0"/>
          <a:cs typeface="Microsoft YaHei" charset="0"/>
        </a:defRPr>
      </a:lvl6pPr>
      <a:lvl7pPr marL="2971800" indent="-228600" algn="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3200" b="1">
          <a:solidFill>
            <a:srgbClr val="FFFFFF"/>
          </a:solidFill>
          <a:latin typeface="Calibri" charset="0"/>
          <a:ea typeface="ＭＳ Ｐゴシック" charset="0"/>
          <a:cs typeface="Microsoft YaHei" charset="0"/>
        </a:defRPr>
      </a:lvl7pPr>
      <a:lvl8pPr marL="3429000" indent="-228600" algn="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3200" b="1">
          <a:solidFill>
            <a:srgbClr val="FFFFFF"/>
          </a:solidFill>
          <a:latin typeface="Calibri" charset="0"/>
          <a:ea typeface="ＭＳ Ｐゴシック" charset="0"/>
          <a:cs typeface="Microsoft YaHei" charset="0"/>
        </a:defRPr>
      </a:lvl8pPr>
      <a:lvl9pPr marL="3886200" indent="-228600" algn="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3200" b="1">
          <a:solidFill>
            <a:srgbClr val="FFFFFF"/>
          </a:solidFill>
          <a:latin typeface="Calibri" charset="0"/>
          <a:ea typeface="ＭＳ Ｐゴシック" charset="0"/>
          <a:cs typeface="Microsoft YaHei" charset="0"/>
        </a:defRPr>
      </a:lvl9pPr>
    </p:titleStyle>
    <p:bodyStyle>
      <a:lvl1pPr marL="342900" indent="-342900" algn="l" defTabSz="449263" rtl="0" eaLnBrk="1" fontAlgn="base" hangingPunct="1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8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4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  <a:cs typeface="+mn-cs"/>
        </a:defRPr>
      </a:lvl6pPr>
      <a:lvl7pPr marL="2971800" indent="-22860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  <a:cs typeface="+mn-cs"/>
        </a:defRPr>
      </a:lvl7pPr>
      <a:lvl8pPr marL="3429000" indent="-22860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  <a:cs typeface="+mn-cs"/>
        </a:defRPr>
      </a:lvl8pPr>
      <a:lvl9pPr marL="3886200" indent="-22860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0" y="692150"/>
            <a:ext cx="9144000" cy="360363"/>
          </a:xfrm>
          <a:prstGeom prst="rect">
            <a:avLst/>
          </a:prstGeom>
          <a:solidFill>
            <a:srgbClr val="7545A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fr-FR">
              <a:cs typeface="Arial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063" y="260350"/>
            <a:ext cx="1192212" cy="1223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0" y="260350"/>
            <a:ext cx="2627313" cy="6597650"/>
          </a:xfrm>
          <a:prstGeom prst="rect">
            <a:avLst/>
          </a:prstGeom>
          <a:gradFill rotWithShape="0">
            <a:gsLst>
              <a:gs pos="0">
                <a:srgbClr val="D9D9D9"/>
              </a:gs>
              <a:gs pos="100000">
                <a:srgbClr val="F2F2F2"/>
              </a:gs>
            </a:gsLst>
            <a:lin ang="162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fr-FR">
              <a:cs typeface="Arial" charset="0"/>
            </a:endParaRPr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3284538"/>
            <a:ext cx="2343150" cy="3027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sp>
        <p:nvSpPr>
          <p:cNvPr id="2053" name="Text Box 5"/>
          <p:cNvSpPr txBox="1">
            <a:spLocks noChangeArrowheads="1"/>
          </p:cNvSpPr>
          <p:nvPr/>
        </p:nvSpPr>
        <p:spPr bwMode="auto">
          <a:xfrm>
            <a:off x="6588125" y="5949950"/>
            <a:ext cx="2087563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Calibri" charset="0"/>
                <a:ea typeface="ＭＳ Ｐゴシック" charset="0"/>
                <a:cs typeface="Arial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Calibri" charset="0"/>
                <a:ea typeface="ＭＳ Ｐゴシック" charset="0"/>
                <a:cs typeface="Arial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Calibri" charset="0"/>
                <a:ea typeface="ＭＳ Ｐゴシック" charset="0"/>
                <a:cs typeface="Arial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Calibri" charset="0"/>
                <a:ea typeface="ＭＳ Ｐゴシック" charset="0"/>
                <a:cs typeface="Arial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Calibri" charset="0"/>
                <a:ea typeface="ＭＳ Ｐゴシック" charset="0"/>
                <a:cs typeface="Arial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Calibri" charset="0"/>
                <a:ea typeface="ＭＳ Ｐゴシック" charset="0"/>
                <a:cs typeface="Arial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Calibri" charset="0"/>
                <a:ea typeface="ＭＳ Ｐゴシック" charset="0"/>
                <a:cs typeface="Arial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Calibri" charset="0"/>
                <a:ea typeface="ＭＳ Ｐゴシック" charset="0"/>
                <a:cs typeface="Arial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Calibri" charset="0"/>
                <a:ea typeface="ＭＳ Ｐゴシック" charset="0"/>
                <a:cs typeface="Arial" charset="0"/>
              </a:defRPr>
            </a:lvl9pPr>
          </a:lstStyle>
          <a:p>
            <a:pPr algn="ctr">
              <a:buClrTx/>
              <a:buFontTx/>
              <a:buNone/>
              <a:defRPr/>
            </a:pPr>
            <a:r>
              <a:rPr lang="fr-FR" u="sng" smtClean="0"/>
              <a:t>www.ac-dijon.fr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2195513" y="274638"/>
            <a:ext cx="6489700" cy="1141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Cliquez pour éditer le format du texte-titre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8013" cy="4524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Cliquez pour éditer le format du plan de texte</a:t>
            </a:r>
          </a:p>
          <a:p>
            <a:pPr lvl="1"/>
            <a:r>
              <a:rPr lang="en-GB"/>
              <a:t>Second niveau de plan</a:t>
            </a:r>
          </a:p>
          <a:p>
            <a:pPr lvl="2"/>
            <a:r>
              <a:rPr lang="en-GB"/>
              <a:t>Troisième niveau de plan</a:t>
            </a:r>
          </a:p>
          <a:p>
            <a:pPr lvl="3"/>
            <a:r>
              <a:rPr lang="en-GB"/>
              <a:t>Quatrième niveau de plan</a:t>
            </a:r>
          </a:p>
          <a:p>
            <a:pPr lvl="4"/>
            <a:r>
              <a:rPr lang="en-GB"/>
              <a:t>Cinquième niveau de plan</a:t>
            </a:r>
          </a:p>
          <a:p>
            <a:pPr lvl="4"/>
            <a:r>
              <a:rPr lang="en-GB"/>
              <a:t>Sixième niveau de plan</a:t>
            </a:r>
          </a:p>
          <a:p>
            <a:pPr lvl="4"/>
            <a:r>
              <a:rPr lang="en-GB"/>
              <a:t>Septième niveau de plan</a:t>
            </a:r>
          </a:p>
          <a:p>
            <a:pPr lvl="4"/>
            <a:r>
              <a:rPr lang="en-GB"/>
              <a:t>Huitième niveau de plan</a:t>
            </a:r>
          </a:p>
          <a:p>
            <a:pPr lvl="4"/>
            <a:r>
              <a:rPr lang="en-GB"/>
              <a:t>Neuvième niveau de plan</a:t>
            </a:r>
          </a:p>
        </p:txBody>
      </p:sp>
      <p:sp>
        <p:nvSpPr>
          <p:cNvPr id="2056" name="Rectangle 8"/>
          <p:cNvSpPr>
            <a:spLocks noGrp="1" noChangeArrowheads="1"/>
          </p:cNvSpPr>
          <p:nvPr>
            <p:ph type="dt"/>
          </p:nvPr>
        </p:nvSpPr>
        <p:spPr bwMode="auto">
          <a:xfrm>
            <a:off x="457200" y="6356350"/>
            <a:ext cx="2132013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723900" algn="l"/>
                <a:tab pos="1447800" algn="l"/>
              </a:tabLst>
              <a:defRPr sz="1200" smtClean="0">
                <a:solidFill>
                  <a:srgbClr val="898989"/>
                </a:solidFill>
                <a:latin typeface="Times New Roman" charset="0"/>
                <a:cs typeface="Lucida Sans Unicode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2057" name="Text Box 9"/>
          <p:cNvSpPr txBox="1">
            <a:spLocks noChangeArrowheads="1"/>
          </p:cNvSpPr>
          <p:nvPr/>
        </p:nvSpPr>
        <p:spPr bwMode="auto"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fr-FR">
              <a:cs typeface="Arial" charset="0"/>
            </a:endParaRPr>
          </a:p>
        </p:txBody>
      </p:sp>
      <p:sp>
        <p:nvSpPr>
          <p:cNvPr id="2058" name="Rectangle 10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356350"/>
            <a:ext cx="2132013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 algn="r">
              <a:buClrTx/>
              <a:buFontTx/>
              <a:buNone/>
              <a:tabLst>
                <a:tab pos="723900" algn="l"/>
                <a:tab pos="1447800" algn="l"/>
              </a:tabLst>
              <a:defRPr sz="1200" smtClean="0">
                <a:solidFill>
                  <a:srgbClr val="898989"/>
                </a:solidFill>
                <a:latin typeface="Times New Roman" charset="0"/>
                <a:cs typeface="Lucida Sans Unicode" charset="0"/>
              </a:defRPr>
            </a:lvl1pPr>
          </a:lstStyle>
          <a:p>
            <a:pPr>
              <a:defRPr/>
            </a:pPr>
            <a:fld id="{6D5EC149-A707-3A4C-B02D-B7D5AED61FB0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3200" b="1">
          <a:solidFill>
            <a:srgbClr val="FFFFFF"/>
          </a:solidFill>
          <a:latin typeface="+mj-lt"/>
          <a:ea typeface="+mj-ea"/>
          <a:cs typeface="+mj-cs"/>
        </a:defRPr>
      </a:lvl1pPr>
      <a:lvl2pPr algn="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3200" b="1">
          <a:solidFill>
            <a:srgbClr val="FFFFFF"/>
          </a:solidFill>
          <a:latin typeface="Calibri" charset="0"/>
          <a:ea typeface="ＭＳ Ｐゴシック" charset="0"/>
          <a:cs typeface="Microsoft YaHei" charset="0"/>
        </a:defRPr>
      </a:lvl2pPr>
      <a:lvl3pPr algn="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3200" b="1">
          <a:solidFill>
            <a:srgbClr val="FFFFFF"/>
          </a:solidFill>
          <a:latin typeface="Calibri" charset="0"/>
          <a:ea typeface="ＭＳ Ｐゴシック" charset="0"/>
          <a:cs typeface="Microsoft YaHei" charset="0"/>
        </a:defRPr>
      </a:lvl3pPr>
      <a:lvl4pPr algn="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3200" b="1">
          <a:solidFill>
            <a:srgbClr val="FFFFFF"/>
          </a:solidFill>
          <a:latin typeface="Calibri" charset="0"/>
          <a:ea typeface="ＭＳ Ｐゴシック" charset="0"/>
          <a:cs typeface="Microsoft YaHei" charset="0"/>
        </a:defRPr>
      </a:lvl4pPr>
      <a:lvl5pPr algn="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3200" b="1">
          <a:solidFill>
            <a:srgbClr val="FFFFFF"/>
          </a:solidFill>
          <a:latin typeface="Calibri" charset="0"/>
          <a:ea typeface="ＭＳ Ｐゴシック" charset="0"/>
          <a:cs typeface="Microsoft YaHei" charset="0"/>
        </a:defRPr>
      </a:lvl5pPr>
      <a:lvl6pPr marL="2514600" indent="-228600" algn="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3200" b="1">
          <a:solidFill>
            <a:srgbClr val="FFFFFF"/>
          </a:solidFill>
          <a:latin typeface="Calibri" charset="0"/>
          <a:ea typeface="ＭＳ Ｐゴシック" charset="0"/>
          <a:cs typeface="Microsoft YaHei" charset="0"/>
        </a:defRPr>
      </a:lvl6pPr>
      <a:lvl7pPr marL="2971800" indent="-228600" algn="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3200" b="1">
          <a:solidFill>
            <a:srgbClr val="FFFFFF"/>
          </a:solidFill>
          <a:latin typeface="Calibri" charset="0"/>
          <a:ea typeface="ＭＳ Ｐゴシック" charset="0"/>
          <a:cs typeface="Microsoft YaHei" charset="0"/>
        </a:defRPr>
      </a:lvl7pPr>
      <a:lvl8pPr marL="3429000" indent="-228600" algn="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3200" b="1">
          <a:solidFill>
            <a:srgbClr val="FFFFFF"/>
          </a:solidFill>
          <a:latin typeface="Calibri" charset="0"/>
          <a:ea typeface="ＭＳ Ｐゴシック" charset="0"/>
          <a:cs typeface="Microsoft YaHei" charset="0"/>
        </a:defRPr>
      </a:lvl8pPr>
      <a:lvl9pPr marL="3886200" indent="-228600" algn="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3200" b="1">
          <a:solidFill>
            <a:srgbClr val="FFFFFF"/>
          </a:solidFill>
          <a:latin typeface="Calibri" charset="0"/>
          <a:ea typeface="ＭＳ Ｐゴシック" charset="0"/>
          <a:cs typeface="Microsoft YaHei" charset="0"/>
        </a:defRPr>
      </a:lvl9pPr>
    </p:titleStyle>
    <p:bodyStyle>
      <a:lvl1pPr marL="342900" indent="-342900" algn="l" defTabSz="449263" rtl="0" eaLnBrk="1" fontAlgn="base" hangingPunct="1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8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4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  <a:cs typeface="+mn-cs"/>
        </a:defRPr>
      </a:lvl6pPr>
      <a:lvl7pPr marL="2971800" indent="-22860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  <a:cs typeface="+mn-cs"/>
        </a:defRPr>
      </a:lvl7pPr>
      <a:lvl8pPr marL="3429000" indent="-22860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  <a:cs typeface="+mn-cs"/>
        </a:defRPr>
      </a:lvl8pPr>
      <a:lvl9pPr marL="3886200" indent="-22860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3" Type="http://schemas.openxmlformats.org/officeDocument/2006/relationships/hyperlink" Target="file://localhost/Users/babethoudon/Dropbox/Formation/Maternelle/Fiche%20rep%C3%A8re%20Sieste%20et%20temps%20calme.pdf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.png"/><Relationship Id="rId3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png"/><Relationship Id="rId3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Relationship Id="rId3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4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Relationship Id="rId3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5" descr="Capture d’écran 2015-08-30 à 16.06.00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1421"/>
          <a:stretch>
            <a:fillRect/>
          </a:stretch>
        </p:blipFill>
        <p:spPr bwMode="auto">
          <a:xfrm>
            <a:off x="452593" y="3103563"/>
            <a:ext cx="2165350" cy="1477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 Box 1"/>
          <p:cNvSpPr txBox="1">
            <a:spLocks noChangeArrowheads="1"/>
          </p:cNvSpPr>
          <p:nvPr/>
        </p:nvSpPr>
        <p:spPr bwMode="auto">
          <a:xfrm>
            <a:off x="4763" y="260350"/>
            <a:ext cx="9139237" cy="2520950"/>
          </a:xfrm>
          <a:prstGeom prst="rect">
            <a:avLst/>
          </a:prstGeom>
          <a:gradFill rotWithShape="0">
            <a:gsLst>
              <a:gs pos="0">
                <a:srgbClr val="D9D9D9"/>
              </a:gs>
              <a:gs pos="100000">
                <a:srgbClr val="9E1F63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fr-FR" sz="5400" dirty="0" smtClean="0">
                <a:cs typeface="Arial" charset="0"/>
              </a:rPr>
              <a:t>L’organisation du temps</a:t>
            </a:r>
          </a:p>
          <a:p>
            <a:pPr algn="ctr">
              <a:defRPr/>
            </a:pPr>
            <a:r>
              <a:rPr lang="fr-FR" sz="5400" dirty="0" smtClean="0">
                <a:cs typeface="Arial" charset="0"/>
              </a:rPr>
              <a:t> en maternelle</a:t>
            </a:r>
            <a:endParaRPr lang="fr-FR" sz="5400" dirty="0">
              <a:cs typeface="Arial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2914650" y="3357563"/>
            <a:ext cx="5761038" cy="2281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fr-FR" sz="2800" b="1" dirty="0">
                <a:solidFill>
                  <a:srgbClr val="000000"/>
                </a:solidFill>
                <a:cs typeface="Arial" charset="0"/>
              </a:rPr>
              <a:t>Elisabeth Oudon</a:t>
            </a:r>
          </a:p>
          <a:p>
            <a:pPr algn="ctr">
              <a:defRPr/>
            </a:pPr>
            <a:r>
              <a:rPr lang="fr-FR" sz="2400" b="1" dirty="0">
                <a:solidFill>
                  <a:srgbClr val="000000"/>
                </a:solidFill>
                <a:cs typeface="Arial" charset="0"/>
              </a:rPr>
              <a:t>IEN </a:t>
            </a:r>
            <a:r>
              <a:rPr lang="fr-FR" sz="2400" b="1" dirty="0" smtClean="0">
                <a:solidFill>
                  <a:srgbClr val="000000"/>
                </a:solidFill>
                <a:cs typeface="Arial" charset="0"/>
              </a:rPr>
              <a:t>Gray</a:t>
            </a:r>
            <a:endParaRPr lang="fr-FR" sz="2400" b="1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6718300" y="5930900"/>
            <a:ext cx="1957388" cy="46990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</a:pPr>
            <a:endParaRPr kumimoji="0" lang="fr-FR" sz="1800" b="0" i="0" u="none" strike="noStrike" cap="none" normalizeH="0" baseline="0">
              <a:ln>
                <a:noFill/>
              </a:ln>
              <a:effectLst/>
              <a:latin typeface="Calibri" charset="0"/>
              <a:ea typeface="ＭＳ Ｐゴシック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57615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La sieste</a:t>
            </a:r>
            <a:endParaRPr lang="fr-FR" dirty="0"/>
          </a:p>
        </p:txBody>
      </p:sp>
      <p:sp>
        <p:nvSpPr>
          <p:cNvPr id="4" name="Bulle ronde 3"/>
          <p:cNvSpPr/>
          <p:nvPr/>
        </p:nvSpPr>
        <p:spPr bwMode="auto">
          <a:xfrm>
            <a:off x="1600200" y="1130595"/>
            <a:ext cx="2743200" cy="914400"/>
          </a:xfrm>
          <a:prstGeom prst="wedgeEllipseCallout">
            <a:avLst>
              <a:gd name="adj1" fmla="val -92365"/>
              <a:gd name="adj2" fmla="val 71274"/>
            </a:avLst>
          </a:prstGeom>
          <a:solidFill>
            <a:srgbClr val="CDC3DD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</a:pP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rgbClr val="103154"/>
                </a:solidFill>
                <a:effectLst/>
                <a:latin typeface="Calibri" charset="0"/>
                <a:ea typeface="ＭＳ Ｐゴシック" charset="0"/>
                <a:cs typeface="Arial" charset="0"/>
              </a:rPr>
              <a:t>Qui dort ?</a:t>
            </a:r>
            <a:endParaRPr kumimoji="0" lang="fr-FR" sz="2800" b="0" i="0" u="none" strike="noStrike" cap="none" normalizeH="0" baseline="0" dirty="0">
              <a:ln>
                <a:noFill/>
              </a:ln>
              <a:solidFill>
                <a:srgbClr val="103154"/>
              </a:solidFill>
              <a:effectLst/>
              <a:latin typeface="Calibri" charset="0"/>
              <a:ea typeface="ＭＳ Ｐゴシック" charset="0"/>
              <a:cs typeface="Arial" charset="0"/>
            </a:endParaRPr>
          </a:p>
        </p:txBody>
      </p:sp>
      <p:sp>
        <p:nvSpPr>
          <p:cNvPr id="5" name="Bulle ronde 4"/>
          <p:cNvSpPr/>
          <p:nvPr/>
        </p:nvSpPr>
        <p:spPr bwMode="auto">
          <a:xfrm>
            <a:off x="5372100" y="1968500"/>
            <a:ext cx="2743200" cy="914400"/>
          </a:xfrm>
          <a:prstGeom prst="wedgeEllipseCallout">
            <a:avLst>
              <a:gd name="adj1" fmla="val 71987"/>
              <a:gd name="adj2" fmla="val 55997"/>
            </a:avLst>
          </a:prstGeom>
          <a:solidFill>
            <a:srgbClr val="F9DFA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</a:pP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rgbClr val="103154"/>
                </a:solidFill>
                <a:effectLst/>
                <a:latin typeface="Calibri" charset="0"/>
                <a:ea typeface="ＭＳ Ｐゴシック" charset="0"/>
                <a:cs typeface="Arial" charset="0"/>
              </a:rPr>
              <a:t>Les petits</a:t>
            </a:r>
            <a:endParaRPr kumimoji="0" lang="fr-FR" sz="2800" b="0" i="0" u="none" strike="noStrike" cap="none" normalizeH="0" baseline="0" dirty="0">
              <a:ln>
                <a:noFill/>
              </a:ln>
              <a:solidFill>
                <a:srgbClr val="103154"/>
              </a:solidFill>
              <a:effectLst/>
              <a:latin typeface="Calibri" charset="0"/>
              <a:ea typeface="ＭＳ Ｐゴシック" charset="0"/>
              <a:cs typeface="Arial" charset="0"/>
            </a:endParaRPr>
          </a:p>
        </p:txBody>
      </p:sp>
      <p:sp>
        <p:nvSpPr>
          <p:cNvPr id="6" name="Bulle ronde 5"/>
          <p:cNvSpPr/>
          <p:nvPr/>
        </p:nvSpPr>
        <p:spPr bwMode="auto">
          <a:xfrm>
            <a:off x="5372100" y="3111500"/>
            <a:ext cx="2743200" cy="1181100"/>
          </a:xfrm>
          <a:prstGeom prst="wedgeEllipseCallout">
            <a:avLst>
              <a:gd name="adj1" fmla="val 74765"/>
              <a:gd name="adj2" fmla="val 39151"/>
            </a:avLst>
          </a:prstGeom>
          <a:solidFill>
            <a:srgbClr val="F9DFA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</a:pP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rgbClr val="103154"/>
                </a:solidFill>
                <a:effectLst/>
                <a:latin typeface="Calibri" charset="0"/>
                <a:ea typeface="ＭＳ Ｐゴシック" charset="0"/>
                <a:cs typeface="Arial" charset="0"/>
              </a:rPr>
              <a:t>Ceux qui en ont </a:t>
            </a:r>
            <a:r>
              <a:rPr kumimoji="0" lang="fr-FR" sz="2800" b="0" i="0" u="sng" strike="noStrike" cap="none" normalizeH="0" baseline="0" dirty="0" smtClean="0">
                <a:ln>
                  <a:noFill/>
                </a:ln>
                <a:solidFill>
                  <a:srgbClr val="103154"/>
                </a:solidFill>
                <a:effectLst/>
                <a:latin typeface="Calibri" charset="0"/>
                <a:ea typeface="ＭＳ Ｐゴシック" charset="0"/>
                <a:cs typeface="Arial" charset="0"/>
              </a:rPr>
              <a:t>besoin</a:t>
            </a:r>
            <a:endParaRPr kumimoji="0" lang="fr-FR" sz="2800" b="0" i="0" u="sng" strike="noStrike" cap="none" normalizeH="0" baseline="0" dirty="0">
              <a:ln>
                <a:noFill/>
              </a:ln>
              <a:solidFill>
                <a:srgbClr val="103154"/>
              </a:solidFill>
              <a:effectLst/>
              <a:latin typeface="Calibri" charset="0"/>
              <a:ea typeface="ＭＳ Ｐゴシック" charset="0"/>
              <a:cs typeface="Arial" charset="0"/>
            </a:endParaRPr>
          </a:p>
        </p:txBody>
      </p:sp>
      <p:sp>
        <p:nvSpPr>
          <p:cNvPr id="7" name="Explosion 1 6"/>
          <p:cNvSpPr/>
          <p:nvPr/>
        </p:nvSpPr>
        <p:spPr bwMode="auto">
          <a:xfrm>
            <a:off x="698500" y="1864301"/>
            <a:ext cx="4457700" cy="3060700"/>
          </a:xfrm>
          <a:prstGeom prst="irregularSeal1">
            <a:avLst/>
          </a:prstGeom>
          <a:solidFill>
            <a:srgbClr val="D2D2F4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</a:pPr>
            <a:r>
              <a:rPr kumimoji="0" lang="fr-FR" sz="2400" b="0" i="0" u="none" strike="noStrike" cap="none" normalizeH="0" baseline="0" dirty="0" smtClean="0">
                <a:ln>
                  <a:noFill/>
                </a:ln>
                <a:effectLst/>
                <a:latin typeface="Calibri" charset="0"/>
                <a:ea typeface="ＭＳ Ｐゴシック" charset="0"/>
                <a:cs typeface="Arial" charset="0"/>
              </a:rPr>
              <a:t>Pas les moyens de manière systématique</a:t>
            </a:r>
            <a:endParaRPr kumimoji="0" lang="fr-FR" sz="2400" b="0" i="0" u="none" strike="noStrike" cap="none" normalizeH="0" baseline="0" dirty="0">
              <a:ln>
                <a:noFill/>
              </a:ln>
              <a:effectLst/>
              <a:latin typeface="Calibri" charset="0"/>
              <a:ea typeface="ＭＳ Ｐゴシック" charset="0"/>
              <a:cs typeface="Arial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444499" y="5029200"/>
            <a:ext cx="4176713" cy="1676400"/>
          </a:xfrm>
          <a:prstGeom prst="rect">
            <a:avLst/>
          </a:prstGeom>
          <a:solidFill>
            <a:srgbClr val="F9DFA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</a:pPr>
            <a:r>
              <a:rPr lang="fr-FR" sz="2400" dirty="0" smtClean="0">
                <a:solidFill>
                  <a:srgbClr val="103154"/>
                </a:solidFill>
                <a:cs typeface="Arial" charset="0"/>
              </a:rPr>
              <a:t>Pour les autres, temps de repos, de relaxation, d’activités physiques douces, d’expression…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103154"/>
              </a:solidFill>
              <a:effectLst/>
              <a:cs typeface="Arial" charset="0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4784724" y="5029200"/>
            <a:ext cx="4176713" cy="1676400"/>
          </a:xfrm>
          <a:prstGeom prst="rect">
            <a:avLst/>
          </a:prstGeom>
          <a:solidFill>
            <a:srgbClr val="F9DFA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</a:pPr>
            <a:r>
              <a:rPr lang="fr-FR" sz="2400" dirty="0" smtClean="0">
                <a:solidFill>
                  <a:srgbClr val="103154"/>
                </a:solidFill>
                <a:cs typeface="Arial" charset="0"/>
              </a:rPr>
              <a:t>Attention aux activités cognitives lourdes (comme la phonologie…)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103154"/>
              </a:solidFill>
              <a:effectLst/>
              <a:cs typeface="Arial" charset="0"/>
            </a:endParaRPr>
          </a:p>
        </p:txBody>
      </p:sp>
      <p:pic>
        <p:nvPicPr>
          <p:cNvPr id="10" name="Image 1" descr="Capture d’écran 2015-08-30 à 16.06.00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1421"/>
          <a:stretch>
            <a:fillRect/>
          </a:stretch>
        </p:blipFill>
        <p:spPr bwMode="auto">
          <a:xfrm>
            <a:off x="323850" y="115888"/>
            <a:ext cx="1476375" cy="1008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Bouton d'action : Document 2">
            <a:hlinkClick r:id="rId3" action="ppaction://hlinkfile" highlightClick="1"/>
          </p:cNvPr>
          <p:cNvSpPr/>
          <p:nvPr/>
        </p:nvSpPr>
        <p:spPr bwMode="auto">
          <a:xfrm>
            <a:off x="5156200" y="522989"/>
            <a:ext cx="1181565" cy="1008621"/>
          </a:xfrm>
          <a:prstGeom prst="actionButtonDocumen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</a:pPr>
            <a:endParaRPr kumimoji="0" lang="fr-FR" sz="18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Calibri" charset="0"/>
              <a:ea typeface="ＭＳ Ｐゴシック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9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ulle ronde 1"/>
          <p:cNvSpPr/>
          <p:nvPr/>
        </p:nvSpPr>
        <p:spPr bwMode="auto">
          <a:xfrm>
            <a:off x="1600200" y="1181100"/>
            <a:ext cx="2743200" cy="1257300"/>
          </a:xfrm>
          <a:prstGeom prst="wedgeEllipseCallout">
            <a:avLst>
              <a:gd name="adj1" fmla="val -90513"/>
              <a:gd name="adj2" fmla="val 17739"/>
            </a:avLst>
          </a:prstGeom>
          <a:solidFill>
            <a:srgbClr val="CDC3DD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</a:pP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rgbClr val="103154"/>
                </a:solidFill>
                <a:effectLst/>
                <a:latin typeface="Calibri" charset="0"/>
                <a:ea typeface="ＭＳ Ｐゴシック" charset="0"/>
                <a:cs typeface="Arial" charset="0"/>
              </a:rPr>
              <a:t>Combien de temps ?</a:t>
            </a:r>
            <a:endParaRPr kumimoji="0" lang="fr-FR" sz="2800" b="0" i="0" u="none" strike="noStrike" cap="none" normalizeH="0" baseline="0" dirty="0">
              <a:ln>
                <a:noFill/>
              </a:ln>
              <a:solidFill>
                <a:srgbClr val="103154"/>
              </a:solidFill>
              <a:effectLst/>
              <a:latin typeface="Calibri" charset="0"/>
              <a:ea typeface="ＭＳ Ｐゴシック" charset="0"/>
              <a:cs typeface="Arial" charset="0"/>
            </a:endParaRPr>
          </a:p>
        </p:txBody>
      </p:sp>
      <p:sp>
        <p:nvSpPr>
          <p:cNvPr id="3" name="Bulle ronde 2"/>
          <p:cNvSpPr/>
          <p:nvPr/>
        </p:nvSpPr>
        <p:spPr bwMode="auto">
          <a:xfrm>
            <a:off x="4826000" y="1587500"/>
            <a:ext cx="3073400" cy="1701800"/>
          </a:xfrm>
          <a:prstGeom prst="wedgeEllipseCallout">
            <a:avLst>
              <a:gd name="adj1" fmla="val 74879"/>
              <a:gd name="adj2" fmla="val 26893"/>
            </a:avLst>
          </a:prstGeom>
          <a:solidFill>
            <a:srgbClr val="F9DFA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</a:pP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rgbClr val="103154"/>
                </a:solidFill>
                <a:effectLst/>
                <a:latin typeface="Calibri" charset="0"/>
                <a:ea typeface="ＭＳ Ｐゴシック" charset="0"/>
                <a:cs typeface="Arial" charset="0"/>
              </a:rPr>
              <a:t>En fonction des</a:t>
            </a:r>
            <a:r>
              <a:rPr kumimoji="0" lang="fr-FR" sz="2800" b="0" i="0" u="none" strike="noStrike" cap="none" normalizeH="0" dirty="0" smtClean="0">
                <a:ln>
                  <a:noFill/>
                </a:ln>
                <a:solidFill>
                  <a:srgbClr val="103154"/>
                </a:solidFill>
                <a:effectLst/>
                <a:latin typeface="Calibri" charset="0"/>
                <a:ea typeface="ＭＳ Ｐゴシック" charset="0"/>
                <a:cs typeface="Arial" charset="0"/>
              </a:rPr>
              <a:t> besoins de l’enfant</a:t>
            </a:r>
            <a:endParaRPr kumimoji="0" lang="fr-FR" sz="2800" b="0" i="0" u="none" strike="noStrike" cap="none" normalizeH="0" baseline="0" dirty="0">
              <a:ln>
                <a:noFill/>
              </a:ln>
              <a:solidFill>
                <a:srgbClr val="103154"/>
              </a:solidFill>
              <a:effectLst/>
              <a:latin typeface="Calibri" charset="0"/>
              <a:ea typeface="ＭＳ Ｐゴシック" charset="0"/>
              <a:cs typeface="Arial" charset="0"/>
            </a:endParaRPr>
          </a:p>
        </p:txBody>
      </p:sp>
      <p:sp>
        <p:nvSpPr>
          <p:cNvPr id="4" name="Rectangle 3"/>
          <p:cNvSpPr/>
          <p:nvPr/>
        </p:nvSpPr>
        <p:spPr bwMode="auto">
          <a:xfrm>
            <a:off x="5143499" y="5384800"/>
            <a:ext cx="3263901" cy="1003300"/>
          </a:xfrm>
          <a:prstGeom prst="rect">
            <a:avLst/>
          </a:prstGeom>
          <a:solidFill>
            <a:srgbClr val="F9DFA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</a:pPr>
            <a:r>
              <a:rPr lang="fr-FR" sz="2400" dirty="0" smtClean="0">
                <a:solidFill>
                  <a:srgbClr val="103154"/>
                </a:solidFill>
                <a:cs typeface="Arial" charset="0"/>
              </a:rPr>
              <a:t>Pas de sommeil forcé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103154"/>
              </a:solidFill>
              <a:effectLst/>
              <a:cs typeface="Arial" charset="0"/>
            </a:endParaRPr>
          </a:p>
        </p:txBody>
      </p:sp>
      <p:sp>
        <p:nvSpPr>
          <p:cNvPr id="5" name="Explosion 1 4"/>
          <p:cNvSpPr/>
          <p:nvPr/>
        </p:nvSpPr>
        <p:spPr bwMode="auto">
          <a:xfrm>
            <a:off x="304800" y="2260600"/>
            <a:ext cx="5308600" cy="3035300"/>
          </a:xfrm>
          <a:prstGeom prst="irregularSeal1">
            <a:avLst/>
          </a:prstGeom>
          <a:solidFill>
            <a:srgbClr val="D2D2F4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</a:pPr>
            <a:r>
              <a:rPr kumimoji="0" lang="fr-FR" sz="2400" b="0" i="0" u="none" strike="noStrike" cap="none" normalizeH="0" baseline="0" dirty="0" smtClean="0">
                <a:ln>
                  <a:noFill/>
                </a:ln>
                <a:effectLst/>
                <a:latin typeface="Calibri" charset="0"/>
                <a:ea typeface="ＭＳ Ｐゴシック" charset="0"/>
                <a:cs typeface="Arial" charset="0"/>
              </a:rPr>
              <a:t>Un enfant qui ne dort pas au bout de 20’ doit être levé</a:t>
            </a:r>
            <a:endParaRPr kumimoji="0" lang="fr-FR" sz="2400" b="0" i="0" u="none" strike="noStrike" cap="none" normalizeH="0" baseline="0" dirty="0">
              <a:ln>
                <a:noFill/>
              </a:ln>
              <a:effectLst/>
              <a:latin typeface="Calibri" charset="0"/>
              <a:ea typeface="ＭＳ Ｐゴシック" charset="0"/>
              <a:cs typeface="Arial" charset="0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774699" y="5384800"/>
            <a:ext cx="3263901" cy="1003300"/>
          </a:xfrm>
          <a:prstGeom prst="rect">
            <a:avLst/>
          </a:prstGeom>
          <a:solidFill>
            <a:srgbClr val="F9DFA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</a:pPr>
            <a:r>
              <a:rPr lang="fr-FR" sz="2400" dirty="0" smtClean="0">
                <a:solidFill>
                  <a:srgbClr val="103154"/>
                </a:solidFill>
                <a:cs typeface="Arial" charset="0"/>
              </a:rPr>
              <a:t>Laisser dormir un enfant qui en a besoin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103154"/>
              </a:solidFill>
              <a:effectLst/>
              <a:cs typeface="Arial" charset="0"/>
            </a:endParaRPr>
          </a:p>
        </p:txBody>
      </p:sp>
      <p:pic>
        <p:nvPicPr>
          <p:cNvPr id="7" name="Image 1" descr="Capture d’écran 2015-08-30 à 16.06.00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1421"/>
          <a:stretch>
            <a:fillRect/>
          </a:stretch>
        </p:blipFill>
        <p:spPr bwMode="auto">
          <a:xfrm>
            <a:off x="323850" y="115888"/>
            <a:ext cx="1476375" cy="1008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598146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ulle ronde 3"/>
          <p:cNvSpPr/>
          <p:nvPr/>
        </p:nvSpPr>
        <p:spPr bwMode="auto">
          <a:xfrm>
            <a:off x="1600200" y="1193800"/>
            <a:ext cx="2743200" cy="1333500"/>
          </a:xfrm>
          <a:prstGeom prst="wedgeEllipseCallout">
            <a:avLst>
              <a:gd name="adj1" fmla="val -92365"/>
              <a:gd name="adj2" fmla="val 36047"/>
            </a:avLst>
          </a:prstGeom>
          <a:solidFill>
            <a:srgbClr val="CDC3DD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</a:pP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rgbClr val="103154"/>
                </a:solidFill>
                <a:effectLst/>
                <a:latin typeface="Calibri" charset="0"/>
                <a:ea typeface="ＭＳ Ｐゴシック" charset="0"/>
                <a:cs typeface="Arial" charset="0"/>
              </a:rPr>
              <a:t>À quel moment?</a:t>
            </a:r>
            <a:endParaRPr kumimoji="0" lang="fr-FR" sz="2800" b="0" i="0" u="none" strike="noStrike" cap="none" normalizeH="0" baseline="0" dirty="0">
              <a:ln>
                <a:noFill/>
              </a:ln>
              <a:solidFill>
                <a:srgbClr val="103154"/>
              </a:solidFill>
              <a:effectLst/>
              <a:latin typeface="Calibri" charset="0"/>
              <a:ea typeface="ＭＳ Ｐゴシック" charset="0"/>
              <a:cs typeface="Arial" charset="0"/>
            </a:endParaRPr>
          </a:p>
        </p:txBody>
      </p:sp>
      <p:sp>
        <p:nvSpPr>
          <p:cNvPr id="5" name="Bulle ronde 4"/>
          <p:cNvSpPr/>
          <p:nvPr/>
        </p:nvSpPr>
        <p:spPr bwMode="auto">
          <a:xfrm>
            <a:off x="4826000" y="1485900"/>
            <a:ext cx="3073400" cy="1701800"/>
          </a:xfrm>
          <a:prstGeom prst="wedgeEllipseCallout">
            <a:avLst>
              <a:gd name="adj1" fmla="val 74879"/>
              <a:gd name="adj2" fmla="val 26893"/>
            </a:avLst>
          </a:prstGeom>
          <a:solidFill>
            <a:srgbClr val="F9DFA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</a:pP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rgbClr val="103154"/>
                </a:solidFill>
                <a:effectLst/>
                <a:latin typeface="Calibri" charset="0"/>
                <a:ea typeface="ＭＳ Ｐゴシック" charset="0"/>
                <a:cs typeface="Arial" charset="0"/>
              </a:rPr>
              <a:t>Le plus près</a:t>
            </a:r>
            <a:r>
              <a:rPr kumimoji="0" lang="fr-FR" sz="2800" b="0" i="0" u="none" strike="noStrike" cap="none" normalizeH="0" dirty="0" smtClean="0">
                <a:ln>
                  <a:noFill/>
                </a:ln>
                <a:solidFill>
                  <a:srgbClr val="103154"/>
                </a:solidFill>
                <a:effectLst/>
                <a:latin typeface="Calibri" charset="0"/>
                <a:ea typeface="ＭＳ Ｐゴシック" charset="0"/>
                <a:cs typeface="Arial" charset="0"/>
              </a:rPr>
              <a:t> possible du repas</a:t>
            </a:r>
            <a:endParaRPr kumimoji="0" lang="fr-FR" sz="2800" b="0" i="0" u="none" strike="noStrike" cap="none" normalizeH="0" baseline="0" dirty="0">
              <a:ln>
                <a:noFill/>
              </a:ln>
              <a:solidFill>
                <a:srgbClr val="103154"/>
              </a:solidFill>
              <a:effectLst/>
              <a:latin typeface="Calibri" charset="0"/>
              <a:ea typeface="ＭＳ Ｐゴシック" charset="0"/>
              <a:cs typeface="Arial" charset="0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5029199" y="4737100"/>
            <a:ext cx="3263901" cy="1117600"/>
          </a:xfrm>
          <a:prstGeom prst="rect">
            <a:avLst/>
          </a:prstGeom>
          <a:solidFill>
            <a:srgbClr val="F9DFA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</a:pPr>
            <a:r>
              <a:rPr lang="fr-FR" sz="2400" dirty="0" smtClean="0">
                <a:solidFill>
                  <a:srgbClr val="103154"/>
                </a:solidFill>
                <a:cs typeface="Arial" charset="0"/>
              </a:rPr>
              <a:t>À négocier avec la collectivité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103154"/>
              </a:solidFill>
              <a:effectLst/>
              <a:cs typeface="Arial" charset="0"/>
            </a:endParaRPr>
          </a:p>
        </p:txBody>
      </p:sp>
      <p:sp>
        <p:nvSpPr>
          <p:cNvPr id="7" name="Explosion 1 6"/>
          <p:cNvSpPr/>
          <p:nvPr/>
        </p:nvSpPr>
        <p:spPr bwMode="auto">
          <a:xfrm>
            <a:off x="698500" y="2374900"/>
            <a:ext cx="4457700" cy="2362200"/>
          </a:xfrm>
          <a:prstGeom prst="irregularSeal1">
            <a:avLst/>
          </a:prstGeom>
          <a:solidFill>
            <a:srgbClr val="D2D2F4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</a:pPr>
            <a:r>
              <a:rPr kumimoji="0" lang="fr-FR" sz="2400" b="0" i="0" u="none" strike="noStrike" cap="none" normalizeH="0" baseline="0" dirty="0" smtClean="0">
                <a:ln>
                  <a:noFill/>
                </a:ln>
                <a:effectLst/>
                <a:latin typeface="Calibri" charset="0"/>
                <a:ea typeface="ＭＳ Ｐゴシック" charset="0"/>
                <a:cs typeface="Arial" charset="0"/>
              </a:rPr>
              <a:t>Pas de récréation avant</a:t>
            </a:r>
            <a:r>
              <a:rPr kumimoji="0" lang="fr-FR" sz="2400" b="0" i="0" u="none" strike="noStrike" cap="none" normalizeH="0" dirty="0" smtClean="0">
                <a:ln>
                  <a:noFill/>
                </a:ln>
                <a:effectLst/>
                <a:latin typeface="Calibri" charset="0"/>
                <a:ea typeface="ＭＳ Ｐゴシック" charset="0"/>
                <a:cs typeface="Arial" charset="0"/>
              </a:rPr>
              <a:t> la sieste </a:t>
            </a:r>
            <a:endParaRPr kumimoji="0" lang="fr-FR" sz="2400" b="0" i="0" u="none" strike="noStrike" cap="none" normalizeH="0" baseline="0" dirty="0">
              <a:ln>
                <a:noFill/>
              </a:ln>
              <a:effectLst/>
              <a:latin typeface="Calibri" charset="0"/>
              <a:ea typeface="ＭＳ Ｐゴシック" charset="0"/>
              <a:cs typeface="Arial" charset="0"/>
            </a:endParaRPr>
          </a:p>
        </p:txBody>
      </p:sp>
      <p:sp>
        <p:nvSpPr>
          <p:cNvPr id="9" name="Explosion 1 8"/>
          <p:cNvSpPr/>
          <p:nvPr/>
        </p:nvSpPr>
        <p:spPr bwMode="auto">
          <a:xfrm>
            <a:off x="368300" y="4318000"/>
            <a:ext cx="4457700" cy="2362200"/>
          </a:xfrm>
          <a:prstGeom prst="irregularSeal1">
            <a:avLst/>
          </a:prstGeom>
          <a:solidFill>
            <a:srgbClr val="D2D2F4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</a:pPr>
            <a:r>
              <a:rPr kumimoji="0" lang="fr-FR" sz="2400" b="0" i="0" u="none" strike="noStrike" cap="none" normalizeH="0" baseline="0" dirty="0" smtClean="0">
                <a:ln>
                  <a:noFill/>
                </a:ln>
                <a:effectLst/>
                <a:latin typeface="Calibri" charset="0"/>
                <a:ea typeface="ＭＳ Ｐゴシック" charset="0"/>
                <a:cs typeface="Arial" charset="0"/>
              </a:rPr>
              <a:t>Pas de récréation après</a:t>
            </a:r>
            <a:r>
              <a:rPr kumimoji="0" lang="fr-FR" sz="2400" b="0" i="0" u="none" strike="noStrike" cap="none" normalizeH="0" dirty="0" smtClean="0">
                <a:ln>
                  <a:noFill/>
                </a:ln>
                <a:effectLst/>
                <a:latin typeface="Calibri" charset="0"/>
                <a:ea typeface="ＭＳ Ｐゴシック" charset="0"/>
                <a:cs typeface="Arial" charset="0"/>
              </a:rPr>
              <a:t> la sieste </a:t>
            </a:r>
            <a:endParaRPr kumimoji="0" lang="fr-FR" sz="2400" b="0" i="0" u="none" strike="noStrike" cap="none" normalizeH="0" baseline="0" dirty="0">
              <a:ln>
                <a:noFill/>
              </a:ln>
              <a:effectLst/>
              <a:latin typeface="Calibri" charset="0"/>
              <a:ea typeface="ＭＳ Ｐゴシック" charset="0"/>
              <a:cs typeface="Arial" charset="0"/>
            </a:endParaRPr>
          </a:p>
        </p:txBody>
      </p:sp>
      <p:pic>
        <p:nvPicPr>
          <p:cNvPr id="8" name="Image 1" descr="Capture d’écran 2015-08-30 à 16.06.00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1421"/>
          <a:stretch>
            <a:fillRect/>
          </a:stretch>
        </p:blipFill>
        <p:spPr bwMode="auto">
          <a:xfrm>
            <a:off x="323850" y="115888"/>
            <a:ext cx="1476375" cy="1008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709967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9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ulle ronde 1"/>
          <p:cNvSpPr/>
          <p:nvPr/>
        </p:nvSpPr>
        <p:spPr bwMode="auto">
          <a:xfrm>
            <a:off x="1422400" y="1181100"/>
            <a:ext cx="3225800" cy="1257300"/>
          </a:xfrm>
          <a:prstGeom prst="wedgeEllipseCallout">
            <a:avLst>
              <a:gd name="adj1" fmla="val -85001"/>
              <a:gd name="adj2" fmla="val 17739"/>
            </a:avLst>
          </a:prstGeom>
          <a:solidFill>
            <a:srgbClr val="CDC3DD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</a:pP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rgbClr val="103154"/>
                </a:solidFill>
                <a:effectLst/>
                <a:latin typeface="Calibri" charset="0"/>
                <a:ea typeface="ＭＳ Ｐゴシック" charset="0"/>
                <a:cs typeface="Arial" charset="0"/>
              </a:rPr>
              <a:t>Qui endort/</a:t>
            </a:r>
            <a:r>
              <a:rPr kumimoji="0" lang="fr-FR" sz="2400" b="0" i="0" u="none" strike="noStrike" cap="none" normalizeH="0" dirty="0" smtClean="0">
                <a:ln>
                  <a:noFill/>
                </a:ln>
                <a:solidFill>
                  <a:srgbClr val="103154"/>
                </a:solidFill>
                <a:effectLst/>
                <a:latin typeface="Calibri" charset="0"/>
                <a:ea typeface="ＭＳ Ｐゴシック" charset="0"/>
                <a:cs typeface="Arial" charset="0"/>
              </a:rPr>
              <a:t> surveille/ lève ?</a:t>
            </a: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rgbClr val="103154"/>
                </a:solidFill>
                <a:effectLst/>
                <a:latin typeface="Calibri" charset="0"/>
                <a:ea typeface="ＭＳ Ｐゴシック" charset="0"/>
                <a:cs typeface="Arial" charset="0"/>
              </a:rPr>
              <a:t>?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103154"/>
              </a:solidFill>
              <a:effectLst/>
              <a:latin typeface="Calibri" charset="0"/>
              <a:ea typeface="ＭＳ Ｐゴシック" charset="0"/>
              <a:cs typeface="Arial" charset="0"/>
            </a:endParaRPr>
          </a:p>
        </p:txBody>
      </p:sp>
      <p:sp>
        <p:nvSpPr>
          <p:cNvPr id="3" name="Bulle ronde 2"/>
          <p:cNvSpPr/>
          <p:nvPr/>
        </p:nvSpPr>
        <p:spPr bwMode="auto">
          <a:xfrm>
            <a:off x="5372099" y="1524000"/>
            <a:ext cx="3073400" cy="1371600"/>
          </a:xfrm>
          <a:prstGeom prst="wedgeEllipseCallout">
            <a:avLst>
              <a:gd name="adj1" fmla="val 64549"/>
              <a:gd name="adj2" fmla="val 22263"/>
            </a:avLst>
          </a:prstGeom>
          <a:solidFill>
            <a:srgbClr val="F9DFA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</a:pP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rgbClr val="103154"/>
                </a:solidFill>
                <a:effectLst/>
                <a:latin typeface="Calibri" charset="0"/>
                <a:ea typeface="ＭＳ Ｐゴシック" charset="0"/>
                <a:cs typeface="Arial" charset="0"/>
              </a:rPr>
              <a:t>Si possible périscolaire</a:t>
            </a:r>
            <a:r>
              <a:rPr kumimoji="0" lang="fr-FR" sz="2400" b="0" i="0" u="none" strike="noStrike" cap="none" normalizeH="0" dirty="0" smtClean="0">
                <a:ln>
                  <a:noFill/>
                </a:ln>
                <a:solidFill>
                  <a:srgbClr val="103154"/>
                </a:solidFill>
                <a:effectLst/>
                <a:latin typeface="Calibri" charset="0"/>
                <a:ea typeface="ＭＳ Ｐゴシック" charset="0"/>
                <a:cs typeface="Arial" charset="0"/>
              </a:rPr>
              <a:t> endort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103154"/>
              </a:solidFill>
              <a:effectLst/>
              <a:latin typeface="Calibri" charset="0"/>
              <a:ea typeface="ＭＳ Ｐゴシック" charset="0"/>
              <a:cs typeface="Arial" charset="0"/>
            </a:endParaRPr>
          </a:p>
        </p:txBody>
      </p:sp>
      <p:sp>
        <p:nvSpPr>
          <p:cNvPr id="4" name="Rectangle 3"/>
          <p:cNvSpPr/>
          <p:nvPr/>
        </p:nvSpPr>
        <p:spPr bwMode="auto">
          <a:xfrm>
            <a:off x="5143499" y="5384800"/>
            <a:ext cx="3263901" cy="1270000"/>
          </a:xfrm>
          <a:prstGeom prst="rect">
            <a:avLst/>
          </a:prstGeom>
          <a:solidFill>
            <a:srgbClr val="F9DFA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</a:pPr>
            <a:r>
              <a:rPr lang="fr-FR" sz="2400" dirty="0" smtClean="0">
                <a:solidFill>
                  <a:srgbClr val="103154"/>
                </a:solidFill>
                <a:cs typeface="Arial" charset="0"/>
              </a:rPr>
              <a:t>Transmission des informations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103154"/>
              </a:solidFill>
              <a:effectLst/>
              <a:cs typeface="Arial" charset="0"/>
            </a:endParaRPr>
          </a:p>
        </p:txBody>
      </p:sp>
      <p:sp>
        <p:nvSpPr>
          <p:cNvPr id="5" name="Explosion 1 4"/>
          <p:cNvSpPr/>
          <p:nvPr/>
        </p:nvSpPr>
        <p:spPr bwMode="auto">
          <a:xfrm>
            <a:off x="50800" y="2590800"/>
            <a:ext cx="5308600" cy="2413000"/>
          </a:xfrm>
          <a:prstGeom prst="irregularSeal1">
            <a:avLst/>
          </a:prstGeom>
          <a:solidFill>
            <a:srgbClr val="D2D2F4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fr-FR" sz="2400" dirty="0">
                <a:solidFill>
                  <a:srgbClr val="000000"/>
                </a:solidFill>
                <a:cs typeface="Arial" charset="0"/>
              </a:rPr>
              <a:t>Référent identifié par l’enfant</a:t>
            </a:r>
          </a:p>
        </p:txBody>
      </p:sp>
      <p:sp>
        <p:nvSpPr>
          <p:cNvPr id="6" name="Rectangle 5"/>
          <p:cNvSpPr/>
          <p:nvPr/>
        </p:nvSpPr>
        <p:spPr bwMode="auto">
          <a:xfrm>
            <a:off x="774699" y="5384800"/>
            <a:ext cx="3429001" cy="1270000"/>
          </a:xfrm>
          <a:prstGeom prst="rect">
            <a:avLst/>
          </a:prstGeom>
          <a:solidFill>
            <a:srgbClr val="F9DFA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</a:pPr>
            <a:r>
              <a:rPr lang="fr-FR" sz="2400" dirty="0">
                <a:solidFill>
                  <a:srgbClr val="103154"/>
                </a:solidFill>
                <a:cs typeface="Arial" charset="0"/>
              </a:rPr>
              <a:t>P</a:t>
            </a:r>
            <a:r>
              <a:rPr kumimoji="0" lang="fr-FR" sz="2400" b="0" i="0" u="none" strike="noStrike" cap="none" normalizeH="0" dirty="0" smtClean="0">
                <a:ln>
                  <a:noFill/>
                </a:ln>
                <a:solidFill>
                  <a:srgbClr val="103154"/>
                </a:solidFill>
                <a:effectLst/>
                <a:cs typeface="Arial" charset="0"/>
              </a:rPr>
              <a:t>as forcément les mêmes personnes qui couchent et qui lèvent…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103154"/>
              </a:solidFill>
              <a:effectLst/>
              <a:cs typeface="Arial" charset="0"/>
            </a:endParaRPr>
          </a:p>
        </p:txBody>
      </p:sp>
      <p:sp>
        <p:nvSpPr>
          <p:cNvPr id="7" name="Bulle ronde 6"/>
          <p:cNvSpPr/>
          <p:nvPr/>
        </p:nvSpPr>
        <p:spPr bwMode="auto">
          <a:xfrm>
            <a:off x="5397500" y="3060700"/>
            <a:ext cx="3073400" cy="1333500"/>
          </a:xfrm>
          <a:prstGeom prst="wedgeEllipseCallout">
            <a:avLst>
              <a:gd name="adj1" fmla="val 66615"/>
              <a:gd name="adj2" fmla="val 13917"/>
            </a:avLst>
          </a:prstGeom>
          <a:solidFill>
            <a:srgbClr val="F9DFA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</a:pP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rgbClr val="103154"/>
                </a:solidFill>
                <a:effectLst/>
                <a:latin typeface="Calibri" charset="0"/>
                <a:ea typeface="ＭＳ Ｐゴシック" charset="0"/>
                <a:cs typeface="Arial" charset="0"/>
              </a:rPr>
              <a:t>ATSEM surveille</a:t>
            </a:r>
            <a:r>
              <a:rPr kumimoji="0" lang="fr-FR" sz="2400" b="0" i="0" u="none" strike="noStrike" cap="none" normalizeH="0" dirty="0" smtClean="0">
                <a:ln>
                  <a:noFill/>
                </a:ln>
                <a:solidFill>
                  <a:srgbClr val="103154"/>
                </a:solidFill>
                <a:effectLst/>
                <a:latin typeface="Calibri" charset="0"/>
                <a:ea typeface="ＭＳ Ｐゴシック" charset="0"/>
                <a:cs typeface="Arial" charset="0"/>
              </a:rPr>
              <a:t> et lève…</a:t>
            </a:r>
          </a:p>
        </p:txBody>
      </p:sp>
      <p:cxnSp>
        <p:nvCxnSpPr>
          <p:cNvPr id="9" name="Connecteur droit avec flèche 8"/>
          <p:cNvCxnSpPr>
            <a:stCxn id="6" idx="0"/>
          </p:cNvCxnSpPr>
          <p:nvPr/>
        </p:nvCxnSpPr>
        <p:spPr bwMode="auto">
          <a:xfrm flipV="1">
            <a:off x="2489200" y="4673600"/>
            <a:ext cx="254000" cy="71120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1" name="Connecteur droit avec flèche 10"/>
          <p:cNvCxnSpPr>
            <a:stCxn id="6" idx="3"/>
            <a:endCxn id="4" idx="1"/>
          </p:cNvCxnSpPr>
          <p:nvPr/>
        </p:nvCxnSpPr>
        <p:spPr bwMode="auto">
          <a:xfrm>
            <a:off x="4203700" y="6019800"/>
            <a:ext cx="939799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pic>
        <p:nvPicPr>
          <p:cNvPr id="10" name="Image 1" descr="Capture d’écran 2015-08-30 à 16.06.00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1421"/>
          <a:stretch>
            <a:fillRect/>
          </a:stretch>
        </p:blipFill>
        <p:spPr bwMode="auto">
          <a:xfrm>
            <a:off x="323850" y="115888"/>
            <a:ext cx="1476375" cy="1008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883034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à coins arrondis 3"/>
          <p:cNvSpPr/>
          <p:nvPr/>
        </p:nvSpPr>
        <p:spPr bwMode="auto">
          <a:xfrm>
            <a:off x="406400" y="1987549"/>
            <a:ext cx="4064000" cy="2166097"/>
          </a:xfrm>
          <a:prstGeom prst="roundRect">
            <a:avLst/>
          </a:prstGeom>
          <a:solidFill>
            <a:srgbClr val="CDC3DD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</a:pPr>
            <a:r>
              <a:rPr kumimoji="0" lang="fr-FR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charset="0"/>
                <a:ea typeface="ＭＳ Ｐゴシック" charset="0"/>
                <a:cs typeface="Arial" charset="0"/>
              </a:rPr>
              <a:t>3 temps d’apprentissage minimum</a:t>
            </a:r>
            <a:endParaRPr kumimoji="0" lang="fr-FR" sz="3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charset="0"/>
              <a:ea typeface="ＭＳ Ｐゴシック" charset="0"/>
              <a:cs typeface="Arial" charset="0"/>
            </a:endParaRPr>
          </a:p>
        </p:txBody>
      </p:sp>
      <p:cxnSp>
        <p:nvCxnSpPr>
          <p:cNvPr id="6" name="Connecteur droit avec flèche 5"/>
          <p:cNvCxnSpPr>
            <a:stCxn id="4" idx="3"/>
            <a:endCxn id="7" idx="1"/>
          </p:cNvCxnSpPr>
          <p:nvPr/>
        </p:nvCxnSpPr>
        <p:spPr bwMode="auto">
          <a:xfrm flipV="1">
            <a:off x="4470400" y="2760483"/>
            <a:ext cx="1026366" cy="31011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7" name="Rectangle 6"/>
          <p:cNvSpPr/>
          <p:nvPr/>
        </p:nvSpPr>
        <p:spPr bwMode="auto">
          <a:xfrm>
            <a:off x="5496766" y="1675940"/>
            <a:ext cx="3278094" cy="2169085"/>
          </a:xfrm>
          <a:prstGeom prst="rect">
            <a:avLst/>
          </a:prstGeom>
          <a:solidFill>
            <a:srgbClr val="F9DFA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</a:pP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rgbClr val="103154"/>
                </a:solidFill>
                <a:effectLst/>
                <a:latin typeface="Calibri" charset="0"/>
                <a:ea typeface="ＭＳ Ｐゴシック" charset="0"/>
                <a:cs typeface="Arial" charset="0"/>
              </a:rPr>
              <a:t>Alternance temps d’activité</a:t>
            </a:r>
            <a:r>
              <a:rPr kumimoji="0" lang="fr-FR" sz="2400" b="0" i="0" u="none" strike="noStrike" cap="none" normalizeH="0" dirty="0" smtClean="0">
                <a:ln>
                  <a:noFill/>
                </a:ln>
                <a:solidFill>
                  <a:srgbClr val="103154"/>
                </a:solidFill>
                <a:effectLst/>
                <a:latin typeface="Calibri" charset="0"/>
                <a:ea typeface="ＭＳ Ｐゴシック" charset="0"/>
                <a:cs typeface="Arial" charset="0"/>
              </a:rPr>
              <a:t> / </a:t>
            </a:r>
            <a:r>
              <a:rPr lang="fr-FR" sz="2400" dirty="0" smtClean="0">
                <a:solidFill>
                  <a:srgbClr val="103154"/>
                </a:solidFill>
                <a:latin typeface="Calibri" charset="0"/>
                <a:ea typeface="ＭＳ Ｐゴシック" charset="0"/>
                <a:cs typeface="Arial" charset="0"/>
              </a:rPr>
              <a:t>modalités d’apprentissage : </a:t>
            </a:r>
            <a:endParaRPr kumimoji="0" lang="fr-FR" sz="2400" b="0" i="0" u="none" strike="noStrike" cap="none" normalizeH="0" baseline="0" dirty="0" smtClean="0">
              <a:ln>
                <a:noFill/>
              </a:ln>
              <a:solidFill>
                <a:srgbClr val="103154"/>
              </a:solidFill>
              <a:effectLst/>
              <a:latin typeface="Calibri" charset="0"/>
              <a:ea typeface="ＭＳ Ｐゴシック" charset="0"/>
              <a:cs typeface="Arial" charset="0"/>
            </a:endParaRPr>
          </a:p>
          <a:p>
            <a:pPr marL="0" marR="0" indent="0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</a:pPr>
            <a:r>
              <a:rPr lang="fr-FR" sz="2000" dirty="0" smtClean="0">
                <a:solidFill>
                  <a:srgbClr val="103154"/>
                </a:solidFill>
                <a:cs typeface="Arial" charset="0"/>
              </a:rPr>
              <a:t>- Apprentissage/jeu</a:t>
            </a:r>
          </a:p>
          <a:p>
            <a:pPr marL="0" marR="0" indent="0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</a:pPr>
            <a:r>
              <a:rPr kumimoji="0" lang="fr-FR" sz="2000" b="0" i="0" u="none" strike="noStrike" cap="none" normalizeH="0" baseline="0" dirty="0" smtClean="0">
                <a:ln>
                  <a:noFill/>
                </a:ln>
                <a:solidFill>
                  <a:srgbClr val="103154"/>
                </a:solidFill>
                <a:effectLst/>
                <a:cs typeface="Arial" charset="0"/>
              </a:rPr>
              <a:t>- Dynamique/statique </a:t>
            </a:r>
            <a:endParaRPr kumimoji="0" lang="fr-FR" sz="2000" b="0" i="0" u="none" strike="noStrike" cap="none" normalizeH="0" baseline="0" dirty="0">
              <a:ln>
                <a:noFill/>
              </a:ln>
              <a:solidFill>
                <a:srgbClr val="103154"/>
              </a:solidFill>
              <a:effectLst/>
              <a:cs typeface="Arial" charset="0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1149350" y="4660900"/>
            <a:ext cx="3060700" cy="1638300"/>
          </a:xfrm>
          <a:prstGeom prst="rect">
            <a:avLst/>
          </a:prstGeom>
          <a:solidFill>
            <a:srgbClr val="F9DFA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</a:pP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rgbClr val="103154"/>
                </a:solidFill>
                <a:effectLst/>
                <a:latin typeface="Calibri" charset="0"/>
                <a:ea typeface="ＭＳ Ｐゴシック" charset="0"/>
                <a:cs typeface="Arial" charset="0"/>
              </a:rPr>
              <a:t>Réfléchir l’organisation </a:t>
            </a:r>
            <a:r>
              <a:rPr lang="fr-FR" sz="2400" dirty="0" smtClean="0">
                <a:solidFill>
                  <a:srgbClr val="103154"/>
                </a:solidFill>
                <a:cs typeface="Arial" charset="0"/>
              </a:rPr>
              <a:t>de la matinée </a:t>
            </a: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rgbClr val="103154"/>
                </a:solidFill>
                <a:effectLst/>
                <a:latin typeface="Calibri" charset="0"/>
                <a:ea typeface="ＭＳ Ｐゴシック" charset="0"/>
                <a:cs typeface="Arial" charset="0"/>
              </a:rPr>
              <a:t>en terme d’activité motrice </a:t>
            </a:r>
            <a:endParaRPr kumimoji="0" lang="fr-FR" sz="2000" b="0" i="0" u="none" strike="noStrike" cap="none" normalizeH="0" baseline="0" dirty="0">
              <a:ln>
                <a:noFill/>
              </a:ln>
              <a:solidFill>
                <a:srgbClr val="103154"/>
              </a:solidFill>
              <a:effectLst/>
              <a:cs typeface="Arial" charset="0"/>
            </a:endParaRPr>
          </a:p>
        </p:txBody>
      </p:sp>
      <p:cxnSp>
        <p:nvCxnSpPr>
          <p:cNvPr id="14" name="Connecteur droit avec flèche 13"/>
          <p:cNvCxnSpPr>
            <a:stCxn id="4" idx="2"/>
            <a:endCxn id="12" idx="0"/>
          </p:cNvCxnSpPr>
          <p:nvPr/>
        </p:nvCxnSpPr>
        <p:spPr bwMode="auto">
          <a:xfrm>
            <a:off x="2438400" y="4153646"/>
            <a:ext cx="241300" cy="50725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7" name="Connecteur droit avec flèche 16"/>
          <p:cNvCxnSpPr>
            <a:stCxn id="12" idx="3"/>
            <a:endCxn id="18" idx="1"/>
          </p:cNvCxnSpPr>
          <p:nvPr/>
        </p:nvCxnSpPr>
        <p:spPr bwMode="auto">
          <a:xfrm>
            <a:off x="4210050" y="5480050"/>
            <a:ext cx="10668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18" name="Rectangle 17"/>
          <p:cNvSpPr/>
          <p:nvPr/>
        </p:nvSpPr>
        <p:spPr bwMode="auto">
          <a:xfrm>
            <a:off x="5276850" y="5146675"/>
            <a:ext cx="3060700" cy="666750"/>
          </a:xfrm>
          <a:prstGeom prst="rect">
            <a:avLst/>
          </a:prstGeom>
          <a:solidFill>
            <a:srgbClr val="F9DFA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</a:pP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rgbClr val="103154"/>
                </a:solidFill>
                <a:effectLst/>
                <a:latin typeface="Calibri" charset="0"/>
                <a:ea typeface="ＭＳ Ｐゴシック" charset="0"/>
                <a:cs typeface="Arial" charset="0"/>
              </a:rPr>
              <a:t>Récréation/motricité</a:t>
            </a:r>
            <a:endParaRPr kumimoji="0" lang="fr-FR" sz="2000" b="0" i="0" u="none" strike="noStrike" cap="none" normalizeH="0" baseline="0" dirty="0">
              <a:ln>
                <a:noFill/>
              </a:ln>
              <a:solidFill>
                <a:srgbClr val="103154"/>
              </a:solidFill>
              <a:effectLst/>
              <a:cs typeface="Arial" charset="0"/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Répartition des apprentissages</a:t>
            </a:r>
            <a:endParaRPr lang="fr-FR" dirty="0"/>
          </a:p>
        </p:txBody>
      </p:sp>
      <p:sp>
        <p:nvSpPr>
          <p:cNvPr id="8" name="ZoneTexte 7"/>
          <p:cNvSpPr txBox="1"/>
          <p:nvPr/>
        </p:nvSpPr>
        <p:spPr>
          <a:xfrm>
            <a:off x="1270000" y="1123662"/>
            <a:ext cx="55880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/>
              <a:buChar char="•"/>
            </a:pPr>
            <a:r>
              <a:rPr lang="fr-FR" sz="3200" b="1" dirty="0" smtClean="0"/>
              <a:t>Le matin : </a:t>
            </a:r>
            <a:endParaRPr lang="fr-FR" sz="3200" b="1" dirty="0"/>
          </a:p>
        </p:txBody>
      </p:sp>
      <p:pic>
        <p:nvPicPr>
          <p:cNvPr id="13" name="Image 1" descr="Capture d’écran 2015-08-30 à 16.06.00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1421"/>
          <a:stretch>
            <a:fillRect/>
          </a:stretch>
        </p:blipFill>
        <p:spPr bwMode="auto">
          <a:xfrm>
            <a:off x="323850" y="115888"/>
            <a:ext cx="1476375" cy="1008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155983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7" grpId="0" animBg="1"/>
      <p:bldP spid="12" grpId="0" animBg="1"/>
      <p:bldP spid="18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à coins arrondis 3"/>
          <p:cNvSpPr/>
          <p:nvPr/>
        </p:nvSpPr>
        <p:spPr bwMode="auto">
          <a:xfrm>
            <a:off x="323850" y="2062255"/>
            <a:ext cx="3814856" cy="2166097"/>
          </a:xfrm>
          <a:prstGeom prst="roundRect">
            <a:avLst/>
          </a:prstGeom>
          <a:solidFill>
            <a:srgbClr val="BEB5CD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</a:pPr>
            <a:r>
              <a:rPr lang="fr-FR" sz="3200" b="1" dirty="0" smtClean="0">
                <a:latin typeface="Calibri" charset="0"/>
                <a:ea typeface="ＭＳ Ｐゴシック" charset="0"/>
                <a:cs typeface="Arial" charset="0"/>
              </a:rPr>
              <a:t>MS/GS : </a:t>
            </a:r>
          </a:p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</a:pPr>
            <a:r>
              <a:rPr lang="fr-FR" sz="3200" b="1" dirty="0" smtClean="0">
                <a:latin typeface="Calibri" charset="0"/>
                <a:ea typeface="ＭＳ Ｐゴシック" charset="0"/>
                <a:cs typeface="Arial" charset="0"/>
              </a:rPr>
              <a:t>2</a:t>
            </a:r>
            <a:r>
              <a:rPr kumimoji="0" lang="fr-FR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charset="0"/>
                <a:ea typeface="ＭＳ Ｐゴシック" charset="0"/>
                <a:cs typeface="Arial" charset="0"/>
              </a:rPr>
              <a:t> temps d’apprentissage minimum</a:t>
            </a:r>
            <a:endParaRPr kumimoji="0" lang="fr-FR" sz="3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charset="0"/>
              <a:ea typeface="ＭＳ Ｐゴシック" charset="0"/>
              <a:cs typeface="Arial" charset="0"/>
            </a:endParaRPr>
          </a:p>
        </p:txBody>
      </p:sp>
      <p:pic>
        <p:nvPicPr>
          <p:cNvPr id="5" name="Image 1" descr="Capture d’écran 2015-08-30 à 16.06.00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1421"/>
          <a:stretch>
            <a:fillRect/>
          </a:stretch>
        </p:blipFill>
        <p:spPr bwMode="auto">
          <a:xfrm>
            <a:off x="323850" y="115888"/>
            <a:ext cx="1476375" cy="1008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ZoneTexte 5"/>
          <p:cNvSpPr txBox="1"/>
          <p:nvPr/>
        </p:nvSpPr>
        <p:spPr>
          <a:xfrm>
            <a:off x="1270000" y="1123662"/>
            <a:ext cx="55880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/>
              <a:buChar char="•"/>
            </a:pPr>
            <a:r>
              <a:rPr lang="fr-FR" sz="3200" b="1" dirty="0" smtClean="0"/>
              <a:t>L’après-midi : </a:t>
            </a:r>
            <a:endParaRPr lang="fr-FR" sz="3200" b="1" dirty="0"/>
          </a:p>
        </p:txBody>
      </p:sp>
      <p:sp>
        <p:nvSpPr>
          <p:cNvPr id="7" name="Rectangle à coins arrondis 6"/>
          <p:cNvSpPr/>
          <p:nvPr/>
        </p:nvSpPr>
        <p:spPr bwMode="auto">
          <a:xfrm>
            <a:off x="4510368" y="2062255"/>
            <a:ext cx="3814856" cy="2166097"/>
          </a:xfrm>
          <a:prstGeom prst="roundRect">
            <a:avLst/>
          </a:prstGeom>
          <a:solidFill>
            <a:srgbClr val="CDC3DD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</a:pPr>
            <a:r>
              <a:rPr lang="fr-FR" sz="3200" b="1" dirty="0" smtClean="0">
                <a:latin typeface="Calibri" charset="0"/>
                <a:ea typeface="ＭＳ Ｐゴシック" charset="0"/>
                <a:cs typeface="Arial" charset="0"/>
              </a:rPr>
              <a:t>PS: </a:t>
            </a:r>
          </a:p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</a:pPr>
            <a:r>
              <a:rPr lang="fr-FR" sz="3200" b="1" dirty="0" smtClean="0">
                <a:latin typeface="Calibri" charset="0"/>
                <a:ea typeface="ＭＳ Ｐゴシック" charset="0"/>
                <a:cs typeface="Arial" charset="0"/>
              </a:rPr>
              <a:t>1</a:t>
            </a:r>
            <a:r>
              <a:rPr kumimoji="0" lang="fr-FR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charset="0"/>
                <a:ea typeface="ＭＳ Ｐゴシック" charset="0"/>
                <a:cs typeface="Arial" charset="0"/>
              </a:rPr>
              <a:t> temps d’apprentissage minimum</a:t>
            </a:r>
            <a:endParaRPr kumimoji="0" lang="fr-FR" sz="3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charset="0"/>
              <a:ea typeface="ＭＳ Ｐゴシック" charset="0"/>
              <a:cs typeface="Arial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702235" y="4660900"/>
            <a:ext cx="7622989" cy="1638300"/>
          </a:xfrm>
          <a:prstGeom prst="rect">
            <a:avLst/>
          </a:prstGeom>
          <a:solidFill>
            <a:srgbClr val="F9DFA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457200" indent="-4572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/>
              <a:buChar char="•"/>
            </a:pP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rgbClr val="103154"/>
                </a:solidFill>
                <a:effectLst/>
                <a:cs typeface="Arial" charset="0"/>
              </a:rPr>
              <a:t>30</a:t>
            </a:r>
            <a:r>
              <a:rPr lang="fr-FR" sz="2800" dirty="0">
                <a:solidFill>
                  <a:srgbClr val="103154"/>
                </a:solidFill>
                <a:cs typeface="Arial" charset="0"/>
              </a:rPr>
              <a:t> </a:t>
            </a:r>
            <a:r>
              <a:rPr lang="fr-FR" sz="2800" dirty="0" smtClean="0">
                <a:solidFill>
                  <a:srgbClr val="103154"/>
                </a:solidFill>
                <a:cs typeface="Arial" charset="0"/>
              </a:rPr>
              <a:t>à 45’ pour les GS (</a:t>
            </a:r>
            <a:r>
              <a:rPr lang="fr-FR" sz="2800" dirty="0">
                <a:solidFill>
                  <a:srgbClr val="103154"/>
                </a:solidFill>
                <a:cs typeface="Arial" charset="0"/>
              </a:rPr>
              <a:t>évolution en cours d’année) </a:t>
            </a:r>
            <a:endParaRPr lang="fr-FR" sz="2800" dirty="0" smtClean="0">
              <a:solidFill>
                <a:srgbClr val="103154"/>
              </a:solidFill>
              <a:cs typeface="Arial" charset="0"/>
            </a:endParaRPr>
          </a:p>
          <a:p>
            <a:pPr marL="457200" marR="0" indent="-457200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/>
              <a:buChar char="•"/>
              <a:tabLst/>
            </a:pPr>
            <a:r>
              <a:rPr lang="fr-FR" sz="2800" dirty="0" smtClean="0">
                <a:solidFill>
                  <a:srgbClr val="103154"/>
                </a:solidFill>
                <a:cs typeface="Arial" charset="0"/>
              </a:rPr>
              <a:t>20 à 30’ pour les 2/4 ans</a:t>
            </a:r>
            <a:endParaRPr kumimoji="0" lang="fr-FR" sz="2800" b="0" i="0" u="none" strike="noStrike" cap="none" normalizeH="0" baseline="0" dirty="0">
              <a:ln>
                <a:noFill/>
              </a:ln>
              <a:solidFill>
                <a:srgbClr val="103154"/>
              </a:solidFill>
              <a:effectLst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17287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7" grpId="0" animBg="1"/>
      <p:bldP spid="8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auto">
          <a:xfrm>
            <a:off x="377007" y="1790039"/>
            <a:ext cx="8445911" cy="3993171"/>
          </a:xfrm>
          <a:prstGeom prst="rect">
            <a:avLst/>
          </a:prstGeom>
          <a:solidFill>
            <a:srgbClr val="D2D2F4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kumimoji="0" lang="fr-FR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charset="0"/>
                <a:ea typeface="ＭＳ Ｐゴシック" charset="0"/>
                <a:cs typeface="Arial" charset="0"/>
              </a:rPr>
              <a:t>  </a:t>
            </a:r>
            <a:r>
              <a:rPr lang="fr-FR" sz="2000" dirty="0"/>
              <a:t>L’état des lieux révèle aujourd’hui une usure de la formule, […] un « manège d’activités répétitives et convenues ». C’est devenu une routine qui a perdu son sens […]</a:t>
            </a:r>
          </a:p>
          <a:p>
            <a:r>
              <a:rPr lang="fr-FR" sz="2000" dirty="0"/>
              <a:t>Et pourtant, de manière positive, la mise en ateliers témoigne d’une capacité des maîtres à accepter de ne plus avoir la main sur toute la classe, à tolérer la diversité et d’une capacité des enfants à chercher, expérimenter, travailler seuls si on leur offre des situations stimulantes. </a:t>
            </a:r>
          </a:p>
          <a:p>
            <a:r>
              <a:rPr lang="fr-FR" sz="2000" dirty="0"/>
              <a:t>Ce pourrait être dans une autre utilisation, un bon moyen de différenciation pédagogique ; c’est en ce sens qu’il conviendrait de revoir la fonction de cette formule, actuellement coûteuse en préparation pour une pertinence et une efficacité très limitées.</a:t>
            </a:r>
          </a:p>
          <a:p>
            <a:pPr algn="r"/>
            <a:r>
              <a:rPr lang="fr-FR" sz="2000" i="1" u="sng" dirty="0"/>
              <a:t>Rapport IGEN, V. </a:t>
            </a:r>
            <a:r>
              <a:rPr lang="fr-FR" sz="2000" i="1" u="sng" dirty="0" err="1"/>
              <a:t>Bouysse</a:t>
            </a:r>
            <a:r>
              <a:rPr lang="fr-FR" sz="2000" i="1" u="sng" dirty="0"/>
              <a:t> et Ph. Claus, 2011</a:t>
            </a:r>
            <a:endParaRPr lang="fr-FR" sz="2000" dirty="0"/>
          </a:p>
          <a:p>
            <a:pPr marL="0" marR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</a:pPr>
            <a:endParaRPr kumimoji="0" lang="fr-FR" sz="20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Calibri" charset="0"/>
              <a:ea typeface="ＭＳ Ｐゴシック" charset="0"/>
              <a:cs typeface="Arial" charset="0"/>
            </a:endParaRPr>
          </a:p>
        </p:txBody>
      </p:sp>
      <p:sp>
        <p:nvSpPr>
          <p:cNvPr id="7" name="Titre 1"/>
          <p:cNvSpPr>
            <a:spLocks noGrp="1"/>
          </p:cNvSpPr>
          <p:nvPr>
            <p:ph type="title"/>
          </p:nvPr>
        </p:nvSpPr>
        <p:spPr>
          <a:xfrm>
            <a:off x="2195513" y="274638"/>
            <a:ext cx="6489700" cy="1141412"/>
          </a:xfrm>
        </p:spPr>
        <p:txBody>
          <a:bodyPr/>
          <a:lstStyle/>
          <a:p>
            <a:r>
              <a:rPr lang="fr-FR" dirty="0" smtClean="0"/>
              <a:t>Le temps « d’ateliers »</a:t>
            </a:r>
            <a:endParaRPr lang="fr-FR" dirty="0"/>
          </a:p>
        </p:txBody>
      </p:sp>
      <p:pic>
        <p:nvPicPr>
          <p:cNvPr id="8" name="Image 1" descr="Capture d’écran 2015-08-30 à 16.06.00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1421"/>
          <a:stretch>
            <a:fillRect/>
          </a:stretch>
        </p:blipFill>
        <p:spPr bwMode="auto">
          <a:xfrm>
            <a:off x="323850" y="115888"/>
            <a:ext cx="1476375" cy="1008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290331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llipse 6"/>
          <p:cNvSpPr/>
          <p:nvPr/>
        </p:nvSpPr>
        <p:spPr bwMode="auto">
          <a:xfrm>
            <a:off x="5713413" y="3651559"/>
            <a:ext cx="2971800" cy="1149350"/>
          </a:xfrm>
          <a:prstGeom prst="ellipse">
            <a:avLst/>
          </a:prstGeom>
          <a:solidFill>
            <a:srgbClr val="D2D2F4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</a:pP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rgbClr val="103154"/>
                </a:solidFill>
                <a:effectLst/>
                <a:latin typeface="Calibri" charset="0"/>
                <a:ea typeface="ＭＳ Ｐゴシック" charset="0"/>
                <a:cs typeface="Arial" charset="0"/>
              </a:rPr>
              <a:t>Découvrir le monde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103154"/>
              </a:solidFill>
              <a:effectLst/>
              <a:latin typeface="Calibri" charset="0"/>
              <a:ea typeface="ＭＳ Ｐゴシック" charset="0"/>
              <a:cs typeface="Arial" charset="0"/>
            </a:endParaRPr>
          </a:p>
        </p:txBody>
      </p:sp>
      <p:sp>
        <p:nvSpPr>
          <p:cNvPr id="8" name="Ellipse 7"/>
          <p:cNvSpPr/>
          <p:nvPr/>
        </p:nvSpPr>
        <p:spPr bwMode="auto">
          <a:xfrm>
            <a:off x="431800" y="3981450"/>
            <a:ext cx="2806700" cy="1155700"/>
          </a:xfrm>
          <a:prstGeom prst="ellipse">
            <a:avLst/>
          </a:prstGeom>
          <a:solidFill>
            <a:srgbClr val="D2D2F4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</a:pPr>
            <a:r>
              <a:rPr lang="fr-FR" sz="2400" dirty="0" smtClean="0">
                <a:solidFill>
                  <a:srgbClr val="103154"/>
                </a:solidFill>
                <a:cs typeface="Arial" charset="0"/>
              </a:rPr>
              <a:t>Construire le nombre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103154"/>
              </a:solidFill>
              <a:effectLst/>
              <a:cs typeface="Arial" charset="0"/>
            </a:endParaRPr>
          </a:p>
        </p:txBody>
      </p:sp>
      <p:sp>
        <p:nvSpPr>
          <p:cNvPr id="9" name="Ellipse 8"/>
          <p:cNvSpPr/>
          <p:nvPr/>
        </p:nvSpPr>
        <p:spPr bwMode="auto">
          <a:xfrm>
            <a:off x="3149600" y="4737100"/>
            <a:ext cx="3124200" cy="1397000"/>
          </a:xfrm>
          <a:prstGeom prst="ellipse">
            <a:avLst/>
          </a:prstGeom>
          <a:solidFill>
            <a:srgbClr val="D2D2F4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</a:pP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rgbClr val="103154"/>
                </a:solidFill>
                <a:effectLst/>
                <a:latin typeface="Calibri" charset="0"/>
                <a:ea typeface="ＭＳ Ｐゴシック" charset="0"/>
                <a:cs typeface="Arial" charset="0"/>
              </a:rPr>
              <a:t>Commencer à écrire tout seul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103154"/>
              </a:solidFill>
              <a:effectLst/>
              <a:latin typeface="Calibri" charset="0"/>
              <a:ea typeface="ＭＳ Ｐゴシック" charset="0"/>
              <a:cs typeface="Arial" charset="0"/>
            </a:endParaRPr>
          </a:p>
        </p:txBody>
      </p:sp>
      <p:sp>
        <p:nvSpPr>
          <p:cNvPr id="10" name="Ellipse 9"/>
          <p:cNvSpPr/>
          <p:nvPr/>
        </p:nvSpPr>
        <p:spPr bwMode="auto">
          <a:xfrm>
            <a:off x="6627813" y="5524500"/>
            <a:ext cx="2057400" cy="819150"/>
          </a:xfrm>
          <a:prstGeom prst="ellipse">
            <a:avLst/>
          </a:prstGeom>
          <a:solidFill>
            <a:srgbClr val="D2D2F4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</a:pPr>
            <a:r>
              <a:rPr lang="fr-FR" sz="2400" dirty="0" smtClean="0">
                <a:solidFill>
                  <a:srgbClr val="103154"/>
                </a:solidFill>
                <a:cs typeface="Arial" charset="0"/>
              </a:rPr>
              <a:t>…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103154"/>
              </a:solidFill>
              <a:effectLst/>
              <a:cs typeface="Arial" charset="0"/>
            </a:endParaRPr>
          </a:p>
        </p:txBody>
      </p:sp>
      <p:sp>
        <p:nvSpPr>
          <p:cNvPr id="3" name="Rectangle 2"/>
          <p:cNvSpPr/>
          <p:nvPr/>
        </p:nvSpPr>
        <p:spPr bwMode="auto">
          <a:xfrm>
            <a:off x="294095" y="1610088"/>
            <a:ext cx="4403178" cy="1472075"/>
          </a:xfrm>
          <a:prstGeom prst="rect">
            <a:avLst/>
          </a:prstGeom>
          <a:solidFill>
            <a:srgbClr val="F9DFA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fr-FR" sz="3600" dirty="0">
                <a:solidFill>
                  <a:srgbClr val="103154"/>
                </a:solidFill>
                <a:cs typeface="Arial" charset="0"/>
              </a:rPr>
              <a:t>une modalité, </a:t>
            </a:r>
            <a:endParaRPr lang="fr-FR" sz="3600" dirty="0" smtClean="0">
              <a:solidFill>
                <a:srgbClr val="103154"/>
              </a:solidFill>
              <a:cs typeface="Arial" charset="0"/>
            </a:endParaRPr>
          </a:p>
          <a:p>
            <a:pPr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fr-FR" sz="3600" dirty="0" smtClean="0">
                <a:solidFill>
                  <a:srgbClr val="103154"/>
                </a:solidFill>
                <a:cs typeface="Arial" charset="0"/>
              </a:rPr>
              <a:t>non </a:t>
            </a:r>
            <a:r>
              <a:rPr lang="fr-FR" sz="3600" dirty="0">
                <a:solidFill>
                  <a:srgbClr val="103154"/>
                </a:solidFill>
                <a:cs typeface="Arial" charset="0"/>
              </a:rPr>
              <a:t>une </a:t>
            </a:r>
            <a:r>
              <a:rPr lang="fr-FR" sz="3600" dirty="0" smtClean="0">
                <a:solidFill>
                  <a:srgbClr val="103154"/>
                </a:solidFill>
                <a:cs typeface="Arial" charset="0"/>
              </a:rPr>
              <a:t>activité</a:t>
            </a:r>
            <a:r>
              <a:rPr lang="mr-IN" sz="3600" dirty="0" smtClean="0">
                <a:solidFill>
                  <a:srgbClr val="103154"/>
                </a:solidFill>
                <a:cs typeface="Arial" charset="0"/>
              </a:rPr>
              <a:t>…</a:t>
            </a:r>
            <a:endParaRPr lang="fr-FR" sz="3600" dirty="0">
              <a:solidFill>
                <a:srgbClr val="103154"/>
              </a:solidFill>
              <a:cs typeface="Arial" charset="0"/>
            </a:endParaRPr>
          </a:p>
        </p:txBody>
      </p:sp>
      <p:sp>
        <p:nvSpPr>
          <p:cNvPr id="5" name="Autre processus 4"/>
          <p:cNvSpPr/>
          <p:nvPr/>
        </p:nvSpPr>
        <p:spPr bwMode="auto">
          <a:xfrm>
            <a:off x="5385799" y="1614938"/>
            <a:ext cx="3595632" cy="1467226"/>
          </a:xfrm>
          <a:prstGeom prst="flowChartAlternateProcess">
            <a:avLst/>
          </a:prstGeom>
          <a:solidFill>
            <a:srgbClr val="F9DFA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</a:pPr>
            <a:r>
              <a:rPr kumimoji="0" lang="fr-FR" sz="2400" b="0" i="0" u="none" strike="noStrike" cap="none" normalizeH="0" baseline="0" dirty="0" smtClean="0">
                <a:ln>
                  <a:noFill/>
                </a:ln>
                <a:effectLst/>
                <a:latin typeface="Calibri" charset="0"/>
                <a:ea typeface="ＭＳ Ｐゴシック" charset="0"/>
                <a:cs typeface="Arial" charset="0"/>
              </a:rPr>
              <a:t>Penser les</a:t>
            </a:r>
            <a:r>
              <a:rPr kumimoji="0" lang="fr-FR" sz="2400" b="0" i="0" u="none" strike="noStrike" cap="none" normalizeH="0" dirty="0" smtClean="0">
                <a:ln>
                  <a:noFill/>
                </a:ln>
                <a:effectLst/>
                <a:latin typeface="Calibri" charset="0"/>
                <a:ea typeface="ＭＳ Ｐゴシック" charset="0"/>
                <a:cs typeface="Arial" charset="0"/>
              </a:rPr>
              <a:t> ateliers en terme de </a:t>
            </a:r>
            <a:r>
              <a:rPr kumimoji="0" lang="fr-FR" sz="2400" b="1" i="0" u="none" strike="noStrike" cap="none" normalizeH="0" dirty="0" smtClean="0">
                <a:ln>
                  <a:noFill/>
                </a:ln>
                <a:effectLst/>
                <a:latin typeface="Calibri" charset="0"/>
                <a:ea typeface="ＭＳ Ｐゴシック" charset="0"/>
                <a:cs typeface="Arial" charset="0"/>
              </a:rPr>
              <a:t>domaines d’apprentissages</a:t>
            </a:r>
            <a:endParaRPr kumimoji="0" lang="fr-FR" sz="2400" b="1" i="0" u="none" strike="noStrike" cap="none" normalizeH="0" baseline="0" dirty="0">
              <a:ln>
                <a:noFill/>
              </a:ln>
              <a:effectLst/>
              <a:latin typeface="Calibri" charset="0"/>
              <a:ea typeface="ＭＳ Ｐゴシック" charset="0"/>
              <a:cs typeface="Arial" charset="0"/>
            </a:endParaRPr>
          </a:p>
        </p:txBody>
      </p:sp>
      <p:pic>
        <p:nvPicPr>
          <p:cNvPr id="11" name="Image 1" descr="Capture d’écran 2015-08-30 à 16.06.00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1421"/>
          <a:stretch>
            <a:fillRect/>
          </a:stretch>
        </p:blipFill>
        <p:spPr bwMode="auto">
          <a:xfrm>
            <a:off x="323850" y="115888"/>
            <a:ext cx="1476375" cy="1008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100373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auto">
          <a:xfrm>
            <a:off x="737811" y="1747784"/>
            <a:ext cx="4403178" cy="1862898"/>
          </a:xfrm>
          <a:prstGeom prst="rect">
            <a:avLst/>
          </a:prstGeom>
          <a:solidFill>
            <a:srgbClr val="F9DFA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>
              <a:defRPr/>
            </a:pPr>
            <a:r>
              <a:rPr lang="fr-FR" sz="3200" dirty="0">
                <a:solidFill>
                  <a:srgbClr val="000000"/>
                </a:solidFill>
              </a:rPr>
              <a:t>Tous les élèves ne passent pas forcément dans tous les groupes</a:t>
            </a:r>
          </a:p>
        </p:txBody>
      </p:sp>
      <p:sp>
        <p:nvSpPr>
          <p:cNvPr id="11" name="Rectangle 10"/>
          <p:cNvSpPr/>
          <p:nvPr/>
        </p:nvSpPr>
        <p:spPr bwMode="auto">
          <a:xfrm>
            <a:off x="4210433" y="3931377"/>
            <a:ext cx="4403178" cy="1862898"/>
          </a:xfrm>
          <a:prstGeom prst="rect">
            <a:avLst/>
          </a:prstGeom>
          <a:solidFill>
            <a:srgbClr val="F9DFA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>
              <a:defRPr/>
            </a:pPr>
            <a:r>
              <a:rPr lang="fr-FR" sz="3200" dirty="0">
                <a:solidFill>
                  <a:srgbClr val="000000"/>
                </a:solidFill>
              </a:rPr>
              <a:t>Les groupes ne </a:t>
            </a:r>
            <a:r>
              <a:rPr lang="fr-FR" sz="3200" dirty="0" smtClean="0">
                <a:solidFill>
                  <a:srgbClr val="000000"/>
                </a:solidFill>
              </a:rPr>
              <a:t>« tournent » </a:t>
            </a:r>
            <a:r>
              <a:rPr lang="fr-FR" sz="3200" dirty="0">
                <a:solidFill>
                  <a:srgbClr val="000000"/>
                </a:solidFill>
              </a:rPr>
              <a:t>pas forcément sur la semaine</a:t>
            </a:r>
          </a:p>
        </p:txBody>
      </p:sp>
      <p:sp>
        <p:nvSpPr>
          <p:cNvPr id="12" name="Ellipse 11"/>
          <p:cNvSpPr/>
          <p:nvPr/>
        </p:nvSpPr>
        <p:spPr bwMode="auto">
          <a:xfrm>
            <a:off x="462400" y="5117385"/>
            <a:ext cx="2827221" cy="1120575"/>
          </a:xfrm>
          <a:prstGeom prst="ellipse">
            <a:avLst/>
          </a:prstGeom>
          <a:solidFill>
            <a:srgbClr val="D2D2F4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</a:pPr>
            <a:r>
              <a:rPr kumimoji="0" lang="fr-FR" sz="1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charset="0"/>
                <a:ea typeface="ＭＳ Ｐゴシック" charset="0"/>
                <a:cs typeface="Arial" charset="0"/>
              </a:rPr>
              <a:t>Exple</a:t>
            </a:r>
            <a:r>
              <a:rPr kumimoji="0" lang="fr-FR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charset="0"/>
                <a:ea typeface="ＭＳ Ｐゴシック" charset="0"/>
                <a:cs typeface="Arial" charset="0"/>
              </a:rPr>
              <a:t> : la</a:t>
            </a:r>
            <a:r>
              <a:rPr kumimoji="0" lang="fr-FR" sz="1800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charset="0"/>
                <a:ea typeface="ＭＳ Ｐゴシック" charset="0"/>
                <a:cs typeface="Arial" charset="0"/>
              </a:rPr>
              <a:t> notion de verticalité</a:t>
            </a:r>
            <a:r>
              <a:rPr kumimoji="0" lang="mr-IN" sz="1800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charset="0"/>
                <a:ea typeface="ＭＳ Ｐゴシック" charset="0"/>
                <a:cs typeface="Arial" charset="0"/>
              </a:rPr>
              <a:t>…</a:t>
            </a:r>
            <a:endParaRPr kumimoji="0" lang="fr-FR" sz="1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Calibri" charset="0"/>
              <a:ea typeface="ＭＳ Ｐゴシック" charset="0"/>
              <a:cs typeface="Arial" charset="0"/>
            </a:endParaRPr>
          </a:p>
        </p:txBody>
      </p:sp>
      <p:pic>
        <p:nvPicPr>
          <p:cNvPr id="13" name="Image 1" descr="Capture d’écran 2015-08-30 à 16.06.00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1421"/>
          <a:stretch>
            <a:fillRect/>
          </a:stretch>
        </p:blipFill>
        <p:spPr bwMode="auto">
          <a:xfrm>
            <a:off x="323850" y="115888"/>
            <a:ext cx="1476375" cy="1008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964486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 descr="Capture d’écran 2017-11-14 à 11.14.46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52431"/>
            <a:ext cx="9144000" cy="3220044"/>
          </a:xfrm>
          <a:prstGeom prst="rect">
            <a:avLst/>
          </a:prstGeom>
        </p:spPr>
      </p:pic>
      <p:sp>
        <p:nvSpPr>
          <p:cNvPr id="5" name="ZoneTexte 4"/>
          <p:cNvSpPr txBox="1"/>
          <p:nvPr/>
        </p:nvSpPr>
        <p:spPr>
          <a:xfrm>
            <a:off x="6573967" y="4681231"/>
            <a:ext cx="2096178" cy="3824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i="1" u="sng" dirty="0" smtClean="0"/>
              <a:t>Rapport IGEN 2011</a:t>
            </a:r>
            <a:endParaRPr lang="fr-FR" i="1" u="sng" dirty="0"/>
          </a:p>
        </p:txBody>
      </p:sp>
      <p:pic>
        <p:nvPicPr>
          <p:cNvPr id="6" name="Image 1" descr="Capture d’écran 2015-08-30 à 16.06.00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1421"/>
          <a:stretch>
            <a:fillRect/>
          </a:stretch>
        </p:blipFill>
        <p:spPr bwMode="auto">
          <a:xfrm>
            <a:off x="323850" y="115888"/>
            <a:ext cx="1476375" cy="1008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294073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 descr="Capture d’écran 2017-11-14 à 12.08.44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4809" y="1652345"/>
            <a:ext cx="8461212" cy="2533865"/>
          </a:xfrm>
          <a:prstGeom prst="rect">
            <a:avLst/>
          </a:prstGeom>
        </p:spPr>
      </p:pic>
      <p:sp>
        <p:nvSpPr>
          <p:cNvPr id="6" name="ZoneTexte 5"/>
          <p:cNvSpPr txBox="1"/>
          <p:nvPr/>
        </p:nvSpPr>
        <p:spPr>
          <a:xfrm>
            <a:off x="5737712" y="3977880"/>
            <a:ext cx="29683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i="1" u="sng" dirty="0" smtClean="0"/>
              <a:t>Rapport IGEN 2011</a:t>
            </a:r>
            <a:endParaRPr lang="fr-FR" i="1" u="sng" dirty="0"/>
          </a:p>
        </p:txBody>
      </p:sp>
      <p:pic>
        <p:nvPicPr>
          <p:cNvPr id="7" name="Image 1" descr="Capture d’écran 2015-08-30 à 16.06.00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1421"/>
          <a:stretch>
            <a:fillRect/>
          </a:stretch>
        </p:blipFill>
        <p:spPr bwMode="auto">
          <a:xfrm>
            <a:off x="323850" y="115888"/>
            <a:ext cx="1476375" cy="1008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670371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à coins arrondis 3"/>
          <p:cNvSpPr>
            <a:spLocks noChangeArrowheads="1"/>
          </p:cNvSpPr>
          <p:nvPr/>
        </p:nvSpPr>
        <p:spPr bwMode="auto">
          <a:xfrm>
            <a:off x="339725" y="2247900"/>
            <a:ext cx="4033838" cy="1295400"/>
          </a:xfrm>
          <a:prstGeom prst="roundRect">
            <a:avLst>
              <a:gd name="adj" fmla="val 16667"/>
            </a:avLst>
          </a:prstGeom>
          <a:solidFill>
            <a:srgbClr val="D2D2F4"/>
          </a:solidFill>
          <a:ln w="9525">
            <a:solidFill>
              <a:srgbClr val="22228B"/>
            </a:solidFill>
            <a:round/>
            <a:headEnd/>
            <a:tailEnd/>
          </a:ln>
          <a:effectLst>
            <a:outerShdw blurRad="40000" dist="23000" dir="5400000" rotWithShape="0">
              <a:srgbClr val="000000">
                <a:alpha val="34998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r>
              <a:rPr lang="fr-FR" sz="2800" dirty="0" smtClean="0">
                <a:solidFill>
                  <a:srgbClr val="000000"/>
                </a:solidFill>
              </a:rPr>
              <a:t>Différentes organisations</a:t>
            </a:r>
            <a:endParaRPr lang="fr-FR" sz="2800" dirty="0">
              <a:solidFill>
                <a:srgbClr val="000000"/>
              </a:solidFill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5232400" y="1612900"/>
            <a:ext cx="3276600" cy="952500"/>
          </a:xfrm>
          <a:prstGeom prst="rect">
            <a:avLst/>
          </a:prstGeom>
          <a:solidFill>
            <a:srgbClr val="F9DFA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</a:pPr>
            <a:r>
              <a:rPr lang="fr-FR" sz="2400" dirty="0" smtClean="0">
                <a:solidFill>
                  <a:srgbClr val="103154"/>
                </a:solidFill>
                <a:cs typeface="Arial" charset="0"/>
              </a:rPr>
              <a:t>Tous les groupes ont la même tâche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103154"/>
              </a:solidFill>
              <a:effectLst/>
              <a:cs typeface="Arial" charset="0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5232400" y="2895600"/>
            <a:ext cx="3276600" cy="965200"/>
          </a:xfrm>
          <a:prstGeom prst="rect">
            <a:avLst/>
          </a:prstGeom>
          <a:solidFill>
            <a:srgbClr val="F9DFA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</a:pPr>
            <a:r>
              <a:rPr lang="fr-FR" sz="2400" dirty="0" smtClean="0">
                <a:solidFill>
                  <a:srgbClr val="103154"/>
                </a:solidFill>
                <a:cs typeface="Arial" charset="0"/>
              </a:rPr>
              <a:t>Tous les groupes ont des tâches différentes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103154"/>
              </a:solidFill>
              <a:effectLst/>
              <a:cs typeface="Arial" charset="0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647700" y="4813300"/>
            <a:ext cx="3276600" cy="1219200"/>
          </a:xfrm>
          <a:prstGeom prst="rect">
            <a:avLst/>
          </a:prstGeom>
          <a:solidFill>
            <a:srgbClr val="F9DFA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</a:pPr>
            <a:r>
              <a:rPr lang="fr-FR" sz="2400" dirty="0" smtClean="0">
                <a:solidFill>
                  <a:srgbClr val="103154"/>
                </a:solidFill>
                <a:cs typeface="Arial" charset="0"/>
              </a:rPr>
              <a:t>Travail de groupe pour apprendre à travailler ensemble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103154"/>
              </a:solidFill>
              <a:effectLst/>
              <a:cs typeface="Arial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4673600" y="4787900"/>
            <a:ext cx="3276600" cy="1219200"/>
          </a:xfrm>
          <a:prstGeom prst="rect">
            <a:avLst/>
          </a:prstGeom>
          <a:solidFill>
            <a:srgbClr val="F9DFA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</a:pPr>
            <a:r>
              <a:rPr lang="fr-FR" sz="2400" dirty="0" smtClean="0">
                <a:solidFill>
                  <a:srgbClr val="103154"/>
                </a:solidFill>
                <a:cs typeface="Arial" charset="0"/>
              </a:rPr>
              <a:t>Travail individuel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103154"/>
              </a:solidFill>
              <a:effectLst/>
              <a:cs typeface="Arial" charset="0"/>
            </a:endParaRPr>
          </a:p>
        </p:txBody>
      </p:sp>
      <p:cxnSp>
        <p:nvCxnSpPr>
          <p:cNvPr id="10" name="Connecteur droit avec flèche 9"/>
          <p:cNvCxnSpPr>
            <a:stCxn id="4" idx="3"/>
            <a:endCxn id="5" idx="1"/>
          </p:cNvCxnSpPr>
          <p:nvPr/>
        </p:nvCxnSpPr>
        <p:spPr bwMode="auto">
          <a:xfrm flipV="1">
            <a:off x="4373563" y="2089150"/>
            <a:ext cx="858837" cy="80645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2" name="Connecteur droit avec flèche 11"/>
          <p:cNvCxnSpPr>
            <a:stCxn id="4" idx="3"/>
            <a:endCxn id="6" idx="1"/>
          </p:cNvCxnSpPr>
          <p:nvPr/>
        </p:nvCxnSpPr>
        <p:spPr bwMode="auto">
          <a:xfrm>
            <a:off x="4373563" y="2895600"/>
            <a:ext cx="858837" cy="48260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0" name="Connecteur droit avec flèche 19"/>
          <p:cNvCxnSpPr>
            <a:stCxn id="4" idx="2"/>
            <a:endCxn id="7" idx="0"/>
          </p:cNvCxnSpPr>
          <p:nvPr/>
        </p:nvCxnSpPr>
        <p:spPr bwMode="auto">
          <a:xfrm flipH="1">
            <a:off x="2286000" y="3543300"/>
            <a:ext cx="70644" cy="127000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2" name="Connecteur droit avec flèche 21"/>
          <p:cNvCxnSpPr>
            <a:stCxn id="4" idx="2"/>
          </p:cNvCxnSpPr>
          <p:nvPr/>
        </p:nvCxnSpPr>
        <p:spPr bwMode="auto">
          <a:xfrm>
            <a:off x="2356644" y="3543300"/>
            <a:ext cx="4107656" cy="124460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pic>
        <p:nvPicPr>
          <p:cNvPr id="13" name="Image 1" descr="Capture d’écran 2015-08-30 à 16.06.00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1421"/>
          <a:stretch>
            <a:fillRect/>
          </a:stretch>
        </p:blipFill>
        <p:spPr bwMode="auto">
          <a:xfrm>
            <a:off x="323850" y="115888"/>
            <a:ext cx="1476375" cy="1008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" name="Explosion 1 22"/>
          <p:cNvSpPr/>
          <p:nvPr/>
        </p:nvSpPr>
        <p:spPr bwMode="auto">
          <a:xfrm>
            <a:off x="1117600" y="381000"/>
            <a:ext cx="4483100" cy="1892300"/>
          </a:xfrm>
          <a:prstGeom prst="irregularSeal1">
            <a:avLst/>
          </a:prstGeom>
          <a:solidFill>
            <a:srgbClr val="D2D2F4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</a:pPr>
            <a:r>
              <a:rPr kumimoji="0" lang="fr-FR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charset="0"/>
                <a:ea typeface="ＭＳ Ｐゴシック" charset="0"/>
                <a:cs typeface="Arial" charset="0"/>
              </a:rPr>
              <a:t>Pas obligatoirement</a:t>
            </a:r>
            <a:r>
              <a:rPr kumimoji="0" lang="fr-FR" sz="2000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charset="0"/>
                <a:ea typeface="ＭＳ Ｐゴシック" charset="0"/>
                <a:cs typeface="Arial" charset="0"/>
              </a:rPr>
              <a:t> 5 groupes !!!</a:t>
            </a:r>
            <a:endParaRPr kumimoji="0" lang="fr-FR" sz="20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Calibri" charset="0"/>
              <a:ea typeface="ＭＳ Ｐゴシック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23274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23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En conclusion…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8013" cy="4851400"/>
          </a:xfrm>
        </p:spPr>
        <p:txBody>
          <a:bodyPr/>
          <a:lstStyle/>
          <a:p>
            <a:pPr marL="457200" indent="-457200">
              <a:buFontTx/>
              <a:buChar char="-"/>
            </a:pPr>
            <a:r>
              <a:rPr lang="fr-FR" dirty="0" smtClean="0"/>
              <a:t>Un emploi du temps est évolutif</a:t>
            </a:r>
          </a:p>
          <a:p>
            <a:pPr marL="857250" lvl="1" indent="-457200">
              <a:buFontTx/>
              <a:buChar char="-"/>
            </a:pPr>
            <a:r>
              <a:rPr lang="fr-FR" dirty="0" smtClean="0"/>
              <a:t>Durant l’année</a:t>
            </a:r>
          </a:p>
          <a:p>
            <a:pPr marL="857250" lvl="1" indent="-457200">
              <a:buFontTx/>
              <a:buChar char="-"/>
            </a:pPr>
            <a:r>
              <a:rPr lang="fr-FR" dirty="0" smtClean="0"/>
              <a:t>Durant le cycle</a:t>
            </a:r>
          </a:p>
          <a:p>
            <a:pPr marL="400050" lvl="1" indent="0"/>
            <a:endParaRPr lang="fr-FR" dirty="0"/>
          </a:p>
          <a:p>
            <a:pPr marL="457200" indent="-457200">
              <a:buFontTx/>
              <a:buChar char="-"/>
            </a:pPr>
            <a:r>
              <a:rPr lang="fr-FR" dirty="0" smtClean="0"/>
              <a:t>Réfléchir au sens des activités</a:t>
            </a:r>
          </a:p>
        </p:txBody>
      </p:sp>
      <p:pic>
        <p:nvPicPr>
          <p:cNvPr id="4" name="Image 1" descr="Capture d’écran 2015-08-30 à 16.06.00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1421"/>
          <a:stretch>
            <a:fillRect/>
          </a:stretch>
        </p:blipFill>
        <p:spPr bwMode="auto">
          <a:xfrm>
            <a:off x="323850" y="115888"/>
            <a:ext cx="1476375" cy="1008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Bulle ronde 4"/>
          <p:cNvSpPr/>
          <p:nvPr/>
        </p:nvSpPr>
        <p:spPr bwMode="auto">
          <a:xfrm>
            <a:off x="5485038" y="4767308"/>
            <a:ext cx="2743200" cy="1257300"/>
          </a:xfrm>
          <a:prstGeom prst="wedgeEllipseCallout">
            <a:avLst>
              <a:gd name="adj1" fmla="val -90513"/>
              <a:gd name="adj2" fmla="val 17739"/>
            </a:avLst>
          </a:prstGeom>
          <a:solidFill>
            <a:srgbClr val="CDC3DD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</a:pP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rgbClr val="103154"/>
                </a:solidFill>
                <a:effectLst/>
                <a:latin typeface="Calibri" charset="0"/>
                <a:ea typeface="ＭＳ Ｐゴシック" charset="0"/>
                <a:cs typeface="Arial" charset="0"/>
              </a:rPr>
              <a:t>Bon courage</a:t>
            </a:r>
            <a:r>
              <a:rPr kumimoji="0" lang="mr-IN" sz="2800" b="0" i="0" u="none" strike="noStrike" cap="none" normalizeH="0" baseline="0" dirty="0" smtClean="0">
                <a:ln>
                  <a:noFill/>
                </a:ln>
                <a:solidFill>
                  <a:srgbClr val="103154"/>
                </a:solidFill>
                <a:effectLst/>
                <a:latin typeface="Calibri" charset="0"/>
                <a:ea typeface="ＭＳ Ｐゴシック" charset="0"/>
                <a:cs typeface="Arial" charset="0"/>
              </a:rPr>
              <a:t>…</a:t>
            </a:r>
            <a:endParaRPr kumimoji="0" lang="fr-FR" sz="2800" b="0" i="0" u="none" strike="noStrike" cap="none" normalizeH="0" baseline="0" dirty="0">
              <a:ln>
                <a:noFill/>
              </a:ln>
              <a:solidFill>
                <a:srgbClr val="103154"/>
              </a:solidFill>
              <a:effectLst/>
              <a:latin typeface="Calibri" charset="0"/>
              <a:ea typeface="ＭＳ Ｐゴシック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98893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La répartition des apprentissages</a:t>
            </a:r>
            <a:endParaRPr lang="fr-FR" dirty="0"/>
          </a:p>
        </p:txBody>
      </p:sp>
      <p:pic>
        <p:nvPicPr>
          <p:cNvPr id="7" name="Image 6" descr="Capture d’écran 2017-11-14 à 11.20.18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1806" y="1325457"/>
            <a:ext cx="6505149" cy="4817876"/>
          </a:xfrm>
          <a:prstGeom prst="rect">
            <a:avLst/>
          </a:prstGeom>
        </p:spPr>
      </p:pic>
      <p:sp>
        <p:nvSpPr>
          <p:cNvPr id="8" name="ZoneTexte 7"/>
          <p:cNvSpPr txBox="1"/>
          <p:nvPr/>
        </p:nvSpPr>
        <p:spPr>
          <a:xfrm>
            <a:off x="2770795" y="6143333"/>
            <a:ext cx="59144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i="1" u="sng" dirty="0" err="1" smtClean="0"/>
              <a:t>https</a:t>
            </a:r>
            <a:r>
              <a:rPr lang="fr-FR" i="1" u="sng" dirty="0" smtClean="0"/>
              <a:t>://</a:t>
            </a:r>
            <a:r>
              <a:rPr lang="fr-FR" i="1" u="sng" dirty="0" err="1" smtClean="0"/>
              <a:t>cache.media.eduscol.education.fr</a:t>
            </a:r>
            <a:r>
              <a:rPr lang="fr-FR" i="1" u="sng" dirty="0" smtClean="0"/>
              <a:t>/file/maternelle/49/9/2015_rythmes_maternelle_docmaternelle_458499.pdf</a:t>
            </a:r>
            <a:endParaRPr lang="fr-FR" i="1" u="sng" dirty="0"/>
          </a:p>
        </p:txBody>
      </p:sp>
      <p:sp>
        <p:nvSpPr>
          <p:cNvPr id="9" name="Explosion 2 8"/>
          <p:cNvSpPr/>
          <p:nvPr/>
        </p:nvSpPr>
        <p:spPr bwMode="auto">
          <a:xfrm>
            <a:off x="49817" y="1755748"/>
            <a:ext cx="3162655" cy="2154215"/>
          </a:xfrm>
          <a:prstGeom prst="irregularSeal2">
            <a:avLst/>
          </a:prstGeom>
          <a:solidFill>
            <a:srgbClr val="D7A3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</a:pPr>
            <a:r>
              <a:rPr kumimoji="0" lang="fr-FR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charset="0"/>
                <a:ea typeface="ＭＳ Ｐゴシック" charset="0"/>
                <a:cs typeface="Arial" charset="0"/>
              </a:rPr>
              <a:t>Penser l’organisation</a:t>
            </a:r>
            <a:r>
              <a:rPr kumimoji="0" lang="fr-FR" sz="1600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charset="0"/>
                <a:ea typeface="ＭＳ Ｐゴシック" charset="0"/>
                <a:cs typeface="Arial" charset="0"/>
              </a:rPr>
              <a:t> sur la semaine</a:t>
            </a:r>
          </a:p>
        </p:txBody>
      </p:sp>
      <p:sp>
        <p:nvSpPr>
          <p:cNvPr id="10" name="Explosion 2 9"/>
          <p:cNvSpPr/>
          <p:nvPr/>
        </p:nvSpPr>
        <p:spPr bwMode="auto">
          <a:xfrm>
            <a:off x="93744" y="3660920"/>
            <a:ext cx="3118728" cy="1883243"/>
          </a:xfrm>
          <a:prstGeom prst="irregularSeal2">
            <a:avLst/>
          </a:prstGeom>
          <a:solidFill>
            <a:srgbClr val="D7A3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</a:pPr>
            <a:r>
              <a:rPr lang="fr-FR" sz="1600" dirty="0">
                <a:solidFill>
                  <a:srgbClr val="000000"/>
                </a:solidFill>
                <a:latin typeface="Calibri" charset="0"/>
                <a:ea typeface="ＭＳ Ｐゴシック" charset="0"/>
                <a:cs typeface="Arial" charset="0"/>
              </a:rPr>
              <a:t>Penser l’organisation sur la journée</a:t>
            </a:r>
          </a:p>
        </p:txBody>
      </p:sp>
      <p:pic>
        <p:nvPicPr>
          <p:cNvPr id="11" name="Image 1" descr="Capture d’écran 2015-08-30 à 16.06.00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1421"/>
          <a:stretch>
            <a:fillRect/>
          </a:stretch>
        </p:blipFill>
        <p:spPr bwMode="auto">
          <a:xfrm>
            <a:off x="323850" y="115888"/>
            <a:ext cx="1476375" cy="1008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464787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1" descr="Capture d’écran 2015-08-30 à 16.06.00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1421"/>
          <a:stretch>
            <a:fillRect/>
          </a:stretch>
        </p:blipFill>
        <p:spPr bwMode="auto">
          <a:xfrm>
            <a:off x="323850" y="115888"/>
            <a:ext cx="1476375" cy="1008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 bwMode="auto">
          <a:xfrm>
            <a:off x="368673" y="2002122"/>
            <a:ext cx="8356974" cy="1269999"/>
          </a:xfrm>
          <a:prstGeom prst="rect">
            <a:avLst/>
          </a:prstGeom>
          <a:solidFill>
            <a:srgbClr val="F9DFA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fr-FR" sz="2000" b="1" dirty="0"/>
              <a:t>Des temps faibles</a:t>
            </a:r>
            <a:br>
              <a:rPr lang="fr-FR" sz="2000" b="1" dirty="0"/>
            </a:br>
            <a:r>
              <a:rPr lang="fr-FR" sz="2000" dirty="0"/>
              <a:t>La première heure de la journée et de la mi-journée ainsi que le temps de pause méridienne se prêtent moins à des activités nécessitant une forte concentration intellectuelle.</a:t>
            </a:r>
            <a:br>
              <a:rPr lang="fr-FR" sz="2000" dirty="0"/>
            </a:br>
            <a:endParaRPr kumimoji="0" lang="fr-FR" sz="20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Calibri" charset="0"/>
              <a:ea typeface="ＭＳ Ｐゴシック" charset="0"/>
              <a:cs typeface="Arial" charset="0"/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368673" y="3472333"/>
            <a:ext cx="8356974" cy="1174377"/>
          </a:xfrm>
          <a:prstGeom prst="rect">
            <a:avLst/>
          </a:prstGeom>
          <a:solidFill>
            <a:srgbClr val="F9DFA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fr-FR" sz="2000" b="1" dirty="0" smtClean="0"/>
              <a:t>Des </a:t>
            </a:r>
            <a:r>
              <a:rPr lang="fr-FR" sz="2000" b="1" dirty="0"/>
              <a:t>temps forts</a:t>
            </a:r>
            <a:r>
              <a:rPr lang="fr-FR" sz="2000" dirty="0"/>
              <a:t/>
            </a:r>
            <a:br>
              <a:rPr lang="fr-FR" sz="2000" dirty="0"/>
            </a:br>
            <a:r>
              <a:rPr lang="fr-FR" sz="2000" dirty="0"/>
              <a:t>Après 9h/9h30 et après 15h : augmentation de la vigilance et des capacités d’attention des élèves.</a:t>
            </a:r>
            <a:br>
              <a:rPr lang="fr-FR" sz="2000" dirty="0"/>
            </a:br>
            <a:endParaRPr lang="fr-FR" sz="2000" dirty="0"/>
          </a:p>
        </p:txBody>
      </p:sp>
      <p:sp>
        <p:nvSpPr>
          <p:cNvPr id="6" name="Rectangle 5"/>
          <p:cNvSpPr/>
          <p:nvPr/>
        </p:nvSpPr>
        <p:spPr bwMode="auto">
          <a:xfrm>
            <a:off x="368673" y="4828992"/>
            <a:ext cx="8356974" cy="1580776"/>
          </a:xfrm>
          <a:prstGeom prst="rect">
            <a:avLst/>
          </a:prstGeom>
          <a:solidFill>
            <a:srgbClr val="F9DFA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fr-FR" sz="2000" b="1" dirty="0" smtClean="0"/>
              <a:t>Une </a:t>
            </a:r>
            <a:r>
              <a:rPr lang="fr-FR" sz="2000" b="1" dirty="0"/>
              <a:t>durée de concentration variable des enfants, </a:t>
            </a:r>
            <a:r>
              <a:rPr lang="fr-FR" sz="2000" dirty="0" smtClean="0"/>
              <a:t>selon </a:t>
            </a:r>
            <a:r>
              <a:rPr lang="fr-FR" sz="2000" dirty="0"/>
              <a:t>leur âge et le type </a:t>
            </a:r>
            <a:r>
              <a:rPr lang="fr-FR" sz="2000" dirty="0" smtClean="0"/>
              <a:t>d’activité réalisée</a:t>
            </a:r>
            <a:r>
              <a:rPr lang="fr-FR" sz="2000" dirty="0"/>
              <a:t>. </a:t>
            </a:r>
          </a:p>
          <a:p>
            <a:r>
              <a:rPr lang="fr-FR" sz="2000" b="1" dirty="0"/>
              <a:t>Les premières activités de la matinée, après l’accueil sont adaptées pour mobiliser le plus efficacement possible les capacités intellectuelles des enfants</a:t>
            </a:r>
            <a:r>
              <a:rPr lang="fr-FR" sz="2000" dirty="0"/>
              <a:t>. </a:t>
            </a:r>
          </a:p>
        </p:txBody>
      </p:sp>
      <p:sp>
        <p:nvSpPr>
          <p:cNvPr id="4" name="Rectangle à coins arrondis 3"/>
          <p:cNvSpPr/>
          <p:nvPr/>
        </p:nvSpPr>
        <p:spPr bwMode="auto">
          <a:xfrm>
            <a:off x="323850" y="474296"/>
            <a:ext cx="8625915" cy="1299307"/>
          </a:xfrm>
          <a:prstGeom prst="roundRect">
            <a:avLst/>
          </a:prstGeom>
          <a:solidFill>
            <a:srgbClr val="BEB5CD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fr-FR" sz="2400" dirty="0" smtClean="0"/>
              <a:t>Alternance de temps forts et de temps faibles dans l’attention et la capacité́ du traitement de l’information de la part des jeunes enfants. 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4190221" y="6334780"/>
            <a:ext cx="489927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i="1" u="sng" dirty="0" err="1" smtClean="0"/>
              <a:t>https</a:t>
            </a:r>
            <a:r>
              <a:rPr lang="fr-FR" sz="1400" i="1" u="sng" dirty="0" smtClean="0"/>
              <a:t>://</a:t>
            </a:r>
            <a:r>
              <a:rPr lang="fr-FR" sz="1400" i="1" u="sng" dirty="0" err="1" smtClean="0"/>
              <a:t>cache.media.eduscol.education.fr</a:t>
            </a:r>
            <a:r>
              <a:rPr lang="fr-FR" sz="1400" i="1" u="sng" dirty="0" smtClean="0"/>
              <a:t>/file/maternelle/49/9/2015_rythmes_maternelle_docmaternelle_458499.pdf</a:t>
            </a:r>
            <a:endParaRPr lang="fr-FR" sz="1400" i="1" u="sng" dirty="0"/>
          </a:p>
        </p:txBody>
      </p:sp>
    </p:spTree>
    <p:extLst>
      <p:ext uri="{BB962C8B-B14F-4D97-AF65-F5344CB8AC3E}">
        <p14:creationId xmlns:p14="http://schemas.microsoft.com/office/powerpoint/2010/main" val="22038339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Les temps « informels »</a:t>
            </a:r>
            <a:endParaRPr lang="fr-FR" dirty="0"/>
          </a:p>
        </p:txBody>
      </p:sp>
      <p:pic>
        <p:nvPicPr>
          <p:cNvPr id="13" name="Image 1" descr="Capture d’écran 2015-08-30 à 16.06.00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1421"/>
          <a:stretch>
            <a:fillRect/>
          </a:stretch>
        </p:blipFill>
        <p:spPr bwMode="auto">
          <a:xfrm>
            <a:off x="323850" y="115888"/>
            <a:ext cx="1476375" cy="1008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Ellipse 5"/>
          <p:cNvSpPr/>
          <p:nvPr/>
        </p:nvSpPr>
        <p:spPr bwMode="auto">
          <a:xfrm>
            <a:off x="323850" y="4439655"/>
            <a:ext cx="2205468" cy="1011846"/>
          </a:xfrm>
          <a:prstGeom prst="ellipse">
            <a:avLst/>
          </a:prstGeom>
          <a:solidFill>
            <a:srgbClr val="D2D2F4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</a:pPr>
            <a:r>
              <a:rPr lang="fr-FR" sz="2000" dirty="0" smtClean="0">
                <a:solidFill>
                  <a:srgbClr val="103154"/>
                </a:solidFill>
                <a:cs typeface="Arial" charset="0"/>
              </a:rPr>
              <a:t>Le passage aux toilettes</a:t>
            </a:r>
            <a:endParaRPr kumimoji="0" lang="fr-FR" sz="2000" b="0" i="0" u="none" strike="noStrike" cap="none" normalizeH="0" baseline="0" dirty="0">
              <a:ln>
                <a:noFill/>
              </a:ln>
              <a:solidFill>
                <a:srgbClr val="103154"/>
              </a:solidFill>
              <a:effectLst/>
              <a:cs typeface="Arial" charset="0"/>
            </a:endParaRPr>
          </a:p>
        </p:txBody>
      </p:sp>
      <p:sp>
        <p:nvSpPr>
          <p:cNvPr id="7" name="Ellipse 6"/>
          <p:cNvSpPr/>
          <p:nvPr/>
        </p:nvSpPr>
        <p:spPr bwMode="auto">
          <a:xfrm>
            <a:off x="3064459" y="4490850"/>
            <a:ext cx="2040617" cy="846995"/>
          </a:xfrm>
          <a:prstGeom prst="ellipse">
            <a:avLst/>
          </a:prstGeom>
          <a:solidFill>
            <a:srgbClr val="D2D2F4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</a:pPr>
            <a:r>
              <a:rPr lang="fr-FR" sz="2000" dirty="0" smtClean="0">
                <a:solidFill>
                  <a:srgbClr val="103154"/>
                </a:solidFill>
                <a:cs typeface="Arial" charset="0"/>
              </a:rPr>
              <a:t>L’accueil</a:t>
            </a:r>
            <a:endParaRPr kumimoji="0" lang="fr-FR" sz="2000" b="0" i="0" u="none" strike="noStrike" cap="none" normalizeH="0" baseline="0" dirty="0">
              <a:ln>
                <a:noFill/>
              </a:ln>
              <a:solidFill>
                <a:srgbClr val="103154"/>
              </a:solidFill>
              <a:effectLst/>
              <a:cs typeface="Arial" charset="0"/>
            </a:endParaRPr>
          </a:p>
        </p:txBody>
      </p:sp>
      <p:sp>
        <p:nvSpPr>
          <p:cNvPr id="8" name="Ellipse 7"/>
          <p:cNvSpPr/>
          <p:nvPr/>
        </p:nvSpPr>
        <p:spPr bwMode="auto">
          <a:xfrm>
            <a:off x="6056496" y="5618877"/>
            <a:ext cx="2498335" cy="988633"/>
          </a:xfrm>
          <a:prstGeom prst="ellipse">
            <a:avLst/>
          </a:prstGeom>
          <a:solidFill>
            <a:srgbClr val="D2D2F4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</a:pPr>
            <a:r>
              <a:rPr lang="fr-FR" sz="2000" dirty="0" smtClean="0">
                <a:solidFill>
                  <a:srgbClr val="103154"/>
                </a:solidFill>
                <a:cs typeface="Arial" charset="0"/>
              </a:rPr>
              <a:t>Les temps de regroupement</a:t>
            </a:r>
            <a:endParaRPr kumimoji="0" lang="fr-FR" sz="2000" b="0" i="0" u="none" strike="noStrike" cap="none" normalizeH="0" baseline="0" dirty="0">
              <a:ln>
                <a:noFill/>
              </a:ln>
              <a:solidFill>
                <a:srgbClr val="103154"/>
              </a:solidFill>
              <a:effectLst/>
              <a:cs typeface="Arial" charset="0"/>
            </a:endParaRPr>
          </a:p>
        </p:txBody>
      </p:sp>
      <p:sp>
        <p:nvSpPr>
          <p:cNvPr id="9" name="Ellipse 8"/>
          <p:cNvSpPr/>
          <p:nvPr/>
        </p:nvSpPr>
        <p:spPr bwMode="auto">
          <a:xfrm>
            <a:off x="2918027" y="5618877"/>
            <a:ext cx="2597946" cy="846995"/>
          </a:xfrm>
          <a:prstGeom prst="ellipse">
            <a:avLst/>
          </a:prstGeom>
          <a:solidFill>
            <a:srgbClr val="D2D2F4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</a:pPr>
            <a:r>
              <a:rPr lang="fr-FR" sz="2000" dirty="0" smtClean="0">
                <a:solidFill>
                  <a:srgbClr val="103154"/>
                </a:solidFill>
                <a:cs typeface="Arial" charset="0"/>
              </a:rPr>
              <a:t>Les récréations</a:t>
            </a:r>
            <a:endParaRPr kumimoji="0" lang="fr-FR" sz="2000" b="0" i="0" u="none" strike="noStrike" cap="none" normalizeH="0" baseline="0" dirty="0">
              <a:ln>
                <a:noFill/>
              </a:ln>
              <a:solidFill>
                <a:srgbClr val="103154"/>
              </a:solidFill>
              <a:effectLst/>
              <a:cs typeface="Arial" charset="0"/>
            </a:endParaRPr>
          </a:p>
        </p:txBody>
      </p:sp>
      <p:sp>
        <p:nvSpPr>
          <p:cNvPr id="10" name="Ellipse 9"/>
          <p:cNvSpPr/>
          <p:nvPr/>
        </p:nvSpPr>
        <p:spPr bwMode="auto">
          <a:xfrm>
            <a:off x="488701" y="5703319"/>
            <a:ext cx="2040617" cy="846995"/>
          </a:xfrm>
          <a:prstGeom prst="ellipse">
            <a:avLst/>
          </a:prstGeom>
          <a:solidFill>
            <a:srgbClr val="D2D2F4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</a:pPr>
            <a:r>
              <a:rPr lang="fr-FR" sz="2000" dirty="0" smtClean="0">
                <a:solidFill>
                  <a:srgbClr val="103154"/>
                </a:solidFill>
                <a:cs typeface="Arial" charset="0"/>
              </a:rPr>
              <a:t>La collation</a:t>
            </a:r>
            <a:endParaRPr kumimoji="0" lang="fr-FR" sz="2000" b="0" i="0" u="none" strike="noStrike" cap="none" normalizeH="0" baseline="0" dirty="0">
              <a:ln>
                <a:noFill/>
              </a:ln>
              <a:solidFill>
                <a:srgbClr val="103154"/>
              </a:solidFill>
              <a:effectLst/>
              <a:cs typeface="Arial" charset="0"/>
            </a:endParaRPr>
          </a:p>
        </p:txBody>
      </p:sp>
      <p:sp>
        <p:nvSpPr>
          <p:cNvPr id="14" name="Ellipse 13"/>
          <p:cNvSpPr/>
          <p:nvPr/>
        </p:nvSpPr>
        <p:spPr bwMode="auto">
          <a:xfrm>
            <a:off x="6029463" y="4481373"/>
            <a:ext cx="2518784" cy="846995"/>
          </a:xfrm>
          <a:prstGeom prst="ellipse">
            <a:avLst/>
          </a:prstGeom>
          <a:solidFill>
            <a:srgbClr val="D2D2F4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</a:pPr>
            <a:endParaRPr lang="fr-FR" sz="2000" dirty="0" smtClean="0">
              <a:solidFill>
                <a:srgbClr val="103154"/>
              </a:solidFill>
              <a:cs typeface="Arial" charset="0"/>
            </a:endParaRPr>
          </a:p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</a:pPr>
            <a:r>
              <a:rPr lang="fr-FR" sz="2000" dirty="0" smtClean="0">
                <a:solidFill>
                  <a:srgbClr val="103154"/>
                </a:solidFill>
                <a:cs typeface="Arial" charset="0"/>
              </a:rPr>
              <a:t>La sieste/temps calme</a:t>
            </a:r>
          </a:p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</a:pPr>
            <a:endParaRPr kumimoji="0" lang="fr-FR" sz="2000" b="0" i="0" u="none" strike="noStrike" cap="none" normalizeH="0" baseline="0" dirty="0">
              <a:ln>
                <a:noFill/>
              </a:ln>
              <a:solidFill>
                <a:srgbClr val="103154"/>
              </a:solidFill>
              <a:effectLst/>
              <a:cs typeface="Arial" charset="0"/>
            </a:endParaRPr>
          </a:p>
        </p:txBody>
      </p:sp>
      <p:grpSp>
        <p:nvGrpSpPr>
          <p:cNvPr id="5" name="Grouper 4"/>
          <p:cNvGrpSpPr/>
          <p:nvPr/>
        </p:nvGrpSpPr>
        <p:grpSpPr>
          <a:xfrm>
            <a:off x="0" y="3074916"/>
            <a:ext cx="9144000" cy="1202300"/>
            <a:chOff x="0" y="1585131"/>
            <a:chExt cx="9144000" cy="1202300"/>
          </a:xfrm>
        </p:grpSpPr>
        <p:pic>
          <p:nvPicPr>
            <p:cNvPr id="12" name="Image 11" descr="Capture d’écran 2017-11-14 à 13.07.37.pn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1585131"/>
              <a:ext cx="9144000" cy="1186774"/>
            </a:xfrm>
            <a:prstGeom prst="rect">
              <a:avLst/>
            </a:prstGeom>
          </p:spPr>
        </p:pic>
        <p:sp>
          <p:nvSpPr>
            <p:cNvPr id="15" name="ZoneTexte 14"/>
            <p:cNvSpPr txBox="1"/>
            <p:nvPr/>
          </p:nvSpPr>
          <p:spPr>
            <a:xfrm>
              <a:off x="6785642" y="2404943"/>
              <a:ext cx="2096178" cy="3824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i="1" u="sng" dirty="0" smtClean="0"/>
                <a:t>Rapport IGEN 2011</a:t>
              </a:r>
              <a:endParaRPr lang="fr-FR" i="1" u="sng" dirty="0"/>
            </a:p>
          </p:txBody>
        </p:sp>
      </p:grpSp>
      <p:grpSp>
        <p:nvGrpSpPr>
          <p:cNvPr id="4" name="Grouper 3"/>
          <p:cNvGrpSpPr/>
          <p:nvPr/>
        </p:nvGrpSpPr>
        <p:grpSpPr>
          <a:xfrm>
            <a:off x="0" y="1123950"/>
            <a:ext cx="9144000" cy="1323439"/>
            <a:chOff x="0" y="627181"/>
            <a:chExt cx="9144000" cy="1323439"/>
          </a:xfrm>
          <a:solidFill>
            <a:schemeClr val="bg1"/>
          </a:solidFill>
        </p:grpSpPr>
        <p:sp>
          <p:nvSpPr>
            <p:cNvPr id="3" name="Rectangle 2"/>
            <p:cNvSpPr/>
            <p:nvPr/>
          </p:nvSpPr>
          <p:spPr>
            <a:xfrm>
              <a:off x="0" y="627181"/>
              <a:ext cx="9144000" cy="1323439"/>
            </a:xfrm>
            <a:prstGeom prst="rect">
              <a:avLst/>
            </a:prstGeom>
            <a:grpFill/>
          </p:spPr>
          <p:txBody>
            <a:bodyPr wrap="square">
              <a:spAutoFit/>
            </a:bodyPr>
            <a:lstStyle/>
            <a:p>
              <a:r>
                <a:rPr lang="fr-FR" sz="2400" i="1" baseline="30000" dirty="0"/>
                <a:t>Chaque enseignant détermine une organisation du temps adaptée à leur âge et veille à l’alternance de moments plus ou moins exigeants au plan de l’implication corporelle et cognitive. L’accueil, les récréations, l’accompagnement des moments de repos, de sieste, d’hygiène sont des temps d’éducation à part entière. Ils sont organisés dans cette perspective par les adultes qui en ont la responsabilité et qui donnent des repères sécurisants aux jeunes enfants.</a:t>
              </a:r>
              <a:endParaRPr lang="fr-FR" sz="2400" dirty="0"/>
            </a:p>
          </p:txBody>
        </p:sp>
        <p:sp>
          <p:nvSpPr>
            <p:cNvPr id="16" name="ZoneTexte 15"/>
            <p:cNvSpPr txBox="1"/>
            <p:nvPr/>
          </p:nvSpPr>
          <p:spPr>
            <a:xfrm>
              <a:off x="6589035" y="1568132"/>
              <a:ext cx="2096178" cy="382488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fr-FR" i="1" u="sng" dirty="0" smtClean="0"/>
                <a:t>Programme 2015</a:t>
              </a:r>
              <a:endParaRPr lang="fr-FR" i="1" u="sng" dirty="0"/>
            </a:p>
          </p:txBody>
        </p:sp>
      </p:grpSp>
      <p:pic>
        <p:nvPicPr>
          <p:cNvPr id="18" name="Image 17" descr="Capture d’écran 2017-11-14 à 13.08.05.png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7027"/>
          <a:stretch/>
        </p:blipFill>
        <p:spPr>
          <a:xfrm>
            <a:off x="0" y="2459123"/>
            <a:ext cx="9144000" cy="6656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31464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  <p:bldP spid="1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Le temps d’accueil</a:t>
            </a:r>
            <a:endParaRPr lang="fr-FR" dirty="0"/>
          </a:p>
        </p:txBody>
      </p:sp>
      <p:sp>
        <p:nvSpPr>
          <p:cNvPr id="4" name="Rectangle à coins arrondis 3"/>
          <p:cNvSpPr/>
          <p:nvPr/>
        </p:nvSpPr>
        <p:spPr bwMode="auto">
          <a:xfrm>
            <a:off x="546100" y="1714500"/>
            <a:ext cx="3200400" cy="1473200"/>
          </a:xfrm>
          <a:prstGeom prst="roundRect">
            <a:avLst/>
          </a:prstGeom>
          <a:solidFill>
            <a:srgbClr val="CDC3DD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</a:pPr>
            <a:r>
              <a:rPr kumimoji="0" lang="fr-FR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charset="0"/>
                <a:ea typeface="ＭＳ Ｐゴシック" charset="0"/>
                <a:cs typeface="Arial" charset="0"/>
              </a:rPr>
              <a:t>Moduler le temps d’accueil</a:t>
            </a:r>
            <a:endParaRPr kumimoji="0" lang="fr-FR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charset="0"/>
              <a:ea typeface="ＭＳ Ｐゴシック" charset="0"/>
              <a:cs typeface="Arial" charset="0"/>
            </a:endParaRPr>
          </a:p>
        </p:txBody>
      </p:sp>
      <p:cxnSp>
        <p:nvCxnSpPr>
          <p:cNvPr id="6" name="Connecteur droit 5"/>
          <p:cNvCxnSpPr>
            <a:stCxn id="4" idx="3"/>
            <a:endCxn id="7" idx="1"/>
          </p:cNvCxnSpPr>
          <p:nvPr/>
        </p:nvCxnSpPr>
        <p:spPr bwMode="auto">
          <a:xfrm flipV="1">
            <a:off x="3746500" y="1743075"/>
            <a:ext cx="1320800" cy="708025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7" name="Rectangle 6"/>
          <p:cNvSpPr/>
          <p:nvPr/>
        </p:nvSpPr>
        <p:spPr bwMode="auto">
          <a:xfrm>
            <a:off x="5067300" y="1212850"/>
            <a:ext cx="3060700" cy="1060450"/>
          </a:xfrm>
          <a:prstGeom prst="rect">
            <a:avLst/>
          </a:prstGeom>
          <a:solidFill>
            <a:srgbClr val="F9DFA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</a:pP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rgbClr val="103154"/>
                </a:solidFill>
                <a:effectLst/>
                <a:latin typeface="Calibri" charset="0"/>
                <a:ea typeface="ＭＳ Ｐゴシック" charset="0"/>
                <a:cs typeface="Arial" charset="0"/>
              </a:rPr>
              <a:t>En fonction du niveau</a:t>
            </a:r>
            <a:r>
              <a:rPr kumimoji="0" lang="fr-FR" sz="2400" b="0" i="0" u="none" strike="noStrike" cap="none" normalizeH="0" dirty="0" smtClean="0">
                <a:ln>
                  <a:noFill/>
                </a:ln>
                <a:solidFill>
                  <a:srgbClr val="103154"/>
                </a:solidFill>
                <a:effectLst/>
                <a:latin typeface="Calibri" charset="0"/>
                <a:ea typeface="ＭＳ Ｐゴシック" charset="0"/>
                <a:cs typeface="Arial" charset="0"/>
              </a:rPr>
              <a:t> de classe</a:t>
            </a:r>
            <a:endParaRPr kumimoji="0" lang="fr-FR" sz="2000" b="0" i="0" u="none" strike="noStrike" cap="none" normalizeH="0" baseline="0" dirty="0">
              <a:ln>
                <a:noFill/>
              </a:ln>
              <a:solidFill>
                <a:srgbClr val="103154"/>
              </a:solidFill>
              <a:effectLst/>
              <a:cs typeface="Arial" charset="0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5067300" y="2657475"/>
            <a:ext cx="3060700" cy="1060450"/>
          </a:xfrm>
          <a:prstGeom prst="rect">
            <a:avLst/>
          </a:prstGeom>
          <a:solidFill>
            <a:srgbClr val="F9DFA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</a:pP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rgbClr val="103154"/>
                </a:solidFill>
                <a:effectLst/>
                <a:latin typeface="Calibri" charset="0"/>
                <a:ea typeface="ＭＳ Ｐゴシック" charset="0"/>
                <a:cs typeface="Arial" charset="0"/>
              </a:rPr>
              <a:t>En fonction du moment de l’année</a:t>
            </a:r>
            <a:endParaRPr kumimoji="0" lang="fr-FR" sz="2000" b="0" i="0" u="none" strike="noStrike" cap="none" normalizeH="0" baseline="0" dirty="0">
              <a:ln>
                <a:noFill/>
              </a:ln>
              <a:solidFill>
                <a:srgbClr val="103154"/>
              </a:solidFill>
              <a:effectLst/>
              <a:cs typeface="Arial" charset="0"/>
            </a:endParaRPr>
          </a:p>
        </p:txBody>
      </p:sp>
      <p:cxnSp>
        <p:nvCxnSpPr>
          <p:cNvPr id="12" name="Connecteur droit 11"/>
          <p:cNvCxnSpPr>
            <a:stCxn id="4" idx="3"/>
            <a:endCxn id="10" idx="1"/>
          </p:cNvCxnSpPr>
          <p:nvPr/>
        </p:nvCxnSpPr>
        <p:spPr bwMode="auto">
          <a:xfrm>
            <a:off x="3746500" y="2451100"/>
            <a:ext cx="1320800" cy="7366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13" name="Explosion 1 12"/>
          <p:cNvSpPr/>
          <p:nvPr/>
        </p:nvSpPr>
        <p:spPr bwMode="auto">
          <a:xfrm>
            <a:off x="347663" y="2819400"/>
            <a:ext cx="4406900" cy="2019300"/>
          </a:xfrm>
          <a:prstGeom prst="irregularSeal1">
            <a:avLst/>
          </a:prstGeom>
          <a:solidFill>
            <a:srgbClr val="F9DFA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</a:pP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rgbClr val="103154"/>
                </a:solidFill>
                <a:effectLst/>
                <a:latin typeface="Calibri" charset="0"/>
                <a:ea typeface="ＭＳ Ｐゴシック" charset="0"/>
                <a:cs typeface="Arial" charset="0"/>
              </a:rPr>
              <a:t>Réflexion d’équipe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103154"/>
              </a:solidFill>
              <a:effectLst/>
              <a:latin typeface="Calibri" charset="0"/>
              <a:ea typeface="ＭＳ Ｐゴシック" charset="0"/>
              <a:cs typeface="Arial" charset="0"/>
            </a:endParaRPr>
          </a:p>
        </p:txBody>
      </p:sp>
      <p:sp>
        <p:nvSpPr>
          <p:cNvPr id="14" name="Rectangle à coins arrondis 13"/>
          <p:cNvSpPr/>
          <p:nvPr/>
        </p:nvSpPr>
        <p:spPr bwMode="auto">
          <a:xfrm>
            <a:off x="4030382" y="4470400"/>
            <a:ext cx="4381500" cy="1804894"/>
          </a:xfrm>
          <a:prstGeom prst="roundRect">
            <a:avLst/>
          </a:prstGeom>
          <a:solidFill>
            <a:srgbClr val="CDC3DD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</a:pPr>
            <a:r>
              <a:rPr kumimoji="0" lang="fr-FR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charset="0"/>
                <a:ea typeface="ＭＳ Ｐゴシック" charset="0"/>
                <a:cs typeface="Arial" charset="0"/>
              </a:rPr>
              <a:t>réfléchir les activités rituelles</a:t>
            </a:r>
            <a:r>
              <a:rPr kumimoji="0" lang="fr-FR" sz="3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charset="0"/>
                <a:ea typeface="ＭＳ Ｐゴシック" charset="0"/>
                <a:cs typeface="Arial" charset="0"/>
              </a:rPr>
              <a:t> sur le temps d’accueil</a:t>
            </a:r>
            <a:endParaRPr kumimoji="0" lang="fr-FR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charset="0"/>
              <a:ea typeface="ＭＳ Ｐゴシック" charset="0"/>
              <a:cs typeface="Arial" charset="0"/>
            </a:endParaRPr>
          </a:p>
        </p:txBody>
      </p:sp>
      <p:pic>
        <p:nvPicPr>
          <p:cNvPr id="11" name="Image 1" descr="Capture d’écran 2015-08-30 à 16.06.00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1421"/>
          <a:stretch>
            <a:fillRect/>
          </a:stretch>
        </p:blipFill>
        <p:spPr bwMode="auto">
          <a:xfrm>
            <a:off x="323850" y="115888"/>
            <a:ext cx="1476375" cy="1008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299590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0" grpId="0" animBg="1"/>
      <p:bldP spid="13" grpId="0" animBg="1"/>
      <p:bldP spid="1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Les regroupements</a:t>
            </a:r>
            <a:endParaRPr lang="fr-FR" dirty="0"/>
          </a:p>
        </p:txBody>
      </p:sp>
      <p:sp>
        <p:nvSpPr>
          <p:cNvPr id="3" name="Rectangle à coins arrondis 8"/>
          <p:cNvSpPr>
            <a:spLocks noChangeArrowheads="1"/>
          </p:cNvSpPr>
          <p:nvPr/>
        </p:nvSpPr>
        <p:spPr bwMode="auto">
          <a:xfrm>
            <a:off x="2336800" y="1220788"/>
            <a:ext cx="6627813" cy="1497012"/>
          </a:xfrm>
          <a:prstGeom prst="roundRect">
            <a:avLst>
              <a:gd name="adj" fmla="val 16667"/>
            </a:avLst>
          </a:prstGeom>
          <a:solidFill>
            <a:srgbClr val="FFD48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r>
              <a:rPr lang="fr-FR" sz="2400" i="1">
                <a:solidFill>
                  <a:srgbClr val="000000"/>
                </a:solidFill>
              </a:rPr>
              <a:t>« Beaucoup de regroupements collectifs en PS sont des pertes de temps qu’on peut s’</a:t>
            </a:r>
            <a:r>
              <a:rPr lang="fr-FR" altLang="ja-JP" sz="2400" i="1">
                <a:solidFill>
                  <a:srgbClr val="000000"/>
                </a:solidFill>
              </a:rPr>
              <a:t>épargner » </a:t>
            </a:r>
            <a:endParaRPr lang="fr-FR" altLang="ja-JP" sz="2400">
              <a:solidFill>
                <a:srgbClr val="000000"/>
              </a:solidFill>
            </a:endParaRPr>
          </a:p>
          <a:p>
            <a:pPr algn="r"/>
            <a:r>
              <a:rPr lang="fr-FR" sz="2400" i="1">
                <a:solidFill>
                  <a:srgbClr val="000000"/>
                </a:solidFill>
              </a:rPr>
              <a:t>V.Bouysse - oct 2013 </a:t>
            </a:r>
            <a:endParaRPr lang="fr-FR" sz="2400">
              <a:solidFill>
                <a:srgbClr val="000000"/>
              </a:solidFill>
            </a:endParaRPr>
          </a:p>
        </p:txBody>
      </p:sp>
      <p:sp>
        <p:nvSpPr>
          <p:cNvPr id="4" name="Rectangle à coins arrondis 3"/>
          <p:cNvSpPr/>
          <p:nvPr/>
        </p:nvSpPr>
        <p:spPr bwMode="auto">
          <a:xfrm>
            <a:off x="698500" y="3238500"/>
            <a:ext cx="2730500" cy="1155700"/>
          </a:xfrm>
          <a:prstGeom prst="roundRect">
            <a:avLst/>
          </a:prstGeom>
          <a:solidFill>
            <a:srgbClr val="CDC3DD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</a:pP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rgbClr val="103154"/>
                </a:solidFill>
                <a:effectLst/>
                <a:latin typeface="Calibri" charset="0"/>
                <a:ea typeface="ＭＳ Ｐゴシック" charset="0"/>
                <a:cs typeface="Arial" charset="0"/>
              </a:rPr>
              <a:t>Regroupements brefs</a:t>
            </a:r>
            <a:endParaRPr kumimoji="0" lang="fr-FR" sz="2800" b="0" i="0" u="none" strike="noStrike" cap="none" normalizeH="0" baseline="0" dirty="0">
              <a:ln>
                <a:noFill/>
              </a:ln>
              <a:solidFill>
                <a:srgbClr val="103154"/>
              </a:solidFill>
              <a:effectLst/>
              <a:latin typeface="Calibri" charset="0"/>
              <a:ea typeface="ＭＳ Ｐゴシック" charset="0"/>
              <a:cs typeface="Arial" charset="0"/>
            </a:endParaRPr>
          </a:p>
        </p:txBody>
      </p:sp>
      <p:sp>
        <p:nvSpPr>
          <p:cNvPr id="6" name="Rectangle à coins arrondis 5"/>
          <p:cNvSpPr/>
          <p:nvPr/>
        </p:nvSpPr>
        <p:spPr bwMode="auto">
          <a:xfrm>
            <a:off x="4762500" y="3238500"/>
            <a:ext cx="2730500" cy="1155700"/>
          </a:xfrm>
          <a:prstGeom prst="roundRect">
            <a:avLst/>
          </a:prstGeom>
          <a:solidFill>
            <a:srgbClr val="CDC3DD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</a:pP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rgbClr val="103154"/>
                </a:solidFill>
                <a:effectLst/>
                <a:latin typeface="Calibri" charset="0"/>
                <a:ea typeface="ＭＳ Ｐゴシック" charset="0"/>
                <a:cs typeface="Arial" charset="0"/>
              </a:rPr>
              <a:t>Evolutifs</a:t>
            </a:r>
            <a:endParaRPr kumimoji="0" lang="fr-FR" sz="2800" b="0" i="0" u="none" strike="noStrike" cap="none" normalizeH="0" baseline="0" dirty="0">
              <a:ln>
                <a:noFill/>
              </a:ln>
              <a:solidFill>
                <a:srgbClr val="103154"/>
              </a:solidFill>
              <a:effectLst/>
              <a:latin typeface="Calibri" charset="0"/>
              <a:ea typeface="ＭＳ Ｐゴシック" charset="0"/>
              <a:cs typeface="Arial" charset="0"/>
            </a:endParaRPr>
          </a:p>
        </p:txBody>
      </p:sp>
      <p:cxnSp>
        <p:nvCxnSpPr>
          <p:cNvPr id="8" name="Connecteur droit avec flèche 7"/>
          <p:cNvCxnSpPr>
            <a:stCxn id="4" idx="2"/>
            <a:endCxn id="11" idx="0"/>
          </p:cNvCxnSpPr>
          <p:nvPr/>
        </p:nvCxnSpPr>
        <p:spPr bwMode="auto">
          <a:xfrm>
            <a:off x="2063750" y="4394200"/>
            <a:ext cx="2152650" cy="57150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0" name="Connecteur droit avec flèche 9"/>
          <p:cNvCxnSpPr>
            <a:stCxn id="6" idx="2"/>
            <a:endCxn id="11" idx="0"/>
          </p:cNvCxnSpPr>
          <p:nvPr/>
        </p:nvCxnSpPr>
        <p:spPr bwMode="auto">
          <a:xfrm flipH="1">
            <a:off x="4216400" y="4394200"/>
            <a:ext cx="1911350" cy="57150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11" name="Rectangle 10"/>
          <p:cNvSpPr/>
          <p:nvPr/>
        </p:nvSpPr>
        <p:spPr bwMode="auto">
          <a:xfrm>
            <a:off x="2578100" y="4965700"/>
            <a:ext cx="3276600" cy="1219200"/>
          </a:xfrm>
          <a:prstGeom prst="rect">
            <a:avLst/>
          </a:prstGeom>
          <a:solidFill>
            <a:srgbClr val="F9DFA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</a:pPr>
            <a:r>
              <a:rPr lang="fr-FR" sz="2400" dirty="0" smtClean="0">
                <a:solidFill>
                  <a:srgbClr val="103154"/>
                </a:solidFill>
                <a:cs typeface="Arial" charset="0"/>
              </a:rPr>
              <a:t>Progression : </a:t>
            </a:r>
          </a:p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</a:pP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rgbClr val="103154"/>
                </a:solidFill>
                <a:effectLst/>
                <a:cs typeface="Arial" charset="0"/>
              </a:rPr>
              <a:t> - Sur l’année</a:t>
            </a:r>
          </a:p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</a:pPr>
            <a:r>
              <a:rPr lang="fr-FR" sz="2400" dirty="0" smtClean="0">
                <a:solidFill>
                  <a:srgbClr val="103154"/>
                </a:solidFill>
                <a:cs typeface="Arial" charset="0"/>
              </a:rPr>
              <a:t>- Sur le cycle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103154"/>
              </a:solidFill>
              <a:effectLst/>
              <a:cs typeface="Arial" charset="0"/>
            </a:endParaRPr>
          </a:p>
        </p:txBody>
      </p:sp>
      <p:pic>
        <p:nvPicPr>
          <p:cNvPr id="9" name="Image 1" descr="Capture d’écran 2015-08-30 à 16.06.00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1421"/>
          <a:stretch>
            <a:fillRect/>
          </a:stretch>
        </p:blipFill>
        <p:spPr bwMode="auto">
          <a:xfrm>
            <a:off x="323850" y="115888"/>
            <a:ext cx="1476375" cy="1008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419923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1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à coins arrondis 1"/>
          <p:cNvSpPr>
            <a:spLocks noChangeArrowheads="1"/>
          </p:cNvSpPr>
          <p:nvPr/>
        </p:nvSpPr>
        <p:spPr bwMode="auto">
          <a:xfrm>
            <a:off x="250825" y="1557338"/>
            <a:ext cx="4033838" cy="1295400"/>
          </a:xfrm>
          <a:prstGeom prst="roundRect">
            <a:avLst>
              <a:gd name="adj" fmla="val 16667"/>
            </a:avLst>
          </a:prstGeom>
          <a:solidFill>
            <a:srgbClr val="D2D2F4"/>
          </a:solidFill>
          <a:ln w="9525">
            <a:solidFill>
              <a:srgbClr val="22228B"/>
            </a:solidFill>
            <a:round/>
            <a:headEnd/>
            <a:tailEnd/>
          </a:ln>
          <a:effectLst>
            <a:outerShdw blurRad="40000" dist="23000" dir="5400000" rotWithShape="0">
              <a:srgbClr val="000000">
                <a:alpha val="34998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r>
              <a:rPr lang="fr-FR" sz="2800">
                <a:solidFill>
                  <a:srgbClr val="000000"/>
                </a:solidFill>
              </a:rPr>
              <a:t>Ritualiser les apprentissages tout au long de la journée</a:t>
            </a:r>
          </a:p>
        </p:txBody>
      </p:sp>
      <p:sp>
        <p:nvSpPr>
          <p:cNvPr id="3" name="Explosion 2 2"/>
          <p:cNvSpPr>
            <a:spLocks noChangeArrowheads="1"/>
          </p:cNvSpPr>
          <p:nvPr/>
        </p:nvSpPr>
        <p:spPr bwMode="auto">
          <a:xfrm>
            <a:off x="1187450" y="2708275"/>
            <a:ext cx="4321175" cy="2062163"/>
          </a:xfrm>
          <a:prstGeom prst="irregularSeal2">
            <a:avLst/>
          </a:prstGeom>
          <a:solidFill>
            <a:srgbClr val="2C1458"/>
          </a:solidFill>
          <a:ln w="9525">
            <a:solidFill>
              <a:srgbClr val="22228B"/>
            </a:solidFill>
            <a:miter lim="800000"/>
            <a:headEnd/>
            <a:tailEnd/>
          </a:ln>
          <a:effectLst>
            <a:outerShdw blurRad="40000" dist="23000" dir="5400000" rotWithShape="0">
              <a:srgbClr val="000000">
                <a:alpha val="34998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r>
              <a:rPr lang="fr-FR" sz="2000" dirty="0">
                <a:solidFill>
                  <a:srgbClr val="FFFFFF"/>
                </a:solidFill>
                <a:ea typeface="ＭＳ Ｐゴシック" charset="0"/>
                <a:cs typeface="Arial" charset="0"/>
              </a:rPr>
              <a:t>Vigilance sur temps de regroupement</a:t>
            </a:r>
          </a:p>
        </p:txBody>
      </p:sp>
      <p:sp>
        <p:nvSpPr>
          <p:cNvPr id="44035" name="Rectangle 3"/>
          <p:cNvSpPr>
            <a:spLocks noChangeArrowheads="1"/>
          </p:cNvSpPr>
          <p:nvPr/>
        </p:nvSpPr>
        <p:spPr bwMode="auto">
          <a:xfrm>
            <a:off x="4859338" y="1662113"/>
            <a:ext cx="3889375" cy="1008062"/>
          </a:xfrm>
          <a:prstGeom prst="rect">
            <a:avLst/>
          </a:prstGeom>
          <a:solidFill>
            <a:srgbClr val="F9DFA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fr-FR" sz="2400">
                <a:solidFill>
                  <a:srgbClr val="000000"/>
                </a:solidFill>
                <a:cs typeface="Arial" charset="0"/>
              </a:rPr>
              <a:t>Pas uniquement sur le premier regroupement</a:t>
            </a:r>
          </a:p>
        </p:txBody>
      </p:sp>
      <p:cxnSp>
        <p:nvCxnSpPr>
          <p:cNvPr id="6" name="Connecteur droit avec flèche 5"/>
          <p:cNvCxnSpPr>
            <a:cxnSpLocks noChangeShapeType="1"/>
            <a:stCxn id="2" idx="3"/>
            <a:endCxn id="44035" idx="1"/>
          </p:cNvCxnSpPr>
          <p:nvPr/>
        </p:nvCxnSpPr>
        <p:spPr bwMode="auto">
          <a:xfrm flipV="1">
            <a:off x="4284663" y="2166144"/>
            <a:ext cx="574675" cy="38894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</p:cxnSp>
      <p:sp>
        <p:nvSpPr>
          <p:cNvPr id="7" name="Rectangle à coins arrondis 6"/>
          <p:cNvSpPr>
            <a:spLocks noChangeArrowheads="1"/>
          </p:cNvSpPr>
          <p:nvPr/>
        </p:nvSpPr>
        <p:spPr bwMode="auto">
          <a:xfrm>
            <a:off x="403225" y="5087938"/>
            <a:ext cx="4033838" cy="1295400"/>
          </a:xfrm>
          <a:prstGeom prst="roundRect">
            <a:avLst>
              <a:gd name="adj" fmla="val 16667"/>
            </a:avLst>
          </a:prstGeom>
          <a:solidFill>
            <a:srgbClr val="D2D2F4"/>
          </a:solidFill>
          <a:ln w="9525">
            <a:solidFill>
              <a:srgbClr val="22228B"/>
            </a:solidFill>
            <a:round/>
            <a:headEnd/>
            <a:tailEnd/>
          </a:ln>
          <a:effectLst>
            <a:outerShdw blurRad="40000" dist="23000" dir="5400000" rotWithShape="0">
              <a:srgbClr val="000000">
                <a:alpha val="34998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r>
              <a:rPr lang="fr-FR" sz="2800" dirty="0" smtClean="0">
                <a:solidFill>
                  <a:srgbClr val="000000"/>
                </a:solidFill>
              </a:rPr>
              <a:t>Impliquer tous les élèves (les engager collectivement…)</a:t>
            </a:r>
            <a:endParaRPr lang="fr-FR" sz="2800" dirty="0">
              <a:solidFill>
                <a:srgbClr val="000000"/>
              </a:solidFill>
            </a:endParaRPr>
          </a:p>
        </p:txBody>
      </p:sp>
      <p:sp>
        <p:nvSpPr>
          <p:cNvPr id="8" name="Rectangle à coins arrondis 7"/>
          <p:cNvSpPr>
            <a:spLocks noChangeArrowheads="1"/>
          </p:cNvSpPr>
          <p:nvPr/>
        </p:nvSpPr>
        <p:spPr bwMode="auto">
          <a:xfrm>
            <a:off x="4859338" y="4440238"/>
            <a:ext cx="4033838" cy="1295400"/>
          </a:xfrm>
          <a:prstGeom prst="roundRect">
            <a:avLst>
              <a:gd name="adj" fmla="val 16667"/>
            </a:avLst>
          </a:prstGeom>
          <a:solidFill>
            <a:srgbClr val="D2D2F4"/>
          </a:solidFill>
          <a:ln w="9525">
            <a:solidFill>
              <a:srgbClr val="22228B"/>
            </a:solidFill>
            <a:round/>
            <a:headEnd/>
            <a:tailEnd/>
          </a:ln>
          <a:effectLst>
            <a:outerShdw blurRad="40000" dist="23000" dir="5400000" rotWithShape="0">
              <a:srgbClr val="000000">
                <a:alpha val="34998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r>
              <a:rPr lang="fr-FR" sz="2800" dirty="0" smtClean="0">
                <a:solidFill>
                  <a:srgbClr val="000000"/>
                </a:solidFill>
              </a:rPr>
              <a:t>Réinterroger le sens des activités</a:t>
            </a:r>
            <a:endParaRPr lang="fr-FR" sz="2800" dirty="0">
              <a:solidFill>
                <a:srgbClr val="000000"/>
              </a:solidFill>
            </a:endParaRPr>
          </a:p>
        </p:txBody>
      </p:sp>
      <p:pic>
        <p:nvPicPr>
          <p:cNvPr id="9" name="Image 1" descr="Capture d’écran 2015-08-30 à 16.06.00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1421"/>
          <a:stretch>
            <a:fillRect/>
          </a:stretch>
        </p:blipFill>
        <p:spPr bwMode="auto">
          <a:xfrm>
            <a:off x="323850" y="115888"/>
            <a:ext cx="1476375" cy="1008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662166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40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4035" grpId="0" animBg="1"/>
      <p:bldP spid="7" grpId="0" animBg="1"/>
      <p:bldP spid="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La récréation du matin</a:t>
            </a:r>
            <a:endParaRPr lang="fr-FR" dirty="0"/>
          </a:p>
        </p:txBody>
      </p:sp>
      <p:pic>
        <p:nvPicPr>
          <p:cNvPr id="5" name="Image 4" descr="Capture d’écran 2017-11-14 à 10.54.26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09" r="3136"/>
          <a:stretch/>
        </p:blipFill>
        <p:spPr>
          <a:xfrm>
            <a:off x="214208" y="1194805"/>
            <a:ext cx="8767223" cy="2613996"/>
          </a:xfrm>
          <a:prstGeom prst="rect">
            <a:avLst/>
          </a:prstGeom>
          <a:ln>
            <a:solidFill>
              <a:srgbClr val="5A3F72"/>
            </a:solidFill>
          </a:ln>
        </p:spPr>
      </p:pic>
      <p:sp>
        <p:nvSpPr>
          <p:cNvPr id="6" name="ZoneTexte 5"/>
          <p:cNvSpPr txBox="1"/>
          <p:nvPr/>
        </p:nvSpPr>
        <p:spPr>
          <a:xfrm>
            <a:off x="6885253" y="3839400"/>
            <a:ext cx="2096178" cy="3824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i="1" u="sng" dirty="0" smtClean="0"/>
              <a:t>Rapport IGEN 2011</a:t>
            </a:r>
            <a:endParaRPr lang="fr-FR" i="1" u="sng" dirty="0"/>
          </a:p>
        </p:txBody>
      </p:sp>
      <p:sp>
        <p:nvSpPr>
          <p:cNvPr id="7" name="Rectangle 6"/>
          <p:cNvSpPr/>
          <p:nvPr/>
        </p:nvSpPr>
        <p:spPr bwMode="auto">
          <a:xfrm>
            <a:off x="214208" y="2631514"/>
            <a:ext cx="8767223" cy="1177287"/>
          </a:xfrm>
          <a:prstGeom prst="rect">
            <a:avLst/>
          </a:prstGeom>
          <a:solidFill>
            <a:srgbClr val="FFFF00">
              <a:alpha val="3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</a:pPr>
            <a:endParaRPr kumimoji="0" lang="fr-FR" sz="1800" b="0" i="0" u="none" strike="noStrike" cap="none" normalizeH="0" baseline="0">
              <a:solidFill>
                <a:schemeClr val="bg1"/>
              </a:solidFill>
              <a:effectLst/>
              <a:latin typeface="Calibri" charset="0"/>
              <a:ea typeface="ＭＳ Ｐゴシック" charset="0"/>
              <a:cs typeface="Arial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996343" y="4446706"/>
            <a:ext cx="5108581" cy="1336503"/>
          </a:xfrm>
          <a:prstGeom prst="rect">
            <a:avLst/>
          </a:prstGeom>
          <a:solidFill>
            <a:srgbClr val="F9DFA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</a:pP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rgbClr val="103154"/>
                </a:solidFill>
                <a:effectLst/>
                <a:latin typeface="Calibri" charset="0"/>
                <a:ea typeface="ＭＳ Ｐゴシック" charset="0"/>
                <a:cs typeface="Arial" charset="0"/>
              </a:rPr>
              <a:t>Réfléchir la récréation en terme moteur</a:t>
            </a:r>
            <a:r>
              <a:rPr kumimoji="0" lang="fr-FR" sz="2400" b="0" i="0" u="none" strike="noStrike" cap="none" normalizeH="0" dirty="0" smtClean="0">
                <a:ln>
                  <a:noFill/>
                </a:ln>
                <a:solidFill>
                  <a:srgbClr val="103154"/>
                </a:solidFill>
                <a:effectLst/>
                <a:latin typeface="Calibri" charset="0"/>
                <a:ea typeface="ＭＳ Ｐゴシック" charset="0"/>
                <a:cs typeface="Arial" charset="0"/>
              </a:rPr>
              <a:t> ou temps de vie au grand air (découvrir le monde par exemple</a:t>
            </a:r>
            <a:r>
              <a:rPr kumimoji="0" lang="mr-IN" sz="2400" b="0" i="0" u="none" strike="noStrike" cap="none" normalizeH="0" dirty="0" smtClean="0">
                <a:ln>
                  <a:noFill/>
                </a:ln>
                <a:solidFill>
                  <a:srgbClr val="103154"/>
                </a:solidFill>
                <a:effectLst/>
                <a:latin typeface="Calibri" charset="0"/>
                <a:ea typeface="ＭＳ Ｐゴシック" charset="0"/>
                <a:cs typeface="Arial" charset="0"/>
              </a:rPr>
              <a:t>…</a:t>
            </a:r>
            <a:r>
              <a:rPr kumimoji="0" lang="fr-FR" sz="2400" b="0" i="0" u="none" strike="noStrike" cap="none" normalizeH="0" dirty="0" smtClean="0">
                <a:ln>
                  <a:noFill/>
                </a:ln>
                <a:solidFill>
                  <a:srgbClr val="103154"/>
                </a:solidFill>
                <a:effectLst/>
                <a:latin typeface="Calibri" charset="0"/>
                <a:ea typeface="ＭＳ Ｐゴシック" charset="0"/>
                <a:cs typeface="Arial" charset="0"/>
              </a:rPr>
              <a:t>)</a:t>
            </a:r>
            <a:endParaRPr kumimoji="0" lang="fr-FR" sz="2000" b="0" i="0" u="none" strike="noStrike" cap="none" normalizeH="0" baseline="0" dirty="0">
              <a:ln>
                <a:noFill/>
              </a:ln>
              <a:solidFill>
                <a:srgbClr val="103154"/>
              </a:solidFill>
              <a:effectLst/>
              <a:cs typeface="Arial" charset="0"/>
            </a:endParaRPr>
          </a:p>
        </p:txBody>
      </p:sp>
      <p:pic>
        <p:nvPicPr>
          <p:cNvPr id="9" name="Image 1" descr="Capture d’écran 2015-08-30 à 16.06.00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1421"/>
          <a:stretch>
            <a:fillRect/>
          </a:stretch>
        </p:blipFill>
        <p:spPr bwMode="auto">
          <a:xfrm>
            <a:off x="323850" y="115888"/>
            <a:ext cx="1476375" cy="1008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15272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theme/theme1.xml><?xml version="1.0" encoding="utf-8"?>
<a:theme xmlns:a="http://schemas.openxmlformats.org/drawingml/2006/main" name="méthodologie mémoire CAFIPEMF">
  <a:themeElements>
    <a:clrScheme name="Thème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Thème Office">
      <a:majorFont>
        <a:latin typeface="Calibri"/>
        <a:ea typeface="ＭＳ Ｐゴシック"/>
        <a:cs typeface="Microsoft YaHei"/>
      </a:majorFont>
      <a:minorFont>
        <a:latin typeface="Calibri"/>
        <a:ea typeface="ＭＳ Ｐゴシック"/>
        <a:cs typeface="Microsoft YaHei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charset="0"/>
          <a:buNone/>
          <a:tabLst/>
          <a:defRPr kumimoji="0" lang="en-GB" sz="18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Calibri" charset="0"/>
            <a:ea typeface="ＭＳ Ｐゴシック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charset="0"/>
          <a:buNone/>
          <a:tabLst/>
          <a:defRPr kumimoji="0" lang="en-GB" sz="18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Calibri" charset="0"/>
            <a:ea typeface="ＭＳ Ｐゴシック" charset="0"/>
            <a:cs typeface="Arial" charset="0"/>
          </a:defRPr>
        </a:defPPr>
      </a:lstStyle>
    </a:lnDef>
  </a:objectDefaults>
  <a:extraClrSchemeLst>
    <a:extraClrScheme>
      <a:clrScheme name="Thème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ème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hème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ème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ème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ème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ème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Thème Office">
  <a:themeElements>
    <a:clrScheme name="Thème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Thème Office">
      <a:majorFont>
        <a:latin typeface="Calibri"/>
        <a:ea typeface="ＭＳ Ｐゴシック"/>
        <a:cs typeface="Microsoft YaHei"/>
      </a:majorFont>
      <a:minorFont>
        <a:latin typeface="Calibri"/>
        <a:ea typeface="ＭＳ Ｐゴシック"/>
        <a:cs typeface="Microsoft YaHei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charset="0"/>
          <a:buNone/>
          <a:tabLst/>
          <a:defRPr kumimoji="0" lang="en-GB" sz="18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Calibri" charset="0"/>
            <a:ea typeface="ＭＳ Ｐゴシック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charset="0"/>
          <a:buNone/>
          <a:tabLst/>
          <a:defRPr kumimoji="0" lang="en-GB" sz="18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Calibri" charset="0"/>
            <a:ea typeface="ＭＳ Ｐゴシック" charset="0"/>
            <a:cs typeface="Arial" charset="0"/>
          </a:defRPr>
        </a:defPPr>
      </a:lstStyle>
    </a:lnDef>
  </a:objectDefaults>
  <a:extraClrSchemeLst>
    <a:extraClrScheme>
      <a:clrScheme name="Thème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ème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hème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ème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ème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ème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ème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méthodologie mémoire CAFIPEMF.thmx</Template>
  <TotalTime>1151</TotalTime>
  <Words>709</Words>
  <Application>Microsoft Macintosh PowerPoint</Application>
  <PresentationFormat>Présentation à l'écran (4:3)</PresentationFormat>
  <Paragraphs>115</Paragraphs>
  <Slides>21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2</vt:i4>
      </vt:variant>
      <vt:variant>
        <vt:lpstr>Titres des diapositives</vt:lpstr>
      </vt:variant>
      <vt:variant>
        <vt:i4>21</vt:i4>
      </vt:variant>
    </vt:vector>
  </HeadingPairs>
  <TitlesOfParts>
    <vt:vector size="23" baseType="lpstr">
      <vt:lpstr>méthodologie mémoire CAFIPEMF</vt:lpstr>
      <vt:lpstr>1_Thème Office</vt:lpstr>
      <vt:lpstr>Présentation PowerPoint</vt:lpstr>
      <vt:lpstr>Présentation PowerPoint</vt:lpstr>
      <vt:lpstr>La répartition des apprentissages</vt:lpstr>
      <vt:lpstr>Présentation PowerPoint</vt:lpstr>
      <vt:lpstr>Les temps « informels »</vt:lpstr>
      <vt:lpstr>Le temps d’accueil</vt:lpstr>
      <vt:lpstr>Les regroupements</vt:lpstr>
      <vt:lpstr>Présentation PowerPoint</vt:lpstr>
      <vt:lpstr>La récréation du matin</vt:lpstr>
      <vt:lpstr>La sieste</vt:lpstr>
      <vt:lpstr>Présentation PowerPoint</vt:lpstr>
      <vt:lpstr>Présentation PowerPoint</vt:lpstr>
      <vt:lpstr>Présentation PowerPoint</vt:lpstr>
      <vt:lpstr>Répartition des apprentissages</vt:lpstr>
      <vt:lpstr>Présentation PowerPoint</vt:lpstr>
      <vt:lpstr>Le temps « d’ateliers »</vt:lpstr>
      <vt:lpstr>Présentation PowerPoint</vt:lpstr>
      <vt:lpstr>Présentation PowerPoint</vt:lpstr>
      <vt:lpstr>Présentation PowerPoint</vt:lpstr>
      <vt:lpstr>Présentation PowerPoint</vt:lpstr>
      <vt:lpstr>En conclusion…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Babeth Oudon</dc:creator>
  <cp:lastModifiedBy>Babeth Oudon</cp:lastModifiedBy>
  <cp:revision>20</cp:revision>
  <dcterms:created xsi:type="dcterms:W3CDTF">2017-11-14T09:33:26Z</dcterms:created>
  <dcterms:modified xsi:type="dcterms:W3CDTF">2017-11-24T13:21:51Z</dcterms:modified>
</cp:coreProperties>
</file>