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8"/>
  </p:notesMasterIdLst>
  <p:handoutMasterIdLst>
    <p:handoutMasterId r:id="rId19"/>
  </p:handoutMasterIdLst>
  <p:sldIdLst>
    <p:sldId id="348" r:id="rId5"/>
    <p:sldId id="313" r:id="rId6"/>
    <p:sldId id="347" r:id="rId7"/>
    <p:sldId id="289" r:id="rId8"/>
    <p:sldId id="332" r:id="rId9"/>
    <p:sldId id="288" r:id="rId10"/>
    <p:sldId id="349" r:id="rId11"/>
    <p:sldId id="350" r:id="rId12"/>
    <p:sldId id="351" r:id="rId13"/>
    <p:sldId id="352" r:id="rId14"/>
    <p:sldId id="353" r:id="rId15"/>
    <p:sldId id="354" r:id="rId16"/>
    <p:sldId id="291" r:id="rId1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B008A"/>
    <a:srgbClr val="7800FF"/>
    <a:srgbClr val="8800D1"/>
    <a:srgbClr val="7B00AC"/>
    <a:srgbClr val="6E008E"/>
    <a:srgbClr val="821164"/>
    <a:srgbClr val="070A0F"/>
    <a:srgbClr val="6686A2"/>
    <a:srgbClr val="00919D"/>
    <a:srgbClr val="1B8E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7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-297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pPr/>
              <a:t>15/01/2019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0" i="0" u="none" strike="noStrike" kern="1200" cap="none" spc="0" normalizeH="0" baseline="0" noProof="0" dirty="0">
                <a:ln>
                  <a:noFill/>
                </a:ln>
                <a:solidFill>
                  <a:srgbClr val="005E8B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="" xmlns:p14="http://schemas.microsoft.com/office/powerpoint/2010/main" val="2621339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 dirty="0"/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E8B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0781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5E8B"/>
              </a:buClr>
              <a:defRPr>
                <a:solidFill>
                  <a:srgbClr val="005E8B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60017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4758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présentation ou de parti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B207243D-45A7-694D-AF5B-F16F8AA4F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64626" cy="68548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32152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dirty="0" smtClean="0"/>
              <a:t>Point d’étape CP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2018/2019</a:t>
            </a: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286555"/>
            <a:ext cx="1295774" cy="396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5E8B"/>
        </a:buClr>
        <a:buSzPct val="114000"/>
        <a:buFont typeface="Wingdings" charset="2"/>
        <a:buChar char="§"/>
        <a:defRPr sz="1800" b="1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5E8B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5E8B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Point d’étape CP</a:t>
            </a:r>
            <a:br>
              <a:rPr lang="fr-FR" dirty="0" smtClean="0"/>
            </a:br>
            <a:endParaRPr lang="fr-FR" dirty="0">
              <a:latin typeface="Arial"/>
              <a:cs typeface="Arial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Des </a:t>
            </a:r>
            <a:r>
              <a:rPr lang="fr-FR" dirty="0"/>
              <a:t>évaluations au service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/>
              <a:t>la réussite des élèves</a:t>
            </a:r>
          </a:p>
        </p:txBody>
      </p:sp>
    </p:spTree>
    <p:extLst>
      <p:ext uri="{BB962C8B-B14F-4D97-AF65-F5344CB8AC3E}">
        <p14:creationId xmlns="" xmlns:p14="http://schemas.microsoft.com/office/powerpoint/2010/main" val="51352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séquence 2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6" y="1457113"/>
            <a:ext cx="7547212" cy="413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49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r>
              <a:rPr lang="fr-FR" dirty="0"/>
              <a:t/>
            </a:r>
            <a:br>
              <a:rPr lang="fr-FR" dirty="0"/>
            </a:br>
            <a:r>
              <a:rPr lang="fr-FR" sz="2400" dirty="0" smtClean="0"/>
              <a:t>séquence </a:t>
            </a:r>
            <a:r>
              <a:rPr lang="fr-FR" sz="2400" dirty="0"/>
              <a:t>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0" y="1468271"/>
            <a:ext cx="7983940" cy="412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60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séquence 4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35" y="1498340"/>
            <a:ext cx="7683690" cy="43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751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restitutions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A partir du portail en ligne, mise à disposition des enseignants du profil des acquis et besoins de chaque élève, pour les différentes compétences évaluées. Pour chaque élève et chaque champ, un «  arbre » est représenté. Un indicateur met en relief les besoins identifiés, lorsque le score de l’élève n’atteint pas le seuil défini nationalement. Attention ce seuil pourra varier d’un exercice à un autre.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Le même principe est mis en œuvre au niveau de la classe, avec les listes des élèves identifiés selon les dimensions.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 export est également proposé avec :</a:t>
            </a:r>
          </a:p>
          <a:p>
            <a:pPr lvl="1"/>
            <a:r>
              <a:rPr lang="fr-FR" dirty="0" smtClean="0"/>
              <a:t>la liste des élèves de la classe selon les besoins identifiés,</a:t>
            </a:r>
          </a:p>
          <a:p>
            <a:pPr lvl="1"/>
            <a:r>
              <a:rPr lang="fr-FR" dirty="0" smtClean="0"/>
              <a:t>les scores et pourcentage de réussite par élève, par exercice, par dimension,</a:t>
            </a:r>
          </a:p>
          <a:p>
            <a:pPr lvl="1"/>
            <a:r>
              <a:rPr lang="fr-FR" dirty="0" smtClean="0"/>
              <a:t>les scores de réussite aux items pour chaque élève.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fiche de restitution individuelle, sous une forme différente, est disponible pour le dialogue avec les parents.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Mise à disposition ultérieure de consolidations à différents niveaux (classe, école, circonscription,…) avec des repères nationaux.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621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objectifs des différentes opérations d’évaluation des élèves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b="1" dirty="0"/>
              <a:t>« </a:t>
            </a:r>
            <a:r>
              <a:rPr lang="fr-FR" b="1" dirty="0" smtClean="0">
                <a:solidFill>
                  <a:schemeClr val="tx1"/>
                </a:solidFill>
              </a:rPr>
              <a:t>Début de CP</a:t>
            </a:r>
            <a:r>
              <a:rPr lang="fr-FR" b="1" dirty="0">
                <a:solidFill>
                  <a:schemeClr val="tx1"/>
                </a:solidFill>
              </a:rPr>
              <a:t> </a:t>
            </a:r>
            <a:r>
              <a:rPr lang="fr-FR" b="1" dirty="0"/>
              <a:t>» :</a:t>
            </a:r>
            <a:r>
              <a:rPr lang="fr-FR" dirty="0"/>
              <a:t> des repères permettant aux enseignants de disposer d’un </a:t>
            </a:r>
            <a:r>
              <a:rPr lang="fr-FR" dirty="0" smtClean="0"/>
              <a:t>panorama à </a:t>
            </a:r>
            <a:r>
              <a:rPr lang="fr-FR" dirty="0"/>
              <a:t>l’entrée en CP. Il s’agit de bien apprécier, d’un point de vue individuel et collectif, les acquis qui permettront d’ancrer les apprentissages de CP en début d’année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« </a:t>
            </a:r>
            <a:r>
              <a:rPr lang="fr-FR" b="1" dirty="0" smtClean="0">
                <a:solidFill>
                  <a:schemeClr val="tx1"/>
                </a:solidFill>
              </a:rPr>
              <a:t>Début </a:t>
            </a:r>
            <a:r>
              <a:rPr lang="fr-FR" b="1" dirty="0">
                <a:solidFill>
                  <a:schemeClr val="tx1"/>
                </a:solidFill>
              </a:rPr>
              <a:t>de </a:t>
            </a:r>
            <a:r>
              <a:rPr lang="fr-FR" b="1" dirty="0" smtClean="0">
                <a:solidFill>
                  <a:schemeClr val="tx1"/>
                </a:solidFill>
              </a:rPr>
              <a:t>CE1</a:t>
            </a:r>
            <a:r>
              <a:rPr lang="fr-FR" b="1" dirty="0"/>
              <a:t> » :</a:t>
            </a:r>
            <a:r>
              <a:rPr lang="fr-FR" dirty="0"/>
              <a:t> des repères permettant aux enseignants de disposer d’un bilan </a:t>
            </a:r>
            <a:r>
              <a:rPr lang="fr-FR" dirty="0" smtClean="0"/>
              <a:t>à </a:t>
            </a:r>
            <a:r>
              <a:rPr lang="fr-FR" dirty="0"/>
              <a:t>l’entrée en CE1 sur les compétences liées à la lecture, l’écriture et la numération. Il s’agit d’une aide à l’organisation  des apprentissages de l’année de </a:t>
            </a:r>
            <a:r>
              <a:rPr lang="fr-FR" dirty="0" smtClean="0"/>
              <a:t>CE1.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« Point d’étape CP » :</a:t>
            </a:r>
            <a:r>
              <a:rPr lang="fr-FR" dirty="0"/>
              <a:t> un </a:t>
            </a:r>
            <a:r>
              <a:rPr lang="fr-FR" dirty="0" smtClean="0"/>
              <a:t>point à </a:t>
            </a:r>
            <a:r>
              <a:rPr lang="fr-FR" dirty="0"/>
              <a:t>mi- année scolaire pour </a:t>
            </a:r>
            <a:r>
              <a:rPr lang="fr-FR" dirty="0" smtClean="0"/>
              <a:t>apprécier la progression </a:t>
            </a:r>
            <a:r>
              <a:rPr lang="fr-FR" dirty="0"/>
              <a:t>des élèves, dans les domaines de la lecture, de l’écriture et de la numération. 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010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calendrier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>
                <a:latin typeface="Calibri" panose="020F0502020204030204" pitchFamily="34" charset="0"/>
              </a:rPr>
              <a:t>Passation </a:t>
            </a:r>
            <a:r>
              <a:rPr lang="fr-FR" dirty="0">
                <a:latin typeface="Calibri" panose="020F0502020204030204" pitchFamily="34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</a:rPr>
              <a:t>épreuves du 21 janvier </a:t>
            </a:r>
            <a:r>
              <a:rPr lang="fr-FR" dirty="0">
                <a:latin typeface="Calibri" panose="020F0502020204030204" pitchFamily="34" charset="0"/>
              </a:rPr>
              <a:t>au </a:t>
            </a:r>
            <a:r>
              <a:rPr lang="fr-FR" dirty="0" smtClean="0">
                <a:latin typeface="Calibri" panose="020F0502020204030204" pitchFamily="34" charset="0"/>
              </a:rPr>
              <a:t>01 février 2019  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Saisie possible à compter du premier jour des passations 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Amélioration du flux des saisies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</a:rPr>
              <a:t>C</a:t>
            </a:r>
            <a:r>
              <a:rPr lang="fr-FR" dirty="0" smtClean="0">
                <a:latin typeface="Calibri" panose="020F0502020204030204" pitchFamily="34" charset="0"/>
              </a:rPr>
              <a:t>orrection automatisée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Traitement </a:t>
            </a:r>
            <a:r>
              <a:rPr lang="fr-FR" dirty="0">
                <a:latin typeface="Calibri" panose="020F0502020204030204" pitchFamily="34" charset="0"/>
              </a:rPr>
              <a:t>des données par la </a:t>
            </a:r>
            <a:r>
              <a:rPr lang="fr-FR" dirty="0" smtClean="0">
                <a:latin typeface="Calibri" panose="020F0502020204030204" pitchFamily="34" charset="0"/>
              </a:rPr>
              <a:t>DEPP</a:t>
            </a:r>
          </a:p>
          <a:p>
            <a:pPr marL="0" indent="0">
              <a:buNone/>
            </a:pPr>
            <a:endParaRPr lang="fr-FR" dirty="0" smtClean="0">
              <a:latin typeface="Calibri" panose="020F0502020204030204" pitchFamily="34" charset="0"/>
            </a:endParaRPr>
          </a:p>
          <a:p>
            <a:r>
              <a:rPr lang="fr-FR" dirty="0" smtClean="0">
                <a:latin typeface="Calibri" panose="020F0502020204030204" pitchFamily="34" charset="0"/>
              </a:rPr>
              <a:t>Restitutions disponibles pour les </a:t>
            </a:r>
            <a:r>
              <a:rPr lang="fr-FR" dirty="0">
                <a:latin typeface="Calibri" panose="020F0502020204030204" pitchFamily="34" charset="0"/>
              </a:rPr>
              <a:t>écoles </a:t>
            </a:r>
            <a:r>
              <a:rPr lang="fr-FR" dirty="0" smtClean="0">
                <a:latin typeface="Calibri" panose="020F0502020204030204" pitchFamily="34" charset="0"/>
              </a:rPr>
              <a:t>à compter du 11 février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139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L’organisation des Passations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 Les élèves passent quatre séquences collectives de 10 minutes de travail effectif.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 Deux séquences en français </a:t>
            </a:r>
          </a:p>
          <a:p>
            <a:r>
              <a:rPr lang="fr-FR" dirty="0" smtClean="0"/>
              <a:t> </a:t>
            </a:r>
            <a:r>
              <a:rPr lang="fr-FR" dirty="0"/>
              <a:t>D</a:t>
            </a:r>
            <a:r>
              <a:rPr lang="fr-FR" dirty="0" smtClean="0"/>
              <a:t>eux séquences en mathématiques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Deux cahiers pour les élèves (séquence 1-2 </a:t>
            </a:r>
            <a:r>
              <a:rPr lang="fr-FR" smtClean="0"/>
              <a:t>et séquence 3-4)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Trois épreuves courtes de fluence à organiser en passation individuelle.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6937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La préparation des passations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latin typeface="Calibri" panose="020F0502020204030204" pitchFamily="34" charset="0"/>
              </a:rPr>
              <a:t>Décembre 2018 : mise </a:t>
            </a:r>
            <a:r>
              <a:rPr lang="fr-FR" dirty="0">
                <a:latin typeface="Calibri" panose="020F0502020204030204" pitchFamily="34" charset="0"/>
              </a:rPr>
              <a:t>en </a:t>
            </a:r>
            <a:r>
              <a:rPr lang="fr-FR" dirty="0" smtClean="0">
                <a:latin typeface="Calibri" panose="020F0502020204030204" pitchFamily="34" charset="0"/>
              </a:rPr>
              <a:t>ligne , sur </a:t>
            </a:r>
            <a:r>
              <a:rPr lang="fr-FR" dirty="0" err="1" smtClean="0">
                <a:latin typeface="Calibri" panose="020F0502020204030204" pitchFamily="34" charset="0"/>
              </a:rPr>
              <a:t>Eduscol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>
                <a:latin typeface="Calibri" panose="020F0502020204030204" pitchFamily="34" charset="0"/>
              </a:rPr>
              <a:t>pour les enseignants </a:t>
            </a:r>
            <a:r>
              <a:rPr lang="fr-FR" dirty="0" smtClean="0">
                <a:latin typeface="Calibri" panose="020F0502020204030204" pitchFamily="34" charset="0"/>
              </a:rPr>
              <a:t>d’items </a:t>
            </a:r>
            <a:r>
              <a:rPr lang="fr-FR" dirty="0">
                <a:latin typeface="Calibri" panose="020F0502020204030204" pitchFamily="34" charset="0"/>
              </a:rPr>
              <a:t>des </a:t>
            </a:r>
            <a:r>
              <a:rPr lang="fr-FR" dirty="0" smtClean="0">
                <a:latin typeface="Calibri" panose="020F0502020204030204" pitchFamily="34" charset="0"/>
              </a:rPr>
              <a:t>cahiers donnant un exemple de chaque exercice, et la raison de son choix.	</a:t>
            </a:r>
          </a:p>
          <a:p>
            <a:pPr marL="0" indent="0">
              <a:buNone/>
            </a:pPr>
            <a:r>
              <a:rPr lang="fr-FR" dirty="0" smtClean="0">
                <a:latin typeface="Calibri" panose="020F0502020204030204" pitchFamily="34" charset="0"/>
              </a:rPr>
              <a:t>	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Décembre 2018 : mise </a:t>
            </a:r>
            <a:r>
              <a:rPr lang="fr-FR" dirty="0">
                <a:latin typeface="Calibri" panose="020F0502020204030204" pitchFamily="34" charset="0"/>
              </a:rPr>
              <a:t>à disposition des </a:t>
            </a:r>
            <a:r>
              <a:rPr lang="fr-FR" dirty="0" smtClean="0">
                <a:latin typeface="Calibri" panose="020F0502020204030204" pitchFamily="34" charset="0"/>
              </a:rPr>
              <a:t>enseignants, sur </a:t>
            </a:r>
            <a:r>
              <a:rPr lang="fr-FR" dirty="0" err="1" smtClean="0">
                <a:latin typeface="Calibri" panose="020F0502020204030204" pitchFamily="34" charset="0"/>
              </a:rPr>
              <a:t>Eduscol</a:t>
            </a:r>
            <a:r>
              <a:rPr lang="fr-FR" dirty="0" smtClean="0">
                <a:latin typeface="Calibri" panose="020F0502020204030204" pitchFamily="34" charset="0"/>
              </a:rPr>
              <a:t>, </a:t>
            </a:r>
            <a:r>
              <a:rPr lang="fr-FR" dirty="0">
                <a:latin typeface="Calibri" panose="020F0502020204030204" pitchFamily="34" charset="0"/>
              </a:rPr>
              <a:t>de quelques exemples de modalités de passation </a:t>
            </a:r>
            <a:r>
              <a:rPr lang="fr-FR" dirty="0" smtClean="0">
                <a:latin typeface="Calibri" panose="020F0502020204030204" pitchFamily="34" charset="0"/>
              </a:rPr>
              <a:t>sous forme de vidéos.</a:t>
            </a:r>
          </a:p>
          <a:p>
            <a:pPr marL="0" lvl="0" indent="0">
              <a:buNone/>
            </a:pPr>
            <a:r>
              <a:rPr lang="fr-FR" dirty="0">
                <a:latin typeface="Calibri" panose="020F0502020204030204" pitchFamily="34" charset="0"/>
              </a:rPr>
              <a:t>	</a:t>
            </a:r>
            <a:r>
              <a:rPr lang="fr-FR" dirty="0" smtClean="0">
                <a:latin typeface="Calibri" panose="020F0502020204030204" pitchFamily="34" charset="0"/>
              </a:rPr>
              <a:t>				</a:t>
            </a:r>
          </a:p>
          <a:p>
            <a:r>
              <a:rPr lang="fr-FR" dirty="0" smtClean="0">
                <a:latin typeface="Calibri" panose="020F0502020204030204" pitchFamily="34" charset="0"/>
              </a:rPr>
              <a:t>Janvier 2019 : acheminement des cahiers d’évaluation, selon les organisations académiques.</a:t>
            </a:r>
            <a:endParaRPr lang="fr-FR" dirty="0"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296974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La conception des évaluations standardisées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fr-FR" sz="2000" dirty="0" smtClean="0"/>
              <a:t> Travail entre </a:t>
            </a:r>
            <a:r>
              <a:rPr lang="fr-FR" sz="2000" dirty="0"/>
              <a:t>le conseil </a:t>
            </a:r>
            <a:r>
              <a:rPr lang="fr-FR" sz="2000" dirty="0" smtClean="0"/>
              <a:t>scientifique de l’éducation nationale, la Depp, </a:t>
            </a:r>
            <a:r>
              <a:rPr lang="fr-FR" sz="2000" dirty="0"/>
              <a:t>des équipes de chercheurs </a:t>
            </a:r>
            <a:r>
              <a:rPr lang="fr-FR" sz="2000" dirty="0" smtClean="0"/>
              <a:t>, la </a:t>
            </a:r>
            <a:r>
              <a:rPr lang="fr-FR" sz="2000" dirty="0" err="1" smtClean="0"/>
              <a:t>Dgesco</a:t>
            </a:r>
            <a:r>
              <a:rPr lang="fr-FR" sz="2000" dirty="0" smtClean="0"/>
              <a:t>, et l’IGEN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 Conception </a:t>
            </a:r>
            <a:r>
              <a:rPr lang="fr-FR" sz="2000" dirty="0"/>
              <a:t>par des groupes experts </a:t>
            </a:r>
            <a:r>
              <a:rPr lang="fr-FR" sz="2000" dirty="0" smtClean="0"/>
              <a:t>(enseignants, maîtres formateurs, CPC, IEN) selon les processus DEPP en collaboration avec le conseil scientifique</a:t>
            </a:r>
          </a:p>
          <a:p>
            <a:pPr marL="457200" lvl="1" indent="0">
              <a:buNone/>
            </a:pPr>
            <a:endParaRPr lang="fr-FR" sz="2000" dirty="0"/>
          </a:p>
          <a:p>
            <a:pPr lvl="1"/>
            <a:r>
              <a:rPr lang="fr-FR" sz="2000" dirty="0" smtClean="0"/>
              <a:t> Expérimentation </a:t>
            </a:r>
            <a:r>
              <a:rPr lang="fr-FR" sz="2000" dirty="0"/>
              <a:t>et </a:t>
            </a:r>
            <a:r>
              <a:rPr lang="fr-FR" sz="2000" dirty="0" smtClean="0"/>
              <a:t>standardisation </a:t>
            </a:r>
          </a:p>
          <a:p>
            <a:pPr marL="457200" lvl="1" indent="0">
              <a:buNone/>
            </a:pPr>
            <a:r>
              <a:rPr lang="fr-FR" sz="2000" dirty="0" smtClean="0"/>
              <a:t> </a:t>
            </a:r>
          </a:p>
          <a:p>
            <a:pPr lvl="1"/>
            <a:r>
              <a:rPr lang="fr-FR" sz="2000" dirty="0" smtClean="0"/>
              <a:t> Retour des enseignants expérimentateurs </a:t>
            </a:r>
          </a:p>
          <a:p>
            <a:pPr marL="457200" lvl="1" indent="0">
              <a:buNone/>
            </a:pPr>
            <a:endParaRPr lang="fr-FR" sz="2000" dirty="0"/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90335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sz="2400" dirty="0" smtClean="0"/>
              <a:t>les dimensions évaluées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856" y="1389393"/>
            <a:ext cx="3970615" cy="453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821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mathématiques</a:t>
            </a:r>
            <a:br>
              <a:rPr lang="fr-FR" dirty="0" smtClean="0"/>
            </a:br>
            <a:r>
              <a:rPr lang="fr-FR" sz="2400" dirty="0" smtClean="0"/>
              <a:t>les dimensions évaluées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26" y="1370276"/>
            <a:ext cx="4835285" cy="463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624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évaluation </a:t>
            </a:r>
            <a:r>
              <a:rPr lang="fr-FR" dirty="0"/>
              <a:t>POINT D’ÉTAPE – </a:t>
            </a:r>
            <a:r>
              <a:rPr lang="fr-FR" dirty="0" smtClean="0"/>
              <a:t>français</a:t>
            </a:r>
            <a:br>
              <a:rPr lang="fr-FR" dirty="0" smtClean="0"/>
            </a:br>
            <a:r>
              <a:rPr lang="fr-FR" sz="2400" dirty="0" smtClean="0"/>
              <a:t>séquence 1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27" y="1491651"/>
            <a:ext cx="6781090" cy="448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57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119f9b1cd9f589f93a03fb976800c80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07463A-4F30-4EF9-BE07-FB8B3DDEEEB2}">
  <ds:schemaRefs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F2B266-49D3-4979-8803-9492E4FFFB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30CE3D-4D05-473B-8E4E-8BF5FC35A7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283</Words>
  <Application>Microsoft Office PowerPoint</Application>
  <PresentationFormat>Affichage à l'écran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2_pages de contenus</vt:lpstr>
      <vt:lpstr>Point d’étape CP </vt:lpstr>
      <vt:lpstr>Les objectifs des différentes opérations d’évaluation des élèves</vt:lpstr>
      <vt:lpstr>Le calendrier</vt:lpstr>
      <vt:lpstr>L’organisation des Passations </vt:lpstr>
      <vt:lpstr>La préparation des passations</vt:lpstr>
      <vt:lpstr>La conception des évaluations standardisées </vt:lpstr>
      <vt:lpstr>évaluation POINT D’ÉTAPE – français les dimensions évaluées</vt:lpstr>
      <vt:lpstr>évaluation POINT D’ÉTAPE – mathématiques les dimensions évaluées</vt:lpstr>
      <vt:lpstr>évaluation POINT D’ÉTAPE – français séquence 1</vt:lpstr>
      <vt:lpstr>évaluation POINT D’ÉTAPE – mathématiques séquence 2</vt:lpstr>
      <vt:lpstr>évaluation POINT D’ÉTAPE – français séquence 3</vt:lpstr>
      <vt:lpstr>évaluation POINT D’ÉTAPE – mathématiques séquence 4</vt:lpstr>
      <vt:lpstr>Les restitutions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ferrand</cp:lastModifiedBy>
  <cp:revision>227</cp:revision>
  <cp:lastPrinted>2018-05-04T10:00:29Z</cp:lastPrinted>
  <dcterms:created xsi:type="dcterms:W3CDTF">2015-02-04T10:43:31Z</dcterms:created>
  <dcterms:modified xsi:type="dcterms:W3CDTF">2019-01-15T11:39:47Z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